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9"/>
  </p:notesMasterIdLst>
  <p:handoutMasterIdLst>
    <p:handoutMasterId r:id="rId70"/>
  </p:handoutMasterIdLst>
  <p:sldIdLst>
    <p:sldId id="256" r:id="rId2"/>
    <p:sldId id="257" r:id="rId3"/>
    <p:sldId id="258" r:id="rId4"/>
    <p:sldId id="314" r:id="rId5"/>
    <p:sldId id="309" r:id="rId6"/>
    <p:sldId id="307" r:id="rId7"/>
    <p:sldId id="315" r:id="rId8"/>
    <p:sldId id="308" r:id="rId9"/>
    <p:sldId id="316" r:id="rId10"/>
    <p:sldId id="310" r:id="rId11"/>
    <p:sldId id="317" r:id="rId12"/>
    <p:sldId id="312" r:id="rId13"/>
    <p:sldId id="342" r:id="rId14"/>
    <p:sldId id="343" r:id="rId15"/>
    <p:sldId id="344" r:id="rId16"/>
    <p:sldId id="345" r:id="rId17"/>
    <p:sldId id="346" r:id="rId18"/>
    <p:sldId id="347" r:id="rId19"/>
    <p:sldId id="348" r:id="rId20"/>
    <p:sldId id="349" r:id="rId21"/>
    <p:sldId id="351" r:id="rId22"/>
    <p:sldId id="357" r:id="rId23"/>
    <p:sldId id="361" r:id="rId24"/>
    <p:sldId id="362" r:id="rId25"/>
    <p:sldId id="261" r:id="rId26"/>
    <p:sldId id="363" r:id="rId27"/>
    <p:sldId id="262" r:id="rId28"/>
    <p:sldId id="265" r:id="rId29"/>
    <p:sldId id="364" r:id="rId30"/>
    <p:sldId id="266" r:id="rId31"/>
    <p:sldId id="267" r:id="rId32"/>
    <p:sldId id="273" r:id="rId33"/>
    <p:sldId id="271" r:id="rId34"/>
    <p:sldId id="275" r:id="rId35"/>
    <p:sldId id="272" r:id="rId36"/>
    <p:sldId id="276" r:id="rId37"/>
    <p:sldId id="274" r:id="rId38"/>
    <p:sldId id="365" r:id="rId39"/>
    <p:sldId id="268" r:id="rId40"/>
    <p:sldId id="270" r:id="rId41"/>
    <p:sldId id="278" r:id="rId42"/>
    <p:sldId id="281" r:id="rId43"/>
    <p:sldId id="282" r:id="rId44"/>
    <p:sldId id="295" r:id="rId45"/>
    <p:sldId id="280" r:id="rId46"/>
    <p:sldId id="279" r:id="rId47"/>
    <p:sldId id="284" r:id="rId48"/>
    <p:sldId id="277" r:id="rId49"/>
    <p:sldId id="287" r:id="rId50"/>
    <p:sldId id="288" r:id="rId51"/>
    <p:sldId id="289" r:id="rId52"/>
    <p:sldId id="290" r:id="rId53"/>
    <p:sldId id="291" r:id="rId54"/>
    <p:sldId id="292" r:id="rId55"/>
    <p:sldId id="293" r:id="rId56"/>
    <p:sldId id="296" r:id="rId57"/>
    <p:sldId id="297" r:id="rId58"/>
    <p:sldId id="298" r:id="rId59"/>
    <p:sldId id="300" r:id="rId60"/>
    <p:sldId id="301" r:id="rId61"/>
    <p:sldId id="302" r:id="rId62"/>
    <p:sldId id="303" r:id="rId63"/>
    <p:sldId id="304" r:id="rId64"/>
    <p:sldId id="367" r:id="rId65"/>
    <p:sldId id="368" r:id="rId66"/>
    <p:sldId id="369" r:id="rId67"/>
    <p:sldId id="306" r:id="rId6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566"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B35B08-3DFE-4127-BBD5-E32134A76911}" type="doc">
      <dgm:prSet loTypeId="urn:microsoft.com/office/officeart/2005/8/layout/vList6" loCatId="list" qsTypeId="urn:microsoft.com/office/officeart/2005/8/quickstyle/simple2" qsCatId="simple" csTypeId="urn:microsoft.com/office/officeart/2005/8/colors/colorful5" csCatId="colorful" phldr="1"/>
      <dgm:spPr/>
      <dgm:t>
        <a:bodyPr/>
        <a:lstStyle/>
        <a:p>
          <a:endParaRPr lang="en-US"/>
        </a:p>
      </dgm:t>
    </dgm:pt>
    <dgm:pt modelId="{4978B1CB-EEA9-44BC-8014-F5B35EA22F00}">
      <dgm:prSet phldrT="[Text]" custT="1"/>
      <dgm:spPr/>
      <dgm:t>
        <a:bodyPr/>
        <a:lstStyle/>
        <a:p>
          <a:r>
            <a:rPr lang="vi-VN" sz="2800">
              <a:latin typeface="Times New Roman" panose="02020603050405020304" pitchFamily="18" charset="0"/>
              <a:cs typeface="Times New Roman" panose="02020603050405020304" pitchFamily="18" charset="0"/>
            </a:rPr>
            <a:t>D</a:t>
          </a:r>
          <a:r>
            <a:rPr lang="en-US" sz="2800">
              <a:latin typeface="Times New Roman" panose="02020603050405020304" pitchFamily="18" charset="0"/>
              <a:cs typeface="Times New Roman" panose="02020603050405020304" pitchFamily="18" charset="0"/>
            </a:rPr>
            <a:t>ựa vào biểu hiện bên ngoài</a:t>
          </a:r>
          <a:endParaRPr lang="en-US" sz="2800" dirty="0"/>
        </a:p>
      </dgm:t>
    </dgm:pt>
    <dgm:pt modelId="{69B13542-A9B9-47A1-BA75-831528279D82}" type="parTrans" cxnId="{D291973B-9FC5-45CA-AF5E-AAB739311418}">
      <dgm:prSet/>
      <dgm:spPr/>
      <dgm:t>
        <a:bodyPr/>
        <a:lstStyle/>
        <a:p>
          <a:endParaRPr lang="en-US">
            <a:solidFill>
              <a:schemeClr val="bg1"/>
            </a:solidFill>
          </a:endParaRPr>
        </a:p>
      </dgm:t>
    </dgm:pt>
    <dgm:pt modelId="{CB4DA5FF-0DF4-400B-9FC2-D98A6337FBC7}" type="sibTrans" cxnId="{D291973B-9FC5-45CA-AF5E-AAB739311418}">
      <dgm:prSet/>
      <dgm:spPr/>
      <dgm:t>
        <a:bodyPr/>
        <a:lstStyle/>
        <a:p>
          <a:endParaRPr lang="en-US">
            <a:solidFill>
              <a:schemeClr val="bg1"/>
            </a:solidFill>
          </a:endParaRPr>
        </a:p>
      </dgm:t>
    </dgm:pt>
    <dgm:pt modelId="{662EBB67-D736-452F-92FB-97EC3D0260DC}">
      <dgm:prSet phldrT="[Text]" custT="1"/>
      <dgm:spPr/>
      <dgm:t>
        <a:bodyPr/>
        <a:lstStyle/>
        <a:p>
          <a:r>
            <a:rPr lang="en-US" sz="2200" dirty="0">
              <a:latin typeface="Times New Roman" panose="02020603050405020304" pitchFamily="18" charset="0"/>
              <a:cs typeface="Times New Roman" panose="02020603050405020304" pitchFamily="18" charset="0"/>
            </a:rPr>
            <a:t>NSNN </a:t>
          </a:r>
          <a:r>
            <a:rPr lang="en-US" sz="2200" dirty="0" err="1">
              <a:latin typeface="Times New Roman" panose="02020603050405020304" pitchFamily="18" charset="0"/>
              <a:cs typeface="Times New Roman" panose="02020603050405020304" pitchFamily="18" charset="0"/>
            </a:rPr>
            <a:t>là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bảng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dự</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toán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a:t>
          </a:r>
          <a:r>
            <a:rPr lang="en-US" sz="2200" dirty="0">
              <a:latin typeface="Times New Roman" panose="02020603050405020304" pitchFamily="18" charset="0"/>
              <a:cs typeface="Times New Roman" panose="02020603050405020304" pitchFamily="18" charset="0"/>
            </a:rPr>
            <a:t>, chi </a:t>
          </a:r>
          <a:r>
            <a:rPr lang="en-US" sz="2200" dirty="0" err="1">
              <a:latin typeface="Times New Roman" panose="02020603050405020304" pitchFamily="18" charset="0"/>
              <a:cs typeface="Times New Roman" panose="02020603050405020304" pitchFamily="18" charset="0"/>
            </a:rPr>
            <a:t>bằng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tiền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nước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trong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một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khoảng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gian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nhất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định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thường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một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năm</a:t>
          </a:r>
          <a:r>
            <a:rPr lang="en-US" sz="2200" dirty="0">
              <a:latin typeface="Times New Roman" panose="02020603050405020304" pitchFamily="18" charset="0"/>
              <a:cs typeface="Times New Roman" panose="02020603050405020304" pitchFamily="18" charset="0"/>
            </a:rPr>
            <a:t>) do </a:t>
          </a:r>
          <a:r>
            <a:rPr lang="en-US" sz="2200" dirty="0" err="1">
              <a:latin typeface="Times New Roman" panose="02020603050405020304" pitchFamily="18" charset="0"/>
              <a:cs typeface="Times New Roman" panose="02020603050405020304" pitchFamily="18" charset="0"/>
            </a:rPr>
            <a:t>các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cơ</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quan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lập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pháp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Quốc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hội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quyết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định</a:t>
          </a:r>
          <a:r>
            <a:rPr lang="en-US" sz="2200" dirty="0">
              <a:latin typeface="Times New Roman" panose="02020603050405020304" pitchFamily="18" charset="0"/>
              <a:cs typeface="Times New Roman" panose="02020603050405020304" pitchFamily="18" charset="0"/>
            </a:rPr>
            <a:t>. </a:t>
          </a:r>
          <a:endParaRPr lang="en-US" sz="2200" dirty="0"/>
        </a:p>
      </dgm:t>
    </dgm:pt>
    <dgm:pt modelId="{DA4F3835-99E9-41C9-BBCD-4DA9DD00CC3A}" type="parTrans" cxnId="{6C7DF666-D944-48D9-A84C-E5EBBF7E7328}">
      <dgm:prSet/>
      <dgm:spPr/>
      <dgm:t>
        <a:bodyPr/>
        <a:lstStyle/>
        <a:p>
          <a:endParaRPr lang="en-US">
            <a:solidFill>
              <a:schemeClr val="bg1"/>
            </a:solidFill>
          </a:endParaRPr>
        </a:p>
      </dgm:t>
    </dgm:pt>
    <dgm:pt modelId="{E0EB5FFC-9C13-47A2-B4A8-1B1640CE3A16}" type="sibTrans" cxnId="{6C7DF666-D944-48D9-A84C-E5EBBF7E7328}">
      <dgm:prSet/>
      <dgm:spPr/>
      <dgm:t>
        <a:bodyPr/>
        <a:lstStyle/>
        <a:p>
          <a:endParaRPr lang="en-US">
            <a:solidFill>
              <a:schemeClr val="bg1"/>
            </a:solidFill>
          </a:endParaRPr>
        </a:p>
      </dgm:t>
    </dgm:pt>
    <dgm:pt modelId="{B65C0275-BD35-4933-9D2B-1DF040B2E7C4}">
      <dgm:prSet phldrT="[Text]" custT="1"/>
      <dgm:spPr/>
      <dgm:t>
        <a:bodyPr/>
        <a:lstStyle/>
        <a:p>
          <a:r>
            <a:rPr lang="vi-VN" sz="2800">
              <a:latin typeface="Times New Roman" panose="02020603050405020304" pitchFamily="18" charset="0"/>
              <a:cs typeface="Times New Roman" panose="02020603050405020304" pitchFamily="18" charset="0"/>
            </a:rPr>
            <a:t>X</a:t>
          </a:r>
          <a:r>
            <a:rPr lang="en-US" sz="2800">
              <a:latin typeface="Times New Roman" panose="02020603050405020304" pitchFamily="18" charset="0"/>
              <a:cs typeface="Times New Roman" panose="02020603050405020304" pitchFamily="18" charset="0"/>
            </a:rPr>
            <a:t>ét về bản chất và đặt trong trạng thái động</a:t>
          </a:r>
          <a:endParaRPr lang="en-US" sz="2800" dirty="0"/>
        </a:p>
      </dgm:t>
    </dgm:pt>
    <dgm:pt modelId="{5365AA78-1450-4E4A-89A9-29411E79F250}" type="parTrans" cxnId="{A65495FC-12B0-471E-8EEF-473B279F2BD9}">
      <dgm:prSet/>
      <dgm:spPr/>
      <dgm:t>
        <a:bodyPr/>
        <a:lstStyle/>
        <a:p>
          <a:endParaRPr lang="en-US">
            <a:solidFill>
              <a:schemeClr val="bg1"/>
            </a:solidFill>
          </a:endParaRPr>
        </a:p>
      </dgm:t>
    </dgm:pt>
    <dgm:pt modelId="{ED992B2B-A9DB-4A18-B7B9-5E3FB8B64DDC}" type="sibTrans" cxnId="{A65495FC-12B0-471E-8EEF-473B279F2BD9}">
      <dgm:prSet/>
      <dgm:spPr/>
      <dgm:t>
        <a:bodyPr/>
        <a:lstStyle/>
        <a:p>
          <a:endParaRPr lang="en-US">
            <a:solidFill>
              <a:schemeClr val="bg1"/>
            </a:solidFill>
          </a:endParaRPr>
        </a:p>
      </dgm:t>
    </dgm:pt>
    <dgm:pt modelId="{8DF9F294-6B57-485B-A9C0-40BCF7B6B7C3}">
      <dgm:prSet phldrT="[Text]" custT="1"/>
      <dgm:spPr/>
      <dgm:t>
        <a:bodyPr/>
        <a:lstStyle/>
        <a:p>
          <a:r>
            <a:rPr lang="en-US" sz="2200" dirty="0">
              <a:latin typeface="Times New Roman" panose="02020603050405020304" pitchFamily="18" charset="0"/>
              <a:cs typeface="Times New Roman" panose="02020603050405020304" pitchFamily="18" charset="0"/>
            </a:rPr>
            <a:t>NSNN </a:t>
          </a:r>
          <a:r>
            <a:rPr lang="en-US" sz="2200" dirty="0" err="1">
              <a:latin typeface="Times New Roman" panose="02020603050405020304" pitchFamily="18" charset="0"/>
              <a:cs typeface="Times New Roman" panose="02020603050405020304" pitchFamily="18" charset="0"/>
            </a:rPr>
            <a:t>được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coi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khâu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tài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chính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chủ</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trong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hệ</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thống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tài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chính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nước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kế</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hoạch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tài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chính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vĩ</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mô</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được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nước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sử</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để</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phân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phối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một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bộ</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phận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cải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xã</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hội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dưới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hình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trị</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nhằm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thực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hiện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năng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nhiệm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vụ</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nước</a:t>
          </a:r>
          <a:r>
            <a:rPr lang="en-US" sz="2200" dirty="0">
              <a:latin typeface="Times New Roman" panose="02020603050405020304" pitchFamily="18" charset="0"/>
              <a:cs typeface="Times New Roman" panose="02020603050405020304" pitchFamily="18" charset="0"/>
            </a:rPr>
            <a:t>. </a:t>
          </a:r>
          <a:endParaRPr lang="en-US" sz="2200" dirty="0"/>
        </a:p>
      </dgm:t>
    </dgm:pt>
    <dgm:pt modelId="{B10D9E4F-4431-4465-BFA3-F006AE38678D}" type="parTrans" cxnId="{8C71FD50-A2AB-4A49-9F5B-CFC5A992C6DD}">
      <dgm:prSet/>
      <dgm:spPr/>
      <dgm:t>
        <a:bodyPr/>
        <a:lstStyle/>
        <a:p>
          <a:endParaRPr lang="en-US">
            <a:solidFill>
              <a:schemeClr val="bg1"/>
            </a:solidFill>
          </a:endParaRPr>
        </a:p>
      </dgm:t>
    </dgm:pt>
    <dgm:pt modelId="{72990D5C-6498-4030-B971-2CF6106174AD}" type="sibTrans" cxnId="{8C71FD50-A2AB-4A49-9F5B-CFC5A992C6DD}">
      <dgm:prSet/>
      <dgm:spPr/>
      <dgm:t>
        <a:bodyPr/>
        <a:lstStyle/>
        <a:p>
          <a:endParaRPr lang="en-US">
            <a:solidFill>
              <a:schemeClr val="bg1"/>
            </a:solidFill>
          </a:endParaRPr>
        </a:p>
      </dgm:t>
    </dgm:pt>
    <dgm:pt modelId="{9B43FA5F-5FD8-49F0-A8DC-2FF26A64F37B}" type="pres">
      <dgm:prSet presAssocID="{59B35B08-3DFE-4127-BBD5-E32134A76911}" presName="Name0" presStyleCnt="0">
        <dgm:presLayoutVars>
          <dgm:dir/>
          <dgm:animLvl val="lvl"/>
          <dgm:resizeHandles/>
        </dgm:presLayoutVars>
      </dgm:prSet>
      <dgm:spPr/>
    </dgm:pt>
    <dgm:pt modelId="{6133321F-74A2-4797-A852-AC3C68B7D8EB}" type="pres">
      <dgm:prSet presAssocID="{4978B1CB-EEA9-44BC-8014-F5B35EA22F00}" presName="linNode" presStyleCnt="0"/>
      <dgm:spPr/>
    </dgm:pt>
    <dgm:pt modelId="{9C9AEE92-FDCC-4F23-891F-1D8C96EFCF35}" type="pres">
      <dgm:prSet presAssocID="{4978B1CB-EEA9-44BC-8014-F5B35EA22F00}" presName="parentShp" presStyleLbl="node1" presStyleIdx="0" presStyleCnt="2" custScaleX="76818">
        <dgm:presLayoutVars>
          <dgm:bulletEnabled val="1"/>
        </dgm:presLayoutVars>
      </dgm:prSet>
      <dgm:spPr/>
    </dgm:pt>
    <dgm:pt modelId="{2A09FCB1-53BC-43F3-9942-F02F16963B5A}" type="pres">
      <dgm:prSet presAssocID="{4978B1CB-EEA9-44BC-8014-F5B35EA22F00}" presName="childShp" presStyleLbl="bgAccFollowNode1" presStyleIdx="0" presStyleCnt="2" custScaleX="115455" custScaleY="110856">
        <dgm:presLayoutVars>
          <dgm:bulletEnabled val="1"/>
        </dgm:presLayoutVars>
      </dgm:prSet>
      <dgm:spPr/>
    </dgm:pt>
    <dgm:pt modelId="{A52CB5F4-507E-4413-BCD8-127B6B0E9BBC}" type="pres">
      <dgm:prSet presAssocID="{CB4DA5FF-0DF4-400B-9FC2-D98A6337FBC7}" presName="spacing" presStyleCnt="0"/>
      <dgm:spPr/>
    </dgm:pt>
    <dgm:pt modelId="{E8EA6A1C-2D79-4C18-BAA8-2BD108FAF5FE}" type="pres">
      <dgm:prSet presAssocID="{B65C0275-BD35-4933-9D2B-1DF040B2E7C4}" presName="linNode" presStyleCnt="0"/>
      <dgm:spPr/>
    </dgm:pt>
    <dgm:pt modelId="{B5800F71-5E39-4339-9B3D-00EB28D422A4}" type="pres">
      <dgm:prSet presAssocID="{B65C0275-BD35-4933-9D2B-1DF040B2E7C4}" presName="parentShp" presStyleLbl="node1" presStyleIdx="1" presStyleCnt="2" custScaleX="76818">
        <dgm:presLayoutVars>
          <dgm:bulletEnabled val="1"/>
        </dgm:presLayoutVars>
      </dgm:prSet>
      <dgm:spPr/>
    </dgm:pt>
    <dgm:pt modelId="{004C2DF1-4F50-49A4-9E36-220A77DC79FA}" type="pres">
      <dgm:prSet presAssocID="{B65C0275-BD35-4933-9D2B-1DF040B2E7C4}" presName="childShp" presStyleLbl="bgAccFollowNode1" presStyleIdx="1" presStyleCnt="2" custScaleX="115455" custScaleY="163788">
        <dgm:presLayoutVars>
          <dgm:bulletEnabled val="1"/>
        </dgm:presLayoutVars>
      </dgm:prSet>
      <dgm:spPr/>
    </dgm:pt>
  </dgm:ptLst>
  <dgm:cxnLst>
    <dgm:cxn modelId="{3A621625-E87B-4693-8A5B-3794686A3FB8}" type="presOf" srcId="{662EBB67-D736-452F-92FB-97EC3D0260DC}" destId="{2A09FCB1-53BC-43F3-9942-F02F16963B5A}" srcOrd="0" destOrd="0" presId="urn:microsoft.com/office/officeart/2005/8/layout/vList6"/>
    <dgm:cxn modelId="{D291973B-9FC5-45CA-AF5E-AAB739311418}" srcId="{59B35B08-3DFE-4127-BBD5-E32134A76911}" destId="{4978B1CB-EEA9-44BC-8014-F5B35EA22F00}" srcOrd="0" destOrd="0" parTransId="{69B13542-A9B9-47A1-BA75-831528279D82}" sibTransId="{CB4DA5FF-0DF4-400B-9FC2-D98A6337FBC7}"/>
    <dgm:cxn modelId="{E40C2E42-DFD7-4981-8967-6411750E3138}" type="presOf" srcId="{8DF9F294-6B57-485B-A9C0-40BCF7B6B7C3}" destId="{004C2DF1-4F50-49A4-9E36-220A77DC79FA}" srcOrd="0" destOrd="0" presId="urn:microsoft.com/office/officeart/2005/8/layout/vList6"/>
    <dgm:cxn modelId="{6C7DF666-D944-48D9-A84C-E5EBBF7E7328}" srcId="{4978B1CB-EEA9-44BC-8014-F5B35EA22F00}" destId="{662EBB67-D736-452F-92FB-97EC3D0260DC}" srcOrd="0" destOrd="0" parTransId="{DA4F3835-99E9-41C9-BBCD-4DA9DD00CC3A}" sibTransId="{E0EB5FFC-9C13-47A2-B4A8-1B1640CE3A16}"/>
    <dgm:cxn modelId="{8C71FD50-A2AB-4A49-9F5B-CFC5A992C6DD}" srcId="{B65C0275-BD35-4933-9D2B-1DF040B2E7C4}" destId="{8DF9F294-6B57-485B-A9C0-40BCF7B6B7C3}" srcOrd="0" destOrd="0" parTransId="{B10D9E4F-4431-4465-BFA3-F006AE38678D}" sibTransId="{72990D5C-6498-4030-B971-2CF6106174AD}"/>
    <dgm:cxn modelId="{D22A43C4-5031-467B-8332-28744A4B58AA}" type="presOf" srcId="{4978B1CB-EEA9-44BC-8014-F5B35EA22F00}" destId="{9C9AEE92-FDCC-4F23-891F-1D8C96EFCF35}" srcOrd="0" destOrd="0" presId="urn:microsoft.com/office/officeart/2005/8/layout/vList6"/>
    <dgm:cxn modelId="{9D9E90E4-0A4D-449E-A88C-43B05B901FAF}" type="presOf" srcId="{B65C0275-BD35-4933-9D2B-1DF040B2E7C4}" destId="{B5800F71-5E39-4339-9B3D-00EB28D422A4}" srcOrd="0" destOrd="0" presId="urn:microsoft.com/office/officeart/2005/8/layout/vList6"/>
    <dgm:cxn modelId="{604F4BEC-6984-416A-8516-043E6D836582}" type="presOf" srcId="{59B35B08-3DFE-4127-BBD5-E32134A76911}" destId="{9B43FA5F-5FD8-49F0-A8DC-2FF26A64F37B}" srcOrd="0" destOrd="0" presId="urn:microsoft.com/office/officeart/2005/8/layout/vList6"/>
    <dgm:cxn modelId="{A65495FC-12B0-471E-8EEF-473B279F2BD9}" srcId="{59B35B08-3DFE-4127-BBD5-E32134A76911}" destId="{B65C0275-BD35-4933-9D2B-1DF040B2E7C4}" srcOrd="1" destOrd="0" parTransId="{5365AA78-1450-4E4A-89A9-29411E79F250}" sibTransId="{ED992B2B-A9DB-4A18-B7B9-5E3FB8B64DDC}"/>
    <dgm:cxn modelId="{01E8743C-007A-4AA6-ACCD-016E96BC1739}" type="presParOf" srcId="{9B43FA5F-5FD8-49F0-A8DC-2FF26A64F37B}" destId="{6133321F-74A2-4797-A852-AC3C68B7D8EB}" srcOrd="0" destOrd="0" presId="urn:microsoft.com/office/officeart/2005/8/layout/vList6"/>
    <dgm:cxn modelId="{30B91E42-8B2F-441A-8B87-DE6B1416E4DD}" type="presParOf" srcId="{6133321F-74A2-4797-A852-AC3C68B7D8EB}" destId="{9C9AEE92-FDCC-4F23-891F-1D8C96EFCF35}" srcOrd="0" destOrd="0" presId="urn:microsoft.com/office/officeart/2005/8/layout/vList6"/>
    <dgm:cxn modelId="{E36F92F0-9180-4FF0-9F29-981372778A1F}" type="presParOf" srcId="{6133321F-74A2-4797-A852-AC3C68B7D8EB}" destId="{2A09FCB1-53BC-43F3-9942-F02F16963B5A}" srcOrd="1" destOrd="0" presId="urn:microsoft.com/office/officeart/2005/8/layout/vList6"/>
    <dgm:cxn modelId="{95ED7BEE-3B27-4DB1-BD75-E9E9EFC35E58}" type="presParOf" srcId="{9B43FA5F-5FD8-49F0-A8DC-2FF26A64F37B}" destId="{A52CB5F4-507E-4413-BCD8-127B6B0E9BBC}" srcOrd="1" destOrd="0" presId="urn:microsoft.com/office/officeart/2005/8/layout/vList6"/>
    <dgm:cxn modelId="{C9E9866F-B3C1-4705-9535-A1925F221B59}" type="presParOf" srcId="{9B43FA5F-5FD8-49F0-A8DC-2FF26A64F37B}" destId="{E8EA6A1C-2D79-4C18-BAA8-2BD108FAF5FE}" srcOrd="2" destOrd="0" presId="urn:microsoft.com/office/officeart/2005/8/layout/vList6"/>
    <dgm:cxn modelId="{1918EE29-438A-4F55-9B9A-7C4A80861CE4}" type="presParOf" srcId="{E8EA6A1C-2D79-4C18-BAA8-2BD108FAF5FE}" destId="{B5800F71-5E39-4339-9B3D-00EB28D422A4}" srcOrd="0" destOrd="0" presId="urn:microsoft.com/office/officeart/2005/8/layout/vList6"/>
    <dgm:cxn modelId="{E98FC995-FD4A-496E-934A-43A5599801A3}" type="presParOf" srcId="{E8EA6A1C-2D79-4C18-BAA8-2BD108FAF5FE}" destId="{004C2DF1-4F50-49A4-9E36-220A77DC79FA}"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A75B47D-74B4-4D2C-AF83-63D3FA5D180B}" type="doc">
      <dgm:prSet loTypeId="urn:microsoft.com/office/officeart/2011/layout/TabList" loCatId="list" qsTypeId="urn:microsoft.com/office/officeart/2005/8/quickstyle/simple5" qsCatId="simple" csTypeId="urn:microsoft.com/office/officeart/2005/8/colors/colorful5" csCatId="colorful" phldr="1"/>
      <dgm:spPr/>
      <dgm:t>
        <a:bodyPr/>
        <a:lstStyle/>
        <a:p>
          <a:endParaRPr lang="en-US"/>
        </a:p>
      </dgm:t>
    </dgm:pt>
    <dgm:pt modelId="{3FD9DF9A-EAC1-4437-893C-FA72F8DF32B7}">
      <dgm:prSet phldrT="[Text]" custT="1"/>
      <dgm:spPr/>
      <dgm:t>
        <a:bodyPr/>
        <a:lstStyle/>
        <a:p>
          <a:r>
            <a:rPr lang="en-US" sz="2400" b="1" i="0" err="1">
              <a:latin typeface="Times New Roman" panose="02020603050405020304" pitchFamily="18" charset="0"/>
              <a:cs typeface="Times New Roman" panose="02020603050405020304" pitchFamily="18" charset="0"/>
            </a:rPr>
            <a:t>Lập</a:t>
          </a:r>
          <a:r>
            <a:rPr lang="en-US" sz="2400" b="1" i="0">
              <a:latin typeface="Times New Roman" panose="02020603050405020304" pitchFamily="18" charset="0"/>
              <a:cs typeface="Times New Roman" panose="02020603050405020304" pitchFamily="18" charset="0"/>
            </a:rPr>
            <a:t> </a:t>
          </a:r>
          <a:br>
            <a:rPr lang="en-US" sz="2400" b="1" i="0">
              <a:latin typeface="Times New Roman" panose="02020603050405020304" pitchFamily="18" charset="0"/>
              <a:cs typeface="Times New Roman" panose="02020603050405020304" pitchFamily="18" charset="0"/>
            </a:rPr>
          </a:br>
          <a:r>
            <a:rPr lang="en-US" sz="2400" b="1" i="0">
              <a:latin typeface="Times New Roman" panose="02020603050405020304" pitchFamily="18" charset="0"/>
              <a:cs typeface="Times New Roman" panose="02020603050405020304" pitchFamily="18" charset="0"/>
            </a:rPr>
            <a:t>dự </a:t>
          </a:r>
          <a:r>
            <a:rPr lang="en-US" sz="2400" b="1" i="0" dirty="0" err="1">
              <a:latin typeface="Times New Roman" panose="02020603050405020304" pitchFamily="18" charset="0"/>
              <a:cs typeface="Times New Roman" panose="02020603050405020304" pitchFamily="18" charset="0"/>
            </a:rPr>
            <a:t>toán</a:t>
          </a:r>
          <a:r>
            <a:rPr lang="en-US" sz="2400" b="1" i="0" dirty="0">
              <a:latin typeface="Times New Roman" panose="02020603050405020304" pitchFamily="18" charset="0"/>
              <a:cs typeface="Times New Roman" panose="02020603050405020304" pitchFamily="18" charset="0"/>
            </a:rPr>
            <a:t> </a:t>
          </a:r>
          <a:r>
            <a:rPr lang="en-US" sz="2400" b="1" i="0" dirty="0" err="1">
              <a:latin typeface="Times New Roman" panose="02020603050405020304" pitchFamily="18" charset="0"/>
              <a:cs typeface="Times New Roman" panose="02020603050405020304" pitchFamily="18" charset="0"/>
            </a:rPr>
            <a:t>ngân</a:t>
          </a:r>
          <a:r>
            <a:rPr lang="en-US" sz="2400" b="1" i="0" dirty="0">
              <a:latin typeface="Times New Roman" panose="02020603050405020304" pitchFamily="18" charset="0"/>
              <a:cs typeface="Times New Roman" panose="02020603050405020304" pitchFamily="18" charset="0"/>
            </a:rPr>
            <a:t> </a:t>
          </a:r>
          <a:r>
            <a:rPr lang="en-US" sz="2400" b="1" i="0" dirty="0" err="1">
              <a:latin typeface="Times New Roman" panose="02020603050405020304" pitchFamily="18" charset="0"/>
              <a:cs typeface="Times New Roman" panose="02020603050405020304" pitchFamily="18" charset="0"/>
            </a:rPr>
            <a:t>sách</a:t>
          </a:r>
          <a:endParaRPr lang="en-US" sz="2400" i="0" dirty="0"/>
        </a:p>
      </dgm:t>
    </dgm:pt>
    <dgm:pt modelId="{C8959DA1-8F85-4BD6-B880-999F3F81AF67}" type="parTrans" cxnId="{E831F4AF-9191-4B46-9A72-C5E910264839}">
      <dgm:prSet/>
      <dgm:spPr/>
      <dgm:t>
        <a:bodyPr/>
        <a:lstStyle/>
        <a:p>
          <a:endParaRPr lang="en-US"/>
        </a:p>
      </dgm:t>
    </dgm:pt>
    <dgm:pt modelId="{905B2871-89A1-4330-A05E-62332FC915D9}" type="sibTrans" cxnId="{E831F4AF-9191-4B46-9A72-C5E910264839}">
      <dgm:prSet/>
      <dgm:spPr/>
      <dgm:t>
        <a:bodyPr/>
        <a:lstStyle/>
        <a:p>
          <a:endParaRPr lang="en-US"/>
        </a:p>
      </dgm:t>
    </dgm:pt>
    <dgm:pt modelId="{BF2AE300-B644-48D8-983F-17A44EE182F8}">
      <dgm:prSet phldrT="[Text]"/>
      <dgm:spPr/>
      <dgm:t>
        <a:bodyPr/>
        <a:lstStyle/>
        <a:p>
          <a:pPr marL="0" indent="0" algn="just">
            <a:lnSpc>
              <a:spcPct val="100000"/>
            </a:lnSpc>
            <a:buNone/>
          </a:pPr>
          <a:r>
            <a:rPr lang="en-US" dirty="0" err="1">
              <a:latin typeface="Times New Roman" panose="02020603050405020304" pitchFamily="18" charset="0"/>
              <a:cs typeface="Times New Roman" panose="02020603050405020304" pitchFamily="18" charset="0"/>
            </a:rPr>
            <a:t>Quá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đánh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năng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cầu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nguồn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đưa</a:t>
          </a:r>
          <a:r>
            <a:rPr lang="en-US" dirty="0">
              <a:latin typeface="Times New Roman" panose="02020603050405020304" pitchFamily="18" charset="0"/>
              <a:cs typeface="Times New Roman" panose="02020603050405020304" pitchFamily="18" charset="0"/>
            </a:rPr>
            <a:t> ra </a:t>
          </a:r>
          <a:r>
            <a:rPr lang="en-US" dirty="0" err="1">
              <a:latin typeface="Times New Roman" panose="02020603050405020304" pitchFamily="18" charset="0"/>
              <a:cs typeface="Times New Roman" panose="02020603050405020304" pitchFamily="18" charset="0"/>
            </a:rPr>
            <a:t>dự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khoản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thu</a:t>
          </a:r>
          <a:r>
            <a:rPr lang="en-US" dirty="0">
              <a:latin typeface="Times New Roman" panose="02020603050405020304" pitchFamily="18" charset="0"/>
              <a:cs typeface="Times New Roman" panose="02020603050405020304" pitchFamily="18" charset="0"/>
            </a:rPr>
            <a:t>, chi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năm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khâu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này</a:t>
          </a:r>
          <a:r>
            <a:rPr lang="en-US" dirty="0">
              <a:latin typeface="Times New Roman" panose="02020603050405020304" pitchFamily="18" charset="0"/>
              <a:cs typeface="Times New Roman" panose="02020603050405020304" pitchFamily="18" charset="0"/>
            </a:rPr>
            <a:t> bao </a:t>
          </a:r>
          <a:r>
            <a:rPr lang="en-US" dirty="0" err="1">
              <a:latin typeface="Times New Roman" panose="02020603050405020304" pitchFamily="18" charset="0"/>
              <a:cs typeface="Times New Roman" panose="02020603050405020304" pitchFamily="18" charset="0"/>
            </a:rPr>
            <a:t>gồm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nội</a:t>
          </a:r>
          <a:r>
            <a:rPr lang="en-US" dirty="0">
              <a:latin typeface="Times New Roman" panose="02020603050405020304" pitchFamily="18" charset="0"/>
              <a:cs typeface="Times New Roman" panose="02020603050405020304" pitchFamily="18" charset="0"/>
            </a:rPr>
            <a:t> dung </a:t>
          </a:r>
          <a:r>
            <a:rPr lang="en-US" dirty="0" err="1">
              <a:latin typeface="Times New Roman" panose="02020603050405020304" pitchFamily="18" charset="0"/>
              <a:cs typeface="Times New Roman" panose="02020603050405020304" pitchFamily="18" charset="0"/>
            </a:rPr>
            <a:t>lập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thẩm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quyết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định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bố</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toán</a:t>
          </a:r>
          <a:r>
            <a:rPr lang="en-US" dirty="0">
              <a:latin typeface="Times New Roman" panose="02020603050405020304" pitchFamily="18" charset="0"/>
              <a:cs typeface="Times New Roman" panose="02020603050405020304" pitchFamily="18" charset="0"/>
            </a:rPr>
            <a:t>. </a:t>
          </a:r>
          <a:endParaRPr lang="en-US" dirty="0"/>
        </a:p>
      </dgm:t>
    </dgm:pt>
    <dgm:pt modelId="{085ACF07-A03A-4534-A474-C2F3229B38A2}" type="parTrans" cxnId="{1BC661EF-4C10-4B3D-8C76-1585820393F5}">
      <dgm:prSet/>
      <dgm:spPr/>
      <dgm:t>
        <a:bodyPr/>
        <a:lstStyle/>
        <a:p>
          <a:endParaRPr lang="en-US"/>
        </a:p>
      </dgm:t>
    </dgm:pt>
    <dgm:pt modelId="{412E4A73-7B65-47F0-8617-86AE65BDB818}" type="sibTrans" cxnId="{1BC661EF-4C10-4B3D-8C76-1585820393F5}">
      <dgm:prSet/>
      <dgm:spPr/>
      <dgm:t>
        <a:bodyPr/>
        <a:lstStyle/>
        <a:p>
          <a:endParaRPr lang="en-US"/>
        </a:p>
      </dgm:t>
    </dgm:pt>
    <dgm:pt modelId="{FF0F0AFD-6EB6-414D-AA6E-E51078AA2599}">
      <dgm:prSet phldrT="[Text]" custT="1"/>
      <dgm:spPr/>
      <dgm:t>
        <a:bodyPr/>
        <a:lstStyle/>
        <a:p>
          <a:r>
            <a:rPr lang="en-US" sz="2400" b="1" i="0">
              <a:latin typeface="Times New Roman" panose="02020603050405020304" pitchFamily="18" charset="0"/>
              <a:cs typeface="Times New Roman" panose="02020603050405020304" pitchFamily="18" charset="0"/>
            </a:rPr>
            <a:t>Chấp hành ngân sách</a:t>
          </a:r>
          <a:endParaRPr lang="en-US" sz="2400" i="0" dirty="0"/>
        </a:p>
      </dgm:t>
    </dgm:pt>
    <dgm:pt modelId="{6DF9428C-D543-46E4-BE37-C627E1C789B2}" type="parTrans" cxnId="{11A4AA81-849F-4572-9BF5-998499897C92}">
      <dgm:prSet/>
      <dgm:spPr/>
      <dgm:t>
        <a:bodyPr/>
        <a:lstStyle/>
        <a:p>
          <a:endParaRPr lang="en-US"/>
        </a:p>
      </dgm:t>
    </dgm:pt>
    <dgm:pt modelId="{70450926-C864-4B4B-9DA5-A8EDE5375ABA}" type="sibTrans" cxnId="{11A4AA81-849F-4572-9BF5-998499897C92}">
      <dgm:prSet/>
      <dgm:spPr/>
      <dgm:t>
        <a:bodyPr/>
        <a:lstStyle/>
        <a:p>
          <a:endParaRPr lang="en-US"/>
        </a:p>
      </dgm:t>
    </dgm:pt>
    <dgm:pt modelId="{062E4ED8-82F7-47E1-8EBA-3E3EE2159646}">
      <dgm:prSet phldrT="[Text]"/>
      <dgm:spPr/>
      <dgm:t>
        <a:bodyPr/>
        <a:lstStyle/>
        <a:p>
          <a:pPr marL="0" indent="0" algn="just">
            <a:lnSpc>
              <a:spcPct val="100000"/>
            </a:lnSpc>
            <a:buNone/>
          </a:pPr>
          <a:r>
            <a:rPr lang="en-US" dirty="0" err="1">
              <a:latin typeface="Times New Roman" panose="02020603050405020304" pitchFamily="18" charset="0"/>
              <a:cs typeface="Times New Roman" panose="02020603050405020304" pitchFamily="18" charset="0"/>
            </a:rPr>
            <a:t>Quá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tế</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tài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thu</a:t>
          </a:r>
          <a:r>
            <a:rPr lang="en-US" dirty="0">
              <a:latin typeface="Times New Roman" panose="02020603050405020304" pitchFamily="18" charset="0"/>
              <a:cs typeface="Times New Roman" panose="02020603050405020304" pitchFamily="18" charset="0"/>
            </a:rPr>
            <a:t>, chi </a:t>
          </a:r>
          <a:r>
            <a:rPr lang="en-US" dirty="0" err="1">
              <a:latin typeface="Times New Roman" panose="02020603050405020304" pitchFamily="18" charset="0"/>
              <a:cs typeface="Times New Roman" panose="02020603050405020304" pitchFamily="18" charset="0"/>
            </a:rPr>
            <a:t>ngân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khâu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trọng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tâm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chu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nội</a:t>
          </a:r>
          <a:r>
            <a:rPr lang="en-US" dirty="0">
              <a:latin typeface="Times New Roman" panose="02020603050405020304" pitchFamily="18" charset="0"/>
              <a:cs typeface="Times New Roman" panose="02020603050405020304" pitchFamily="18" charset="0"/>
            </a:rPr>
            <a:t> dung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khâu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tổ</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thu</a:t>
          </a:r>
          <a:r>
            <a:rPr lang="en-US" dirty="0">
              <a:latin typeface="Times New Roman" panose="02020603050405020304" pitchFamily="18" charset="0"/>
              <a:cs typeface="Times New Roman" panose="02020603050405020304" pitchFamily="18" charset="0"/>
            </a:rPr>
            <a:t>, chi NSNN </a:t>
          </a:r>
          <a:r>
            <a:rPr lang="en-US" dirty="0" err="1">
              <a:latin typeface="Times New Roman" panose="02020603050405020304" pitchFamily="18" charset="0"/>
              <a:cs typeface="Times New Roman" panose="02020603050405020304" pitchFamily="18" charset="0"/>
            </a:rPr>
            <a:t>theo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thẩm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quyền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quyết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định</a:t>
          </a:r>
          <a:r>
            <a:rPr lang="en-US" dirty="0">
              <a:latin typeface="Times New Roman" panose="02020603050405020304" pitchFamily="18" charset="0"/>
              <a:cs typeface="Times New Roman" panose="02020603050405020304" pitchFamily="18" charset="0"/>
            </a:rPr>
            <a:t>.</a:t>
          </a:r>
          <a:endParaRPr lang="en-US" dirty="0"/>
        </a:p>
      </dgm:t>
    </dgm:pt>
    <dgm:pt modelId="{28895D9A-3F30-4A65-BF43-2AD9DEEFC497}" type="parTrans" cxnId="{6E425EF3-06CD-4D0D-B7D4-E0F41436B317}">
      <dgm:prSet/>
      <dgm:spPr/>
      <dgm:t>
        <a:bodyPr/>
        <a:lstStyle/>
        <a:p>
          <a:endParaRPr lang="en-US"/>
        </a:p>
      </dgm:t>
    </dgm:pt>
    <dgm:pt modelId="{5AED025E-471E-45D8-BC77-DE8CCCF93736}" type="sibTrans" cxnId="{6E425EF3-06CD-4D0D-B7D4-E0F41436B317}">
      <dgm:prSet/>
      <dgm:spPr/>
      <dgm:t>
        <a:bodyPr/>
        <a:lstStyle/>
        <a:p>
          <a:endParaRPr lang="en-US"/>
        </a:p>
      </dgm:t>
    </dgm:pt>
    <dgm:pt modelId="{488F100B-0D11-43A2-9E13-0B6FE8C77124}">
      <dgm:prSet phldrT="[Text]" custT="1"/>
      <dgm:spPr/>
      <dgm:t>
        <a:bodyPr/>
        <a:lstStyle/>
        <a:p>
          <a:r>
            <a:rPr lang="en-US" sz="2400" b="1" i="0">
              <a:latin typeface="Times New Roman" panose="02020603050405020304" pitchFamily="18" charset="0"/>
              <a:cs typeface="Times New Roman" panose="02020603050405020304" pitchFamily="18" charset="0"/>
            </a:rPr>
            <a:t>Quyết toán ngân sách</a:t>
          </a:r>
          <a:endParaRPr lang="en-US" sz="2400" i="0" dirty="0"/>
        </a:p>
      </dgm:t>
    </dgm:pt>
    <dgm:pt modelId="{775CD21E-2BD0-4F95-9B5A-0FD8C4065F26}" type="parTrans" cxnId="{D1462CD8-F164-4528-BE95-20D94A763A59}">
      <dgm:prSet/>
      <dgm:spPr/>
      <dgm:t>
        <a:bodyPr/>
        <a:lstStyle/>
        <a:p>
          <a:endParaRPr lang="en-US"/>
        </a:p>
      </dgm:t>
    </dgm:pt>
    <dgm:pt modelId="{D0350EB7-6C7E-4F3A-9396-C3036C13F386}" type="sibTrans" cxnId="{D1462CD8-F164-4528-BE95-20D94A763A59}">
      <dgm:prSet/>
      <dgm:spPr/>
      <dgm:t>
        <a:bodyPr/>
        <a:lstStyle/>
        <a:p>
          <a:endParaRPr lang="en-US"/>
        </a:p>
      </dgm:t>
    </dgm:pt>
    <dgm:pt modelId="{71D4D9A3-F880-40F5-AC93-F572F05AF7AE}">
      <dgm:prSet phldrT="[Text]"/>
      <dgm:spPr/>
      <dgm:t>
        <a:bodyPr/>
        <a:lstStyle/>
        <a:p>
          <a:pPr marL="0" indent="0" algn="just">
            <a:lnSpc>
              <a:spcPct val="100000"/>
            </a:lnSpc>
            <a:buNone/>
          </a:pPr>
          <a:r>
            <a:rPr lang="en-US">
              <a:latin typeface="Times New Roman" panose="02020603050405020304" pitchFamily="18" charset="0"/>
              <a:cs typeface="Times New Roman" panose="02020603050405020304" pitchFamily="18" charset="0"/>
            </a:rPr>
            <a:t>Tổng hợp kết quả thực hiện ngân sách trong năm theo các nội dung dự toán đã được quyết định và theo các tiêu chí nhất định nhằm đánh giá toàn bộ kết quả hoạt động của một năm ngân sách. Quyết toán NSNN phải được cơ quan Nhà nước có thẩm quyền phê chuẩn.</a:t>
          </a:r>
          <a:endParaRPr lang="en-US" dirty="0"/>
        </a:p>
      </dgm:t>
    </dgm:pt>
    <dgm:pt modelId="{D6FCA3D6-1667-4D4B-A257-4AD7BC194677}" type="parTrans" cxnId="{3851635C-FA38-40E5-ACA8-9A01D9A89434}">
      <dgm:prSet/>
      <dgm:spPr/>
      <dgm:t>
        <a:bodyPr/>
        <a:lstStyle/>
        <a:p>
          <a:endParaRPr lang="en-US"/>
        </a:p>
      </dgm:t>
    </dgm:pt>
    <dgm:pt modelId="{C59CCD23-1FB3-4A04-9FC1-64980D961358}" type="sibTrans" cxnId="{3851635C-FA38-40E5-ACA8-9A01D9A89434}">
      <dgm:prSet/>
      <dgm:spPr/>
      <dgm:t>
        <a:bodyPr/>
        <a:lstStyle/>
        <a:p>
          <a:endParaRPr lang="en-US"/>
        </a:p>
      </dgm:t>
    </dgm:pt>
    <dgm:pt modelId="{AD733B8D-491B-41A6-BC3B-28A8F9A4531F}" type="pres">
      <dgm:prSet presAssocID="{7A75B47D-74B4-4D2C-AF83-63D3FA5D180B}" presName="Name0" presStyleCnt="0">
        <dgm:presLayoutVars>
          <dgm:chMax/>
          <dgm:chPref val="3"/>
          <dgm:dir/>
          <dgm:animOne val="branch"/>
          <dgm:animLvl val="lvl"/>
        </dgm:presLayoutVars>
      </dgm:prSet>
      <dgm:spPr/>
    </dgm:pt>
    <dgm:pt modelId="{E41C2BC8-87E8-4FEF-BF29-0DDF201E949C}" type="pres">
      <dgm:prSet presAssocID="{3FD9DF9A-EAC1-4437-893C-FA72F8DF32B7}" presName="composite" presStyleCnt="0"/>
      <dgm:spPr/>
    </dgm:pt>
    <dgm:pt modelId="{BCF22505-8D2D-4BCB-84BB-A5B7456AC13F}" type="pres">
      <dgm:prSet presAssocID="{3FD9DF9A-EAC1-4437-893C-FA72F8DF32B7}" presName="FirstChild" presStyleLbl="revTx" presStyleIdx="0" presStyleCnt="3">
        <dgm:presLayoutVars>
          <dgm:chMax val="0"/>
          <dgm:chPref val="0"/>
          <dgm:bulletEnabled val="1"/>
        </dgm:presLayoutVars>
      </dgm:prSet>
      <dgm:spPr/>
    </dgm:pt>
    <dgm:pt modelId="{B3EBF84A-C2E0-4A60-B47C-7CC61555C275}" type="pres">
      <dgm:prSet presAssocID="{3FD9DF9A-EAC1-4437-893C-FA72F8DF32B7}" presName="Parent" presStyleLbl="alignNode1" presStyleIdx="0" presStyleCnt="3" custScaleX="83609">
        <dgm:presLayoutVars>
          <dgm:chMax val="3"/>
          <dgm:chPref val="3"/>
          <dgm:bulletEnabled val="1"/>
        </dgm:presLayoutVars>
      </dgm:prSet>
      <dgm:spPr/>
    </dgm:pt>
    <dgm:pt modelId="{DEDF6134-9036-4614-A507-70C48BE96EC5}" type="pres">
      <dgm:prSet presAssocID="{3FD9DF9A-EAC1-4437-893C-FA72F8DF32B7}" presName="Accent" presStyleLbl="parChTrans1D1" presStyleIdx="0" presStyleCnt="3"/>
      <dgm:spPr/>
    </dgm:pt>
    <dgm:pt modelId="{4613078F-FCDE-4703-9FD8-63F2C895D621}" type="pres">
      <dgm:prSet presAssocID="{905B2871-89A1-4330-A05E-62332FC915D9}" presName="sibTrans" presStyleCnt="0"/>
      <dgm:spPr/>
    </dgm:pt>
    <dgm:pt modelId="{C732AC84-8585-410C-B6F8-9A51B6BCF543}" type="pres">
      <dgm:prSet presAssocID="{FF0F0AFD-6EB6-414D-AA6E-E51078AA2599}" presName="composite" presStyleCnt="0"/>
      <dgm:spPr/>
    </dgm:pt>
    <dgm:pt modelId="{E82871B3-815E-49B7-8D0A-8E3E7872C8AF}" type="pres">
      <dgm:prSet presAssocID="{FF0F0AFD-6EB6-414D-AA6E-E51078AA2599}" presName="FirstChild" presStyleLbl="revTx" presStyleIdx="1" presStyleCnt="3">
        <dgm:presLayoutVars>
          <dgm:chMax val="0"/>
          <dgm:chPref val="0"/>
          <dgm:bulletEnabled val="1"/>
        </dgm:presLayoutVars>
      </dgm:prSet>
      <dgm:spPr/>
    </dgm:pt>
    <dgm:pt modelId="{870C0030-1F16-4E83-B385-6ACCF7814641}" type="pres">
      <dgm:prSet presAssocID="{FF0F0AFD-6EB6-414D-AA6E-E51078AA2599}" presName="Parent" presStyleLbl="alignNode1" presStyleIdx="1" presStyleCnt="3" custScaleX="83609">
        <dgm:presLayoutVars>
          <dgm:chMax val="3"/>
          <dgm:chPref val="3"/>
          <dgm:bulletEnabled val="1"/>
        </dgm:presLayoutVars>
      </dgm:prSet>
      <dgm:spPr/>
    </dgm:pt>
    <dgm:pt modelId="{4D37E184-96A4-494D-A061-DDE07CE5FCD5}" type="pres">
      <dgm:prSet presAssocID="{FF0F0AFD-6EB6-414D-AA6E-E51078AA2599}" presName="Accent" presStyleLbl="parChTrans1D1" presStyleIdx="1" presStyleCnt="3"/>
      <dgm:spPr/>
    </dgm:pt>
    <dgm:pt modelId="{05D09525-31AD-47A4-BCD6-1C4545BFAE88}" type="pres">
      <dgm:prSet presAssocID="{70450926-C864-4B4B-9DA5-A8EDE5375ABA}" presName="sibTrans" presStyleCnt="0"/>
      <dgm:spPr/>
    </dgm:pt>
    <dgm:pt modelId="{B7245627-6F7D-4EC3-8F13-8DEC88092F52}" type="pres">
      <dgm:prSet presAssocID="{488F100B-0D11-43A2-9E13-0B6FE8C77124}" presName="composite" presStyleCnt="0"/>
      <dgm:spPr/>
    </dgm:pt>
    <dgm:pt modelId="{B03521CB-7B0C-48F6-ACEB-069A6D20D5B2}" type="pres">
      <dgm:prSet presAssocID="{488F100B-0D11-43A2-9E13-0B6FE8C77124}" presName="FirstChild" presStyleLbl="revTx" presStyleIdx="2" presStyleCnt="3">
        <dgm:presLayoutVars>
          <dgm:chMax val="0"/>
          <dgm:chPref val="0"/>
          <dgm:bulletEnabled val="1"/>
        </dgm:presLayoutVars>
      </dgm:prSet>
      <dgm:spPr/>
    </dgm:pt>
    <dgm:pt modelId="{E3683170-79E4-4287-A53A-0183F6C758D7}" type="pres">
      <dgm:prSet presAssocID="{488F100B-0D11-43A2-9E13-0B6FE8C77124}" presName="Parent" presStyleLbl="alignNode1" presStyleIdx="2" presStyleCnt="3" custScaleX="83609">
        <dgm:presLayoutVars>
          <dgm:chMax val="3"/>
          <dgm:chPref val="3"/>
          <dgm:bulletEnabled val="1"/>
        </dgm:presLayoutVars>
      </dgm:prSet>
      <dgm:spPr/>
    </dgm:pt>
    <dgm:pt modelId="{A154B87B-C1A1-446A-B0E0-D4EB8713F98D}" type="pres">
      <dgm:prSet presAssocID="{488F100B-0D11-43A2-9E13-0B6FE8C77124}" presName="Accent" presStyleLbl="parChTrans1D1" presStyleIdx="2" presStyleCnt="3"/>
      <dgm:spPr/>
    </dgm:pt>
  </dgm:ptLst>
  <dgm:cxnLst>
    <dgm:cxn modelId="{00695823-1591-41A7-B3A3-B02523F3591C}" type="presOf" srcId="{71D4D9A3-F880-40F5-AC93-F572F05AF7AE}" destId="{B03521CB-7B0C-48F6-ACEB-069A6D20D5B2}" srcOrd="0" destOrd="0" presId="urn:microsoft.com/office/officeart/2011/layout/TabList"/>
    <dgm:cxn modelId="{3851635C-FA38-40E5-ACA8-9A01D9A89434}" srcId="{488F100B-0D11-43A2-9E13-0B6FE8C77124}" destId="{71D4D9A3-F880-40F5-AC93-F572F05AF7AE}" srcOrd="0" destOrd="0" parTransId="{D6FCA3D6-1667-4D4B-A257-4AD7BC194677}" sibTransId="{C59CCD23-1FB3-4A04-9FC1-64980D961358}"/>
    <dgm:cxn modelId="{7327954E-39CA-4D9D-94E0-CD0486005743}" type="presOf" srcId="{7A75B47D-74B4-4D2C-AF83-63D3FA5D180B}" destId="{AD733B8D-491B-41A6-BC3B-28A8F9A4531F}" srcOrd="0" destOrd="0" presId="urn:microsoft.com/office/officeart/2011/layout/TabList"/>
    <dgm:cxn modelId="{1ABD357F-DD03-4CC9-A889-06CAC84B49F4}" type="presOf" srcId="{FF0F0AFD-6EB6-414D-AA6E-E51078AA2599}" destId="{870C0030-1F16-4E83-B385-6ACCF7814641}" srcOrd="0" destOrd="0" presId="urn:microsoft.com/office/officeart/2011/layout/TabList"/>
    <dgm:cxn modelId="{11A4AA81-849F-4572-9BF5-998499897C92}" srcId="{7A75B47D-74B4-4D2C-AF83-63D3FA5D180B}" destId="{FF0F0AFD-6EB6-414D-AA6E-E51078AA2599}" srcOrd="1" destOrd="0" parTransId="{6DF9428C-D543-46E4-BE37-C627E1C789B2}" sibTransId="{70450926-C864-4B4B-9DA5-A8EDE5375ABA}"/>
    <dgm:cxn modelId="{F6081F8E-D937-4C57-9069-24E14649F7F5}" type="presOf" srcId="{488F100B-0D11-43A2-9E13-0B6FE8C77124}" destId="{E3683170-79E4-4287-A53A-0183F6C758D7}" srcOrd="0" destOrd="0" presId="urn:microsoft.com/office/officeart/2011/layout/TabList"/>
    <dgm:cxn modelId="{E831F4AF-9191-4B46-9A72-C5E910264839}" srcId="{7A75B47D-74B4-4D2C-AF83-63D3FA5D180B}" destId="{3FD9DF9A-EAC1-4437-893C-FA72F8DF32B7}" srcOrd="0" destOrd="0" parTransId="{C8959DA1-8F85-4BD6-B880-999F3F81AF67}" sibTransId="{905B2871-89A1-4330-A05E-62332FC915D9}"/>
    <dgm:cxn modelId="{7B9564BE-5351-40C8-8102-DA6D0D87F406}" type="presOf" srcId="{3FD9DF9A-EAC1-4437-893C-FA72F8DF32B7}" destId="{B3EBF84A-C2E0-4A60-B47C-7CC61555C275}" srcOrd="0" destOrd="0" presId="urn:microsoft.com/office/officeart/2011/layout/TabList"/>
    <dgm:cxn modelId="{AF45EFC0-6712-4E56-A0B4-0DC0E5161BB4}" type="presOf" srcId="{062E4ED8-82F7-47E1-8EBA-3E3EE2159646}" destId="{E82871B3-815E-49B7-8D0A-8E3E7872C8AF}" srcOrd="0" destOrd="0" presId="urn:microsoft.com/office/officeart/2011/layout/TabList"/>
    <dgm:cxn modelId="{D1462CD8-F164-4528-BE95-20D94A763A59}" srcId="{7A75B47D-74B4-4D2C-AF83-63D3FA5D180B}" destId="{488F100B-0D11-43A2-9E13-0B6FE8C77124}" srcOrd="2" destOrd="0" parTransId="{775CD21E-2BD0-4F95-9B5A-0FD8C4065F26}" sibTransId="{D0350EB7-6C7E-4F3A-9396-C3036C13F386}"/>
    <dgm:cxn modelId="{1BC661EF-4C10-4B3D-8C76-1585820393F5}" srcId="{3FD9DF9A-EAC1-4437-893C-FA72F8DF32B7}" destId="{BF2AE300-B644-48D8-983F-17A44EE182F8}" srcOrd="0" destOrd="0" parTransId="{085ACF07-A03A-4534-A474-C2F3229B38A2}" sibTransId="{412E4A73-7B65-47F0-8617-86AE65BDB818}"/>
    <dgm:cxn modelId="{6E425EF3-06CD-4D0D-B7D4-E0F41436B317}" srcId="{FF0F0AFD-6EB6-414D-AA6E-E51078AA2599}" destId="{062E4ED8-82F7-47E1-8EBA-3E3EE2159646}" srcOrd="0" destOrd="0" parTransId="{28895D9A-3F30-4A65-BF43-2AD9DEEFC497}" sibTransId="{5AED025E-471E-45D8-BC77-DE8CCCF93736}"/>
    <dgm:cxn modelId="{50162BFB-76F4-4230-8463-3FAA1D9B654D}" type="presOf" srcId="{BF2AE300-B644-48D8-983F-17A44EE182F8}" destId="{BCF22505-8D2D-4BCB-84BB-A5B7456AC13F}" srcOrd="0" destOrd="0" presId="urn:microsoft.com/office/officeart/2011/layout/TabList"/>
    <dgm:cxn modelId="{B7C13975-13E8-44A5-8685-105B720D65C1}" type="presParOf" srcId="{AD733B8D-491B-41A6-BC3B-28A8F9A4531F}" destId="{E41C2BC8-87E8-4FEF-BF29-0DDF201E949C}" srcOrd="0" destOrd="0" presId="urn:microsoft.com/office/officeart/2011/layout/TabList"/>
    <dgm:cxn modelId="{0B30FB01-E3CC-48A6-95A8-3DDFB52D9933}" type="presParOf" srcId="{E41C2BC8-87E8-4FEF-BF29-0DDF201E949C}" destId="{BCF22505-8D2D-4BCB-84BB-A5B7456AC13F}" srcOrd="0" destOrd="0" presId="urn:microsoft.com/office/officeart/2011/layout/TabList"/>
    <dgm:cxn modelId="{2D77246B-D9BE-4400-850B-55D1E79B2E27}" type="presParOf" srcId="{E41C2BC8-87E8-4FEF-BF29-0DDF201E949C}" destId="{B3EBF84A-C2E0-4A60-B47C-7CC61555C275}" srcOrd="1" destOrd="0" presId="urn:microsoft.com/office/officeart/2011/layout/TabList"/>
    <dgm:cxn modelId="{31F44DA3-FDBB-4BF9-8609-EFB9221DCD0D}" type="presParOf" srcId="{E41C2BC8-87E8-4FEF-BF29-0DDF201E949C}" destId="{DEDF6134-9036-4614-A507-70C48BE96EC5}" srcOrd="2" destOrd="0" presId="urn:microsoft.com/office/officeart/2011/layout/TabList"/>
    <dgm:cxn modelId="{7077282C-9F1D-4D19-818D-512A24185F4A}" type="presParOf" srcId="{AD733B8D-491B-41A6-BC3B-28A8F9A4531F}" destId="{4613078F-FCDE-4703-9FD8-63F2C895D621}" srcOrd="1" destOrd="0" presId="urn:microsoft.com/office/officeart/2011/layout/TabList"/>
    <dgm:cxn modelId="{162D637E-206E-47D2-82A3-57A3BBD0561D}" type="presParOf" srcId="{AD733B8D-491B-41A6-BC3B-28A8F9A4531F}" destId="{C732AC84-8585-410C-B6F8-9A51B6BCF543}" srcOrd="2" destOrd="0" presId="urn:microsoft.com/office/officeart/2011/layout/TabList"/>
    <dgm:cxn modelId="{480EF9CC-0680-4EFE-A113-D17B016EEEAC}" type="presParOf" srcId="{C732AC84-8585-410C-B6F8-9A51B6BCF543}" destId="{E82871B3-815E-49B7-8D0A-8E3E7872C8AF}" srcOrd="0" destOrd="0" presId="urn:microsoft.com/office/officeart/2011/layout/TabList"/>
    <dgm:cxn modelId="{B07DD0F1-D82E-4A49-9394-25AA06DE2BB8}" type="presParOf" srcId="{C732AC84-8585-410C-B6F8-9A51B6BCF543}" destId="{870C0030-1F16-4E83-B385-6ACCF7814641}" srcOrd="1" destOrd="0" presId="urn:microsoft.com/office/officeart/2011/layout/TabList"/>
    <dgm:cxn modelId="{6CCAE601-9775-4988-B63A-B9D2B7D73C82}" type="presParOf" srcId="{C732AC84-8585-410C-B6F8-9A51B6BCF543}" destId="{4D37E184-96A4-494D-A061-DDE07CE5FCD5}" srcOrd="2" destOrd="0" presId="urn:microsoft.com/office/officeart/2011/layout/TabList"/>
    <dgm:cxn modelId="{9007CE75-05B8-4A59-A880-A00CEF764B71}" type="presParOf" srcId="{AD733B8D-491B-41A6-BC3B-28A8F9A4531F}" destId="{05D09525-31AD-47A4-BCD6-1C4545BFAE88}" srcOrd="3" destOrd="0" presId="urn:microsoft.com/office/officeart/2011/layout/TabList"/>
    <dgm:cxn modelId="{5FE93606-4A1F-4272-991C-2CED5C11DE32}" type="presParOf" srcId="{AD733B8D-491B-41A6-BC3B-28A8F9A4531F}" destId="{B7245627-6F7D-4EC3-8F13-8DEC88092F52}" srcOrd="4" destOrd="0" presId="urn:microsoft.com/office/officeart/2011/layout/TabList"/>
    <dgm:cxn modelId="{190C880C-9EF7-4493-91B4-DFD19557188B}" type="presParOf" srcId="{B7245627-6F7D-4EC3-8F13-8DEC88092F52}" destId="{B03521CB-7B0C-48F6-ACEB-069A6D20D5B2}" srcOrd="0" destOrd="0" presId="urn:microsoft.com/office/officeart/2011/layout/TabList"/>
    <dgm:cxn modelId="{76FFF119-52B5-497A-B039-9CB50E23548A}" type="presParOf" srcId="{B7245627-6F7D-4EC3-8F13-8DEC88092F52}" destId="{E3683170-79E4-4287-A53A-0183F6C758D7}" srcOrd="1" destOrd="0" presId="urn:microsoft.com/office/officeart/2011/layout/TabList"/>
    <dgm:cxn modelId="{D2B15A6C-4938-457D-B6B8-BAACAA1A3B5B}" type="presParOf" srcId="{B7245627-6F7D-4EC3-8F13-8DEC88092F52}" destId="{A154B87B-C1A1-446A-B0E0-D4EB8713F98D}" srcOrd="2" destOrd="0" presId="urn:microsoft.com/office/officeart/2011/layout/Tab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71A420E-852C-42B0-B588-78D3E6C6E228}" type="doc">
      <dgm:prSet loTypeId="urn:microsoft.com/office/officeart/2005/8/layout/vList4" loCatId="list" qsTypeId="urn:microsoft.com/office/officeart/2005/8/quickstyle/simple5" qsCatId="simple" csTypeId="urn:microsoft.com/office/officeart/2005/8/colors/accent1_2" csCatId="accent1" phldr="1"/>
      <dgm:spPr/>
      <dgm:t>
        <a:bodyPr/>
        <a:lstStyle/>
        <a:p>
          <a:endParaRPr lang="en-US"/>
        </a:p>
      </dgm:t>
    </dgm:pt>
    <dgm:pt modelId="{69437A9F-1A68-41EC-99FB-1FE0FDD685F3}">
      <dgm:prSet phldrT="[Text]" custT="1"/>
      <dgm:spPr/>
      <dgm:t>
        <a:bodyPr/>
        <a:lstStyle/>
        <a:p>
          <a:r>
            <a:rPr lang="en-US" sz="2400" dirty="0" err="1">
              <a:latin typeface="Times New Roman" panose="02020603050405020304" pitchFamily="18" charset="0"/>
              <a:cs typeface="Times New Roman" panose="02020603050405020304" pitchFamily="18" charset="0"/>
            </a:rPr>
            <a:t>Nghị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a:t>
          </a:r>
          <a:r>
            <a:rPr lang="en-US" sz="2400" dirty="0">
              <a:latin typeface="Times New Roman" panose="02020603050405020304" pitchFamily="18" charset="0"/>
              <a:cs typeface="Times New Roman" panose="02020603050405020304" pitchFamily="18" charset="0"/>
            </a:rPr>
            <a:t> 70/CP </a:t>
          </a:r>
          <a:r>
            <a:rPr lang="en-US" sz="2400" dirty="0" err="1">
              <a:latin typeface="Times New Roman" panose="02020603050405020304" pitchFamily="18" charset="0"/>
              <a:cs typeface="Times New Roman" panose="02020603050405020304" pitchFamily="18" charset="0"/>
            </a:rPr>
            <a:t>ngày</a:t>
          </a:r>
          <a:r>
            <a:rPr lang="en-US" sz="2400" dirty="0">
              <a:latin typeface="Times New Roman" panose="02020603050405020304" pitchFamily="18" charset="0"/>
              <a:cs typeface="Times New Roman" panose="02020603050405020304" pitchFamily="18" charset="0"/>
            </a:rPr>
            <a:t> 11/7/1994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phủ</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Điều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lệ</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tổ</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chức</a:t>
          </a:r>
          <a:r>
            <a:rPr lang="en-US" sz="2400" dirty="0">
              <a:latin typeface="Times New Roman" panose="02020603050405020304" pitchFamily="18" charset="0"/>
              <a:cs typeface="Times New Roman" panose="02020603050405020304" pitchFamily="18" charset="0"/>
            </a:rPr>
            <a:t>, </a:t>
          </a:r>
          <a:r>
            <a:rPr lang="en-US" sz="2400" err="1">
              <a:latin typeface="Times New Roman" panose="02020603050405020304" pitchFamily="18" charset="0"/>
              <a:cs typeface="Times New Roman" panose="02020603050405020304" pitchFamily="18" charset="0"/>
            </a:rPr>
            <a:t>hoạt</a:t>
          </a:r>
          <a:r>
            <a:rPr lang="en-US" sz="2400">
              <a:latin typeface="Times New Roman" panose="02020603050405020304" pitchFamily="18" charset="0"/>
              <a:cs typeface="Times New Roman" panose="02020603050405020304" pitchFamily="18" charset="0"/>
            </a:rPr>
            <a:t> động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KTNN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ban </a:t>
          </a:r>
          <a:r>
            <a:rPr lang="en-US" sz="2400" err="1">
              <a:latin typeface="Times New Roman" panose="02020603050405020304" pitchFamily="18" charset="0"/>
              <a:cs typeface="Times New Roman" panose="02020603050405020304" pitchFamily="18" charset="0"/>
            </a:rPr>
            <a:t>hành</a:t>
          </a:r>
          <a:r>
            <a:rPr lang="en-US" sz="2400">
              <a:latin typeface="Times New Roman" panose="02020603050405020304" pitchFamily="18" charset="0"/>
              <a:cs typeface="Times New Roman" panose="02020603050405020304" pitchFamily="18" charset="0"/>
            </a:rPr>
            <a:t> theo Quyết định số 61/TTg ngày 24/01/1995 của Thủ tướng Chính phủ.</a:t>
          </a:r>
          <a:endParaRPr lang="en-US" sz="2400" dirty="0">
            <a:latin typeface="Times New Roman" panose="02020603050405020304" pitchFamily="18" charset="0"/>
            <a:cs typeface="Times New Roman" panose="02020603050405020304" pitchFamily="18" charset="0"/>
          </a:endParaRPr>
        </a:p>
      </dgm:t>
    </dgm:pt>
    <dgm:pt modelId="{4FE55972-5D95-43C3-A22D-39C66E68E1AA}" type="parTrans" cxnId="{B056729F-225C-4E53-A4D5-E2ABF16CD888}">
      <dgm:prSet/>
      <dgm:spPr/>
      <dgm:t>
        <a:bodyPr/>
        <a:lstStyle/>
        <a:p>
          <a:endParaRPr lang="en-US"/>
        </a:p>
      </dgm:t>
    </dgm:pt>
    <dgm:pt modelId="{D005A92A-21C8-4123-88C3-2D7A64B38900}" type="sibTrans" cxnId="{B056729F-225C-4E53-A4D5-E2ABF16CD888}">
      <dgm:prSet/>
      <dgm:spPr/>
      <dgm:t>
        <a:bodyPr/>
        <a:lstStyle/>
        <a:p>
          <a:endParaRPr lang="en-US"/>
        </a:p>
      </dgm:t>
    </dgm:pt>
    <dgm:pt modelId="{B538A53F-5D02-4CCD-8FBB-7FA5FBA675E0}">
      <dgm:prSet phldrT="[Text]" custT="1"/>
      <dgm:spPr/>
      <dgm:t>
        <a:bodyPr/>
        <a:lstStyle/>
        <a:p>
          <a:r>
            <a:rPr lang="en-US" sz="2400" dirty="0" err="1">
              <a:latin typeface="Times New Roman" panose="02020603050405020304" pitchFamily="18" charset="0"/>
              <a:cs typeface="Times New Roman" panose="02020603050405020304" pitchFamily="18" charset="0"/>
            </a:rPr>
            <a:t>Nghị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a:t>
          </a:r>
          <a:r>
            <a:rPr lang="en-US" sz="2400" dirty="0">
              <a:latin typeface="Times New Roman" panose="02020603050405020304" pitchFamily="18" charset="0"/>
              <a:cs typeface="Times New Roman" panose="02020603050405020304" pitchFamily="18" charset="0"/>
            </a:rPr>
            <a:t> 93/2003/NĐ-CP </a:t>
          </a:r>
          <a:r>
            <a:rPr lang="en-US" sz="2400" dirty="0" err="1">
              <a:latin typeface="Times New Roman" panose="02020603050405020304" pitchFamily="18" charset="0"/>
              <a:cs typeface="Times New Roman" panose="02020603050405020304" pitchFamily="18" charset="0"/>
            </a:rPr>
            <a:t>ngày</a:t>
          </a:r>
          <a:r>
            <a:rPr lang="en-US" sz="2400" dirty="0">
              <a:latin typeface="Times New Roman" panose="02020603050405020304" pitchFamily="18" charset="0"/>
              <a:cs typeface="Times New Roman" panose="02020603050405020304" pitchFamily="18" charset="0"/>
            </a:rPr>
            <a:t> 13/8/2003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phủ</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năng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nhiệm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vụ</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quyền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KTNN.</a:t>
          </a:r>
        </a:p>
      </dgm:t>
    </dgm:pt>
    <dgm:pt modelId="{91EB30E6-3AEB-4F60-BBB9-DE6109A9A287}" type="parTrans" cxnId="{D0A9BBE9-50B3-4277-B093-028151DBEF7F}">
      <dgm:prSet/>
      <dgm:spPr/>
      <dgm:t>
        <a:bodyPr/>
        <a:lstStyle/>
        <a:p>
          <a:endParaRPr lang="en-US"/>
        </a:p>
      </dgm:t>
    </dgm:pt>
    <dgm:pt modelId="{9C44977F-D5FA-47F8-8ED1-28346DAF8834}" type="sibTrans" cxnId="{D0A9BBE9-50B3-4277-B093-028151DBEF7F}">
      <dgm:prSet/>
      <dgm:spPr/>
      <dgm:t>
        <a:bodyPr/>
        <a:lstStyle/>
        <a:p>
          <a:endParaRPr lang="en-US"/>
        </a:p>
      </dgm:t>
    </dgm:pt>
    <dgm:pt modelId="{52622CAD-AB1B-46BE-9D48-137B7A58E888}">
      <dgm:prSet phldrT="[Text]" custT="1"/>
      <dgm:spPr/>
      <dgm:t>
        <a:bodyPr/>
        <a:lstStyle/>
        <a:p>
          <a:r>
            <a:rPr lang="nl-NL" sz="2400" b="1" dirty="0">
              <a:latin typeface="Times New Roman" panose="02020603050405020304" pitchFamily="18" charset="0"/>
              <a:cs typeface="Times New Roman" panose="02020603050405020304" pitchFamily="18" charset="0"/>
            </a:rPr>
            <a:t>Luật KTNN nă</a:t>
          </a:r>
          <a:r>
            <a:rPr lang="en-US" sz="2400" b="1" dirty="0">
              <a:latin typeface="Times New Roman" panose="02020603050405020304" pitchFamily="18" charset="0"/>
              <a:cs typeface="Times New Roman" panose="02020603050405020304" pitchFamily="18" charset="0"/>
            </a:rPr>
            <a:t>m</a:t>
          </a:r>
          <a:r>
            <a:rPr lang="nl-NL" sz="2400" b="1" dirty="0">
              <a:latin typeface="Times New Roman" panose="02020603050405020304" pitchFamily="18" charset="0"/>
              <a:cs typeface="Times New Roman" panose="02020603050405020304" pitchFamily="18" charset="0"/>
            </a:rPr>
            <a:t> 2005, Luật sửa đổi, bổ sung 2019 </a:t>
          </a:r>
          <a:endParaRPr lang="en-US" sz="2400" b="1" dirty="0">
            <a:latin typeface="Times New Roman" panose="02020603050405020304" pitchFamily="18" charset="0"/>
            <a:cs typeface="Times New Roman" panose="02020603050405020304" pitchFamily="18" charset="0"/>
          </a:endParaRPr>
        </a:p>
      </dgm:t>
    </dgm:pt>
    <dgm:pt modelId="{CC58D4D7-80CD-47C4-B6D0-3578A1FD9038}" type="parTrans" cxnId="{6C290F91-AA30-4363-A17A-78B79996D53F}">
      <dgm:prSet/>
      <dgm:spPr/>
      <dgm:t>
        <a:bodyPr/>
        <a:lstStyle/>
        <a:p>
          <a:endParaRPr lang="en-US"/>
        </a:p>
      </dgm:t>
    </dgm:pt>
    <dgm:pt modelId="{60A74371-5F6C-47F6-887E-5BC3BFD03582}" type="sibTrans" cxnId="{6C290F91-AA30-4363-A17A-78B79996D53F}">
      <dgm:prSet/>
      <dgm:spPr/>
      <dgm:t>
        <a:bodyPr/>
        <a:lstStyle/>
        <a:p>
          <a:endParaRPr lang="en-US"/>
        </a:p>
      </dgm:t>
    </dgm:pt>
    <dgm:pt modelId="{42C74CBF-0591-4436-8B19-E7F1AC30E69D}">
      <dgm:prSet custT="1"/>
      <dgm:spPr/>
      <dgm:t>
        <a:bodyPr/>
        <a:lstStyle/>
        <a:p>
          <a:r>
            <a:rPr lang="en-US" sz="2400" b="1" dirty="0" err="1">
              <a:latin typeface="Times New Roman" panose="02020603050405020304" pitchFamily="18" charset="0"/>
              <a:cs typeface="Times New Roman" panose="02020603050405020304" pitchFamily="18" charset="0"/>
            </a:rPr>
            <a:t>Hiến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pháp</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năm</a:t>
          </a:r>
          <a:r>
            <a:rPr lang="en-US" sz="2400" b="1" dirty="0">
              <a:latin typeface="Times New Roman" panose="02020603050405020304" pitchFamily="18" charset="0"/>
              <a:cs typeface="Times New Roman" panose="02020603050405020304" pitchFamily="18" charset="0"/>
            </a:rPr>
            <a:t> </a:t>
          </a:r>
          <a:r>
            <a:rPr lang="vi-VN" sz="2400" b="1" dirty="0">
              <a:latin typeface="Times New Roman" panose="02020603050405020304" pitchFamily="18" charset="0"/>
              <a:cs typeface="Times New Roman" panose="02020603050405020304" pitchFamily="18" charset="0"/>
            </a:rPr>
            <a:t>2013 </a:t>
          </a:r>
        </a:p>
      </dgm:t>
    </dgm:pt>
    <dgm:pt modelId="{8529BF8C-8D7C-4917-BC03-94FFD62FD0AC}" type="parTrans" cxnId="{118966A8-E63D-4FA8-A51C-653686E4BE92}">
      <dgm:prSet/>
      <dgm:spPr/>
      <dgm:t>
        <a:bodyPr/>
        <a:lstStyle/>
        <a:p>
          <a:endParaRPr lang="en-US"/>
        </a:p>
      </dgm:t>
    </dgm:pt>
    <dgm:pt modelId="{421D8C35-ED5F-4565-B5CB-614AC63806E3}" type="sibTrans" cxnId="{118966A8-E63D-4FA8-A51C-653686E4BE92}">
      <dgm:prSet/>
      <dgm:spPr/>
      <dgm:t>
        <a:bodyPr/>
        <a:lstStyle/>
        <a:p>
          <a:endParaRPr lang="en-US"/>
        </a:p>
      </dgm:t>
    </dgm:pt>
    <dgm:pt modelId="{1BDC6E56-84E6-456B-A7ED-9EEDEB0B5678}" type="pres">
      <dgm:prSet presAssocID="{571A420E-852C-42B0-B588-78D3E6C6E228}" presName="linear" presStyleCnt="0">
        <dgm:presLayoutVars>
          <dgm:dir/>
          <dgm:resizeHandles val="exact"/>
        </dgm:presLayoutVars>
      </dgm:prSet>
      <dgm:spPr/>
    </dgm:pt>
    <dgm:pt modelId="{1396D682-E0EB-49C2-BFCE-E463C906AD65}" type="pres">
      <dgm:prSet presAssocID="{69437A9F-1A68-41EC-99FB-1FE0FDD685F3}" presName="comp" presStyleCnt="0"/>
      <dgm:spPr/>
    </dgm:pt>
    <dgm:pt modelId="{F3EDE910-5095-411B-A075-954AA973DF8A}" type="pres">
      <dgm:prSet presAssocID="{69437A9F-1A68-41EC-99FB-1FE0FDD685F3}" presName="box" presStyleLbl="node1" presStyleIdx="0" presStyleCnt="4" custScaleY="115567" custLinFactNeighborX="-1840" custLinFactNeighborY="3079"/>
      <dgm:spPr/>
    </dgm:pt>
    <dgm:pt modelId="{DD4EB29F-23A6-421F-A6C3-BB6D35A48752}" type="pres">
      <dgm:prSet presAssocID="{69437A9F-1A68-41EC-99FB-1FE0FDD685F3}" presName="img" presStyleLbl="fgImgPlace1" presStyleIdx="0" presStyleCnt="4"/>
      <dgm:spPr/>
    </dgm:pt>
    <dgm:pt modelId="{A68CDF7D-1DCD-4E64-AE97-446873784A07}" type="pres">
      <dgm:prSet presAssocID="{69437A9F-1A68-41EC-99FB-1FE0FDD685F3}" presName="text" presStyleLbl="node1" presStyleIdx="0" presStyleCnt="4">
        <dgm:presLayoutVars>
          <dgm:bulletEnabled val="1"/>
        </dgm:presLayoutVars>
      </dgm:prSet>
      <dgm:spPr/>
    </dgm:pt>
    <dgm:pt modelId="{45D8A4E2-40EB-426F-B20C-CD967BC58C39}" type="pres">
      <dgm:prSet presAssocID="{D005A92A-21C8-4123-88C3-2D7A64B38900}" presName="spacer" presStyleCnt="0"/>
      <dgm:spPr/>
    </dgm:pt>
    <dgm:pt modelId="{6D343CAC-B4BD-46CB-AFC8-D3F5C1E57C3C}" type="pres">
      <dgm:prSet presAssocID="{B538A53F-5D02-4CCD-8FBB-7FA5FBA675E0}" presName="comp" presStyleCnt="0"/>
      <dgm:spPr/>
    </dgm:pt>
    <dgm:pt modelId="{ACAAC582-98C6-4188-B2C4-D3F1AF4F9ED4}" type="pres">
      <dgm:prSet presAssocID="{B538A53F-5D02-4CCD-8FBB-7FA5FBA675E0}" presName="box" presStyleLbl="node1" presStyleIdx="1" presStyleCnt="4" custLinFactNeighborX="-1840" custLinFactNeighborY="3079"/>
      <dgm:spPr/>
    </dgm:pt>
    <dgm:pt modelId="{D3ED4C79-3981-4EEE-9FB0-337C4C870B51}" type="pres">
      <dgm:prSet presAssocID="{B538A53F-5D02-4CCD-8FBB-7FA5FBA675E0}" presName="img" presStyleLbl="fgImgPlace1" presStyleIdx="1" presStyleCnt="4"/>
      <dgm:spPr/>
    </dgm:pt>
    <dgm:pt modelId="{A640F32D-4B6A-4EF0-BBB6-C2D721FE0C5D}" type="pres">
      <dgm:prSet presAssocID="{B538A53F-5D02-4CCD-8FBB-7FA5FBA675E0}" presName="text" presStyleLbl="node1" presStyleIdx="1" presStyleCnt="4">
        <dgm:presLayoutVars>
          <dgm:bulletEnabled val="1"/>
        </dgm:presLayoutVars>
      </dgm:prSet>
      <dgm:spPr/>
    </dgm:pt>
    <dgm:pt modelId="{EC5C9F09-40C7-4F2B-8299-EF5ADAE87B1C}" type="pres">
      <dgm:prSet presAssocID="{9C44977F-D5FA-47F8-8ED1-28346DAF8834}" presName="spacer" presStyleCnt="0"/>
      <dgm:spPr/>
    </dgm:pt>
    <dgm:pt modelId="{C951B438-F358-4A8A-8E6B-AF04EB7DDD97}" type="pres">
      <dgm:prSet presAssocID="{52622CAD-AB1B-46BE-9D48-137B7A58E888}" presName="comp" presStyleCnt="0"/>
      <dgm:spPr/>
    </dgm:pt>
    <dgm:pt modelId="{AC5ADB80-0E36-4A08-9D1B-0542649F1428}" type="pres">
      <dgm:prSet presAssocID="{52622CAD-AB1B-46BE-9D48-137B7A58E888}" presName="box" presStyleLbl="node1" presStyleIdx="2" presStyleCnt="4" custScaleY="70436" custLinFactNeighborX="-1840" custLinFactNeighborY="3079"/>
      <dgm:spPr/>
    </dgm:pt>
    <dgm:pt modelId="{3BEDD50E-D782-4AB0-9614-195BA6053C73}" type="pres">
      <dgm:prSet presAssocID="{52622CAD-AB1B-46BE-9D48-137B7A58E888}" presName="img" presStyleLbl="fgImgPlace1" presStyleIdx="2" presStyleCnt="4"/>
      <dgm:spPr/>
    </dgm:pt>
    <dgm:pt modelId="{B018CB71-9385-4887-A004-1CBB3EEE8934}" type="pres">
      <dgm:prSet presAssocID="{52622CAD-AB1B-46BE-9D48-137B7A58E888}" presName="text" presStyleLbl="node1" presStyleIdx="2" presStyleCnt="4">
        <dgm:presLayoutVars>
          <dgm:bulletEnabled val="1"/>
        </dgm:presLayoutVars>
      </dgm:prSet>
      <dgm:spPr/>
    </dgm:pt>
    <dgm:pt modelId="{8E72F658-1425-469F-B656-3B27BAB2E7D3}" type="pres">
      <dgm:prSet presAssocID="{60A74371-5F6C-47F6-887E-5BC3BFD03582}" presName="spacer" presStyleCnt="0"/>
      <dgm:spPr/>
    </dgm:pt>
    <dgm:pt modelId="{D2283119-8AE4-454E-99C3-BC68805BD223}" type="pres">
      <dgm:prSet presAssocID="{42C74CBF-0591-4436-8B19-E7F1AC30E69D}" presName="comp" presStyleCnt="0"/>
      <dgm:spPr/>
    </dgm:pt>
    <dgm:pt modelId="{C173A190-8504-4192-97A1-28E0F5C69520}" type="pres">
      <dgm:prSet presAssocID="{42C74CBF-0591-4436-8B19-E7F1AC30E69D}" presName="box" presStyleLbl="node1" presStyleIdx="3" presStyleCnt="4" custScaleY="72188"/>
      <dgm:spPr/>
    </dgm:pt>
    <dgm:pt modelId="{E5695CB2-46B5-4369-A2C3-AC9490AD321B}" type="pres">
      <dgm:prSet presAssocID="{42C74CBF-0591-4436-8B19-E7F1AC30E69D}" presName="img" presStyleLbl="fgImgPlace1" presStyleIdx="3" presStyleCnt="4"/>
      <dgm:spPr/>
    </dgm:pt>
    <dgm:pt modelId="{B58C2E89-C30B-4CBA-898C-908808DACF8F}" type="pres">
      <dgm:prSet presAssocID="{42C74CBF-0591-4436-8B19-E7F1AC30E69D}" presName="text" presStyleLbl="node1" presStyleIdx="3" presStyleCnt="4">
        <dgm:presLayoutVars>
          <dgm:bulletEnabled val="1"/>
        </dgm:presLayoutVars>
      </dgm:prSet>
      <dgm:spPr/>
    </dgm:pt>
  </dgm:ptLst>
  <dgm:cxnLst>
    <dgm:cxn modelId="{D2A68422-6CC5-4F98-A504-31F9C9AD9B6E}" type="presOf" srcId="{B538A53F-5D02-4CCD-8FBB-7FA5FBA675E0}" destId="{A640F32D-4B6A-4EF0-BBB6-C2D721FE0C5D}" srcOrd="1" destOrd="0" presId="urn:microsoft.com/office/officeart/2005/8/layout/vList4"/>
    <dgm:cxn modelId="{71D3DE25-91E9-49C4-BDB2-55E278542395}" type="presOf" srcId="{42C74CBF-0591-4436-8B19-E7F1AC30E69D}" destId="{B58C2E89-C30B-4CBA-898C-908808DACF8F}" srcOrd="1" destOrd="0" presId="urn:microsoft.com/office/officeart/2005/8/layout/vList4"/>
    <dgm:cxn modelId="{6C290F91-AA30-4363-A17A-78B79996D53F}" srcId="{571A420E-852C-42B0-B588-78D3E6C6E228}" destId="{52622CAD-AB1B-46BE-9D48-137B7A58E888}" srcOrd="2" destOrd="0" parTransId="{CC58D4D7-80CD-47C4-B6D0-3578A1FD9038}" sibTransId="{60A74371-5F6C-47F6-887E-5BC3BFD03582}"/>
    <dgm:cxn modelId="{4B6C2992-BDA9-484D-8EDB-BB5FDEE0D2D1}" type="presOf" srcId="{52622CAD-AB1B-46BE-9D48-137B7A58E888}" destId="{AC5ADB80-0E36-4A08-9D1B-0542649F1428}" srcOrd="0" destOrd="0" presId="urn:microsoft.com/office/officeart/2005/8/layout/vList4"/>
    <dgm:cxn modelId="{24870C98-F355-4E44-AC30-1DC2CA95D543}" type="presOf" srcId="{69437A9F-1A68-41EC-99FB-1FE0FDD685F3}" destId="{F3EDE910-5095-411B-A075-954AA973DF8A}" srcOrd="0" destOrd="0" presId="urn:microsoft.com/office/officeart/2005/8/layout/vList4"/>
    <dgm:cxn modelId="{B056729F-225C-4E53-A4D5-E2ABF16CD888}" srcId="{571A420E-852C-42B0-B588-78D3E6C6E228}" destId="{69437A9F-1A68-41EC-99FB-1FE0FDD685F3}" srcOrd="0" destOrd="0" parTransId="{4FE55972-5D95-43C3-A22D-39C66E68E1AA}" sibTransId="{D005A92A-21C8-4123-88C3-2D7A64B38900}"/>
    <dgm:cxn modelId="{118966A8-E63D-4FA8-A51C-653686E4BE92}" srcId="{571A420E-852C-42B0-B588-78D3E6C6E228}" destId="{42C74CBF-0591-4436-8B19-E7F1AC30E69D}" srcOrd="3" destOrd="0" parTransId="{8529BF8C-8D7C-4917-BC03-94FFD62FD0AC}" sibTransId="{421D8C35-ED5F-4565-B5CB-614AC63806E3}"/>
    <dgm:cxn modelId="{6E6D7AAF-3DBD-4978-9EEB-6EA1A00FDE5F}" type="presOf" srcId="{69437A9F-1A68-41EC-99FB-1FE0FDD685F3}" destId="{A68CDF7D-1DCD-4E64-AE97-446873784A07}" srcOrd="1" destOrd="0" presId="urn:microsoft.com/office/officeart/2005/8/layout/vList4"/>
    <dgm:cxn modelId="{329C9CD3-6960-409A-B3D1-6EEEF378C299}" type="presOf" srcId="{42C74CBF-0591-4436-8B19-E7F1AC30E69D}" destId="{C173A190-8504-4192-97A1-28E0F5C69520}" srcOrd="0" destOrd="0" presId="urn:microsoft.com/office/officeart/2005/8/layout/vList4"/>
    <dgm:cxn modelId="{34081ED8-F1EF-4DEF-BE65-57A6A5D56892}" type="presOf" srcId="{571A420E-852C-42B0-B588-78D3E6C6E228}" destId="{1BDC6E56-84E6-456B-A7ED-9EEDEB0B5678}" srcOrd="0" destOrd="0" presId="urn:microsoft.com/office/officeart/2005/8/layout/vList4"/>
    <dgm:cxn modelId="{F7CC0DDF-B8AC-49AD-A0AF-1C606F57CF1F}" type="presOf" srcId="{52622CAD-AB1B-46BE-9D48-137B7A58E888}" destId="{B018CB71-9385-4887-A004-1CBB3EEE8934}" srcOrd="1" destOrd="0" presId="urn:microsoft.com/office/officeart/2005/8/layout/vList4"/>
    <dgm:cxn modelId="{D0A9BBE9-50B3-4277-B093-028151DBEF7F}" srcId="{571A420E-852C-42B0-B588-78D3E6C6E228}" destId="{B538A53F-5D02-4CCD-8FBB-7FA5FBA675E0}" srcOrd="1" destOrd="0" parTransId="{91EB30E6-3AEB-4F60-BBB9-DE6109A9A287}" sibTransId="{9C44977F-D5FA-47F8-8ED1-28346DAF8834}"/>
    <dgm:cxn modelId="{CF049FFA-1141-4924-969E-188E1F845367}" type="presOf" srcId="{B538A53F-5D02-4CCD-8FBB-7FA5FBA675E0}" destId="{ACAAC582-98C6-4188-B2C4-D3F1AF4F9ED4}" srcOrd="0" destOrd="0" presId="urn:microsoft.com/office/officeart/2005/8/layout/vList4"/>
    <dgm:cxn modelId="{B983E5B0-E792-4884-BA0D-D5AED08F045F}" type="presParOf" srcId="{1BDC6E56-84E6-456B-A7ED-9EEDEB0B5678}" destId="{1396D682-E0EB-49C2-BFCE-E463C906AD65}" srcOrd="0" destOrd="0" presId="urn:microsoft.com/office/officeart/2005/8/layout/vList4"/>
    <dgm:cxn modelId="{3CBEB37E-28B8-4C25-AAD9-FBE6B57C44FC}" type="presParOf" srcId="{1396D682-E0EB-49C2-BFCE-E463C906AD65}" destId="{F3EDE910-5095-411B-A075-954AA973DF8A}" srcOrd="0" destOrd="0" presId="urn:microsoft.com/office/officeart/2005/8/layout/vList4"/>
    <dgm:cxn modelId="{190CF8B0-603E-48EF-A54F-FD39AF8B146D}" type="presParOf" srcId="{1396D682-E0EB-49C2-BFCE-E463C906AD65}" destId="{DD4EB29F-23A6-421F-A6C3-BB6D35A48752}" srcOrd="1" destOrd="0" presId="urn:microsoft.com/office/officeart/2005/8/layout/vList4"/>
    <dgm:cxn modelId="{73FA8CF7-A906-48B1-9A12-119A55BA4A44}" type="presParOf" srcId="{1396D682-E0EB-49C2-BFCE-E463C906AD65}" destId="{A68CDF7D-1DCD-4E64-AE97-446873784A07}" srcOrd="2" destOrd="0" presId="urn:microsoft.com/office/officeart/2005/8/layout/vList4"/>
    <dgm:cxn modelId="{852D4503-4955-4228-A560-3BE3F6240A74}" type="presParOf" srcId="{1BDC6E56-84E6-456B-A7ED-9EEDEB0B5678}" destId="{45D8A4E2-40EB-426F-B20C-CD967BC58C39}" srcOrd="1" destOrd="0" presId="urn:microsoft.com/office/officeart/2005/8/layout/vList4"/>
    <dgm:cxn modelId="{EDB238BF-B1FD-4A56-89D3-B2EB4F6200E2}" type="presParOf" srcId="{1BDC6E56-84E6-456B-A7ED-9EEDEB0B5678}" destId="{6D343CAC-B4BD-46CB-AFC8-D3F5C1E57C3C}" srcOrd="2" destOrd="0" presId="urn:microsoft.com/office/officeart/2005/8/layout/vList4"/>
    <dgm:cxn modelId="{17C85785-1191-4DE3-B806-7331E206E69F}" type="presParOf" srcId="{6D343CAC-B4BD-46CB-AFC8-D3F5C1E57C3C}" destId="{ACAAC582-98C6-4188-B2C4-D3F1AF4F9ED4}" srcOrd="0" destOrd="0" presId="urn:microsoft.com/office/officeart/2005/8/layout/vList4"/>
    <dgm:cxn modelId="{CFFCBF47-384D-44E7-8EB1-70371B1A886B}" type="presParOf" srcId="{6D343CAC-B4BD-46CB-AFC8-D3F5C1E57C3C}" destId="{D3ED4C79-3981-4EEE-9FB0-337C4C870B51}" srcOrd="1" destOrd="0" presId="urn:microsoft.com/office/officeart/2005/8/layout/vList4"/>
    <dgm:cxn modelId="{5A11D6B4-3D51-40F4-AABF-820989A36B51}" type="presParOf" srcId="{6D343CAC-B4BD-46CB-AFC8-D3F5C1E57C3C}" destId="{A640F32D-4B6A-4EF0-BBB6-C2D721FE0C5D}" srcOrd="2" destOrd="0" presId="urn:microsoft.com/office/officeart/2005/8/layout/vList4"/>
    <dgm:cxn modelId="{88B9FB63-3064-4568-AEA0-0877676E3F70}" type="presParOf" srcId="{1BDC6E56-84E6-456B-A7ED-9EEDEB0B5678}" destId="{EC5C9F09-40C7-4F2B-8299-EF5ADAE87B1C}" srcOrd="3" destOrd="0" presId="urn:microsoft.com/office/officeart/2005/8/layout/vList4"/>
    <dgm:cxn modelId="{F847BFBD-2AD4-45BB-A759-ED1A784B5B8E}" type="presParOf" srcId="{1BDC6E56-84E6-456B-A7ED-9EEDEB0B5678}" destId="{C951B438-F358-4A8A-8E6B-AF04EB7DDD97}" srcOrd="4" destOrd="0" presId="urn:microsoft.com/office/officeart/2005/8/layout/vList4"/>
    <dgm:cxn modelId="{85EED839-7754-428C-AE60-65888AC2D06A}" type="presParOf" srcId="{C951B438-F358-4A8A-8E6B-AF04EB7DDD97}" destId="{AC5ADB80-0E36-4A08-9D1B-0542649F1428}" srcOrd="0" destOrd="0" presId="urn:microsoft.com/office/officeart/2005/8/layout/vList4"/>
    <dgm:cxn modelId="{B843CBDA-C1B6-4D81-8AFC-C9C0AABF0DF8}" type="presParOf" srcId="{C951B438-F358-4A8A-8E6B-AF04EB7DDD97}" destId="{3BEDD50E-D782-4AB0-9614-195BA6053C73}" srcOrd="1" destOrd="0" presId="urn:microsoft.com/office/officeart/2005/8/layout/vList4"/>
    <dgm:cxn modelId="{7930A733-2070-46AE-A13B-742224A5B1F4}" type="presParOf" srcId="{C951B438-F358-4A8A-8E6B-AF04EB7DDD97}" destId="{B018CB71-9385-4887-A004-1CBB3EEE8934}" srcOrd="2" destOrd="0" presId="urn:microsoft.com/office/officeart/2005/8/layout/vList4"/>
    <dgm:cxn modelId="{42256811-F6B0-428B-A995-981D9629E4D3}" type="presParOf" srcId="{1BDC6E56-84E6-456B-A7ED-9EEDEB0B5678}" destId="{8E72F658-1425-469F-B656-3B27BAB2E7D3}" srcOrd="5" destOrd="0" presId="urn:microsoft.com/office/officeart/2005/8/layout/vList4"/>
    <dgm:cxn modelId="{49297C3A-1658-426C-924B-4A1AED372472}" type="presParOf" srcId="{1BDC6E56-84E6-456B-A7ED-9EEDEB0B5678}" destId="{D2283119-8AE4-454E-99C3-BC68805BD223}" srcOrd="6" destOrd="0" presId="urn:microsoft.com/office/officeart/2005/8/layout/vList4"/>
    <dgm:cxn modelId="{1771534A-51A6-4D7F-97BD-4182C73BA60F}" type="presParOf" srcId="{D2283119-8AE4-454E-99C3-BC68805BD223}" destId="{C173A190-8504-4192-97A1-28E0F5C69520}" srcOrd="0" destOrd="0" presId="urn:microsoft.com/office/officeart/2005/8/layout/vList4"/>
    <dgm:cxn modelId="{5C454779-A114-4DC8-BC6A-17CD37FAD17C}" type="presParOf" srcId="{D2283119-8AE4-454E-99C3-BC68805BD223}" destId="{E5695CB2-46B5-4369-A2C3-AC9490AD321B}" srcOrd="1" destOrd="0" presId="urn:microsoft.com/office/officeart/2005/8/layout/vList4"/>
    <dgm:cxn modelId="{99EF35F8-8A6E-4E0B-BB3F-9A8FE10F752B}" type="presParOf" srcId="{D2283119-8AE4-454E-99C3-BC68805BD223}" destId="{B58C2E89-C30B-4CBA-898C-908808DACF8F}" srcOrd="2" destOrd="0" presId="urn:microsoft.com/office/officeart/2005/8/layout/vLis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9F7C735-528E-4F52-BC86-885D4ECD25AB}" type="doc">
      <dgm:prSet loTypeId="urn:microsoft.com/office/officeart/2005/8/layout/default" loCatId="list" qsTypeId="urn:microsoft.com/office/officeart/2005/8/quickstyle/simple5" qsCatId="simple" csTypeId="urn:microsoft.com/office/officeart/2005/8/colors/colorful5" csCatId="colorful" phldr="1"/>
      <dgm:spPr/>
      <dgm:t>
        <a:bodyPr/>
        <a:lstStyle/>
        <a:p>
          <a:endParaRPr lang="en-US"/>
        </a:p>
      </dgm:t>
    </dgm:pt>
    <dgm:pt modelId="{1732E3EA-68A8-4C47-B815-DAD619FBE644}">
      <dgm:prSet phldrT="[Text]" custT="1"/>
      <dgm:spPr/>
      <dgm:t>
        <a:bodyPr/>
        <a:lstStyle/>
        <a:p>
          <a:r>
            <a:rPr lang="vi-VN" sz="3200" dirty="0" err="1">
              <a:solidFill>
                <a:schemeClr val="tx1"/>
              </a:solidFill>
            </a:rPr>
            <a:t>Đánh</a:t>
          </a:r>
          <a:r>
            <a:rPr lang="vi-VN" sz="3200" dirty="0">
              <a:solidFill>
                <a:schemeClr val="tx1"/>
              </a:solidFill>
            </a:rPr>
            <a:t> </a:t>
          </a:r>
          <a:r>
            <a:rPr lang="vi-VN" sz="3200" dirty="0" err="1">
              <a:solidFill>
                <a:schemeClr val="tx1"/>
              </a:solidFill>
            </a:rPr>
            <a:t>giá</a:t>
          </a:r>
          <a:endParaRPr lang="en-US" sz="3200" dirty="0">
            <a:solidFill>
              <a:schemeClr val="tx1"/>
            </a:solidFill>
          </a:endParaRPr>
        </a:p>
      </dgm:t>
    </dgm:pt>
    <dgm:pt modelId="{98275BE7-3A8B-4934-B757-7CCC58D0FDFF}" type="parTrans" cxnId="{AB72B33C-7EE0-44F7-889A-6A9AA5BB18EE}">
      <dgm:prSet/>
      <dgm:spPr/>
      <dgm:t>
        <a:bodyPr/>
        <a:lstStyle/>
        <a:p>
          <a:endParaRPr lang="en-US"/>
        </a:p>
      </dgm:t>
    </dgm:pt>
    <dgm:pt modelId="{62761F9D-A9D0-4C40-A490-0046AA4C798D}" type="sibTrans" cxnId="{AB72B33C-7EE0-44F7-889A-6A9AA5BB18EE}">
      <dgm:prSet/>
      <dgm:spPr/>
      <dgm:t>
        <a:bodyPr/>
        <a:lstStyle/>
        <a:p>
          <a:endParaRPr lang="en-US"/>
        </a:p>
      </dgm:t>
    </dgm:pt>
    <dgm:pt modelId="{45C543D2-23DC-49EA-AEF5-B82896DC8B54}">
      <dgm:prSet phldrT="[Text]" custT="1"/>
      <dgm:spPr/>
      <dgm:t>
        <a:bodyPr/>
        <a:lstStyle/>
        <a:p>
          <a:r>
            <a:rPr lang="vi-VN" sz="3200" dirty="0" err="1">
              <a:solidFill>
                <a:schemeClr val="tx1"/>
              </a:solidFill>
            </a:rPr>
            <a:t>Xác</a:t>
          </a:r>
          <a:r>
            <a:rPr lang="vi-VN" sz="3200" dirty="0">
              <a:solidFill>
                <a:schemeClr val="tx1"/>
              </a:solidFill>
            </a:rPr>
            <a:t> </a:t>
          </a:r>
          <a:r>
            <a:rPr lang="vi-VN" sz="3200" dirty="0" err="1">
              <a:solidFill>
                <a:schemeClr val="tx1"/>
              </a:solidFill>
            </a:rPr>
            <a:t>nhận</a:t>
          </a:r>
          <a:endParaRPr lang="en-US" sz="3200" dirty="0">
            <a:solidFill>
              <a:schemeClr val="tx1"/>
            </a:solidFill>
          </a:endParaRPr>
        </a:p>
      </dgm:t>
    </dgm:pt>
    <dgm:pt modelId="{8207CCA0-9E9F-484B-B38D-E572AA86CD09}" type="parTrans" cxnId="{608719C9-BB77-4ECE-9E1D-AEC16D9897D7}">
      <dgm:prSet/>
      <dgm:spPr/>
      <dgm:t>
        <a:bodyPr/>
        <a:lstStyle/>
        <a:p>
          <a:endParaRPr lang="en-US"/>
        </a:p>
      </dgm:t>
    </dgm:pt>
    <dgm:pt modelId="{66F68FEC-D743-4336-A5E3-9335DFC51690}" type="sibTrans" cxnId="{608719C9-BB77-4ECE-9E1D-AEC16D9897D7}">
      <dgm:prSet/>
      <dgm:spPr/>
      <dgm:t>
        <a:bodyPr/>
        <a:lstStyle/>
        <a:p>
          <a:endParaRPr lang="en-US"/>
        </a:p>
      </dgm:t>
    </dgm:pt>
    <dgm:pt modelId="{965CAE5A-5673-41C6-879B-111225C7280D}">
      <dgm:prSet phldrT="[Text]" custT="1"/>
      <dgm:spPr/>
      <dgm:t>
        <a:bodyPr/>
        <a:lstStyle/>
        <a:p>
          <a:r>
            <a:rPr lang="vi-VN" sz="3200" dirty="0" err="1">
              <a:solidFill>
                <a:schemeClr val="tx1"/>
              </a:solidFill>
            </a:rPr>
            <a:t>Kết</a:t>
          </a:r>
          <a:r>
            <a:rPr lang="vi-VN" sz="3200" dirty="0">
              <a:solidFill>
                <a:schemeClr val="tx1"/>
              </a:solidFill>
            </a:rPr>
            <a:t> </a:t>
          </a:r>
          <a:r>
            <a:rPr lang="vi-VN" sz="3200" dirty="0" err="1">
              <a:solidFill>
                <a:schemeClr val="tx1"/>
              </a:solidFill>
            </a:rPr>
            <a:t>luận</a:t>
          </a:r>
          <a:endParaRPr lang="en-US" sz="3200" dirty="0">
            <a:solidFill>
              <a:schemeClr val="tx1"/>
            </a:solidFill>
          </a:endParaRPr>
        </a:p>
      </dgm:t>
    </dgm:pt>
    <dgm:pt modelId="{8DEFD2AE-5E65-4768-BD56-75841DA37675}" type="parTrans" cxnId="{890A7098-AD2F-47DC-933A-3FBBE5616571}">
      <dgm:prSet/>
      <dgm:spPr/>
      <dgm:t>
        <a:bodyPr/>
        <a:lstStyle/>
        <a:p>
          <a:endParaRPr lang="en-US"/>
        </a:p>
      </dgm:t>
    </dgm:pt>
    <dgm:pt modelId="{342FB20C-7554-4FE8-A1CD-E27320A80909}" type="sibTrans" cxnId="{890A7098-AD2F-47DC-933A-3FBBE5616571}">
      <dgm:prSet/>
      <dgm:spPr/>
      <dgm:t>
        <a:bodyPr/>
        <a:lstStyle/>
        <a:p>
          <a:endParaRPr lang="en-US"/>
        </a:p>
      </dgm:t>
    </dgm:pt>
    <dgm:pt modelId="{58A9C420-00D2-406B-9FF4-A0EE0456C070}">
      <dgm:prSet phldrT="[Text]" custT="1"/>
      <dgm:spPr/>
      <dgm:t>
        <a:bodyPr/>
        <a:lstStyle/>
        <a:p>
          <a:r>
            <a:rPr lang="vi-VN" sz="3200" dirty="0" err="1">
              <a:solidFill>
                <a:schemeClr val="tx1"/>
              </a:solidFill>
            </a:rPr>
            <a:t>Kiến</a:t>
          </a:r>
          <a:r>
            <a:rPr lang="vi-VN" sz="3200" dirty="0">
              <a:solidFill>
                <a:schemeClr val="tx1"/>
              </a:solidFill>
            </a:rPr>
            <a:t> </a:t>
          </a:r>
          <a:r>
            <a:rPr lang="vi-VN" sz="3200" dirty="0" err="1">
              <a:solidFill>
                <a:schemeClr val="tx1"/>
              </a:solidFill>
            </a:rPr>
            <a:t>nghị</a:t>
          </a:r>
          <a:endParaRPr lang="en-US" sz="3200" dirty="0">
            <a:solidFill>
              <a:schemeClr val="tx1"/>
            </a:solidFill>
          </a:endParaRPr>
        </a:p>
      </dgm:t>
    </dgm:pt>
    <dgm:pt modelId="{7135FC1E-3D20-4E16-A212-128C73DE46EA}" type="parTrans" cxnId="{1A33F5A3-00D1-4DDF-9BA0-6838C84B0BFE}">
      <dgm:prSet/>
      <dgm:spPr/>
      <dgm:t>
        <a:bodyPr/>
        <a:lstStyle/>
        <a:p>
          <a:endParaRPr lang="en-US"/>
        </a:p>
      </dgm:t>
    </dgm:pt>
    <dgm:pt modelId="{109C24A0-FB76-49CA-857D-7943FCC34655}" type="sibTrans" cxnId="{1A33F5A3-00D1-4DDF-9BA0-6838C84B0BFE}">
      <dgm:prSet/>
      <dgm:spPr/>
      <dgm:t>
        <a:bodyPr/>
        <a:lstStyle/>
        <a:p>
          <a:endParaRPr lang="en-US"/>
        </a:p>
      </dgm:t>
    </dgm:pt>
    <dgm:pt modelId="{6C21E6A3-0920-47F3-A494-BFAF2CC36958}">
      <dgm:prSet phldrT="[Text]" custT="1"/>
      <dgm:spPr/>
      <dgm:t>
        <a:bodyPr/>
        <a:lstStyle/>
        <a:p>
          <a:pPr algn="ctr"/>
          <a:r>
            <a:rPr lang="en-US" sz="2800" b="1" i="0" dirty="0">
              <a:latin typeface="Times New Roman" panose="02020603050405020304" pitchFamily="18" charset="0"/>
              <a:cs typeface="Times New Roman" panose="02020603050405020304" pitchFamily="18" charset="0"/>
            </a:rPr>
            <a:t>Đ</a:t>
          </a:r>
          <a:r>
            <a:rPr lang="vi-VN" sz="2800" b="1" i="0" dirty="0">
              <a:latin typeface="Times New Roman" panose="02020603050405020304" pitchFamily="18" charset="0"/>
              <a:cs typeface="Times New Roman" panose="02020603050405020304" pitchFamily="18" charset="0"/>
            </a:rPr>
            <a:t>ộc lập và chỉ tuân theo pháp luật</a:t>
          </a:r>
          <a:r>
            <a:rPr lang="en-US" sz="2800" b="1" i="0" dirty="0">
              <a:latin typeface="Times New Roman" panose="02020603050405020304" pitchFamily="18" charset="0"/>
              <a:cs typeface="Times New Roman" panose="02020603050405020304" pitchFamily="18" charset="0"/>
            </a:rPr>
            <a:t> t</a:t>
          </a:r>
          <a:r>
            <a:rPr lang="vi-VN" sz="2800" b="1" i="0" dirty="0">
              <a:latin typeface="Times New Roman" panose="02020603050405020304" pitchFamily="18" charset="0"/>
              <a:cs typeface="Times New Roman" panose="02020603050405020304" pitchFamily="18" charset="0"/>
            </a:rPr>
            <a:t>rung thực, khách quan, công khai, minh bạch</a:t>
          </a:r>
          <a:endParaRPr lang="en-US" sz="2800" b="1" i="0" dirty="0"/>
        </a:p>
      </dgm:t>
    </dgm:pt>
    <dgm:pt modelId="{EEEDF4C6-B788-4AF6-9471-6E4953560E3E}" type="parTrans" cxnId="{C24A680F-D107-4CA4-93FA-331A2B8E2373}">
      <dgm:prSet/>
      <dgm:spPr/>
      <dgm:t>
        <a:bodyPr/>
        <a:lstStyle/>
        <a:p>
          <a:endParaRPr lang="en-US"/>
        </a:p>
      </dgm:t>
    </dgm:pt>
    <dgm:pt modelId="{3D3EA41F-004D-4523-A07D-68B338852F96}" type="sibTrans" cxnId="{C24A680F-D107-4CA4-93FA-331A2B8E2373}">
      <dgm:prSet/>
      <dgm:spPr/>
      <dgm:t>
        <a:bodyPr/>
        <a:lstStyle/>
        <a:p>
          <a:endParaRPr lang="en-US"/>
        </a:p>
      </dgm:t>
    </dgm:pt>
    <dgm:pt modelId="{1FC3B09C-4739-4440-8700-2DB6A5515ECD}" type="pres">
      <dgm:prSet presAssocID="{A9F7C735-528E-4F52-BC86-885D4ECD25AB}" presName="diagram" presStyleCnt="0">
        <dgm:presLayoutVars>
          <dgm:dir/>
          <dgm:resizeHandles val="exact"/>
        </dgm:presLayoutVars>
      </dgm:prSet>
      <dgm:spPr/>
    </dgm:pt>
    <dgm:pt modelId="{D63755CD-65AE-4587-8952-242AF3CBF467}" type="pres">
      <dgm:prSet presAssocID="{1732E3EA-68A8-4C47-B815-DAD619FBE644}" presName="node" presStyleLbl="node1" presStyleIdx="0" presStyleCnt="5" custScaleX="111540">
        <dgm:presLayoutVars>
          <dgm:bulletEnabled val="1"/>
        </dgm:presLayoutVars>
      </dgm:prSet>
      <dgm:spPr/>
    </dgm:pt>
    <dgm:pt modelId="{048BAE1C-F652-4B1B-BE2C-C0EDC09C85AE}" type="pres">
      <dgm:prSet presAssocID="{62761F9D-A9D0-4C40-A490-0046AA4C798D}" presName="sibTrans" presStyleCnt="0"/>
      <dgm:spPr/>
    </dgm:pt>
    <dgm:pt modelId="{6578FC5F-C0A9-4DA8-91A7-57DA3AE6F778}" type="pres">
      <dgm:prSet presAssocID="{45C543D2-23DC-49EA-AEF5-B82896DC8B54}" presName="node" presStyleLbl="node1" presStyleIdx="1" presStyleCnt="5" custScaleX="111540">
        <dgm:presLayoutVars>
          <dgm:bulletEnabled val="1"/>
        </dgm:presLayoutVars>
      </dgm:prSet>
      <dgm:spPr/>
    </dgm:pt>
    <dgm:pt modelId="{342F9C6E-A330-419D-A8D8-20D1EC0F908E}" type="pres">
      <dgm:prSet presAssocID="{66F68FEC-D743-4336-A5E3-9335DFC51690}" presName="sibTrans" presStyleCnt="0"/>
      <dgm:spPr/>
    </dgm:pt>
    <dgm:pt modelId="{BC3C2668-942D-44A3-A539-E165E5FD6B03}" type="pres">
      <dgm:prSet presAssocID="{965CAE5A-5673-41C6-879B-111225C7280D}" presName="node" presStyleLbl="node1" presStyleIdx="2" presStyleCnt="5" custScaleX="111540">
        <dgm:presLayoutVars>
          <dgm:bulletEnabled val="1"/>
        </dgm:presLayoutVars>
      </dgm:prSet>
      <dgm:spPr/>
    </dgm:pt>
    <dgm:pt modelId="{60A25507-0F0C-457D-87FC-76AAB2D99E52}" type="pres">
      <dgm:prSet presAssocID="{342FB20C-7554-4FE8-A1CD-E27320A80909}" presName="sibTrans" presStyleCnt="0"/>
      <dgm:spPr/>
    </dgm:pt>
    <dgm:pt modelId="{CCC39A6E-DE56-481B-B66D-EE3884862C76}" type="pres">
      <dgm:prSet presAssocID="{58A9C420-00D2-406B-9FF4-A0EE0456C070}" presName="node" presStyleLbl="node1" presStyleIdx="3" presStyleCnt="5" custScaleX="111540">
        <dgm:presLayoutVars>
          <dgm:bulletEnabled val="1"/>
        </dgm:presLayoutVars>
      </dgm:prSet>
      <dgm:spPr/>
    </dgm:pt>
    <dgm:pt modelId="{DB3267BC-9E98-4A3E-ADF5-9AB05FD53077}" type="pres">
      <dgm:prSet presAssocID="{109C24A0-FB76-49CA-857D-7943FCC34655}" presName="sibTrans" presStyleCnt="0"/>
      <dgm:spPr/>
    </dgm:pt>
    <dgm:pt modelId="{E3B1B9EB-45A2-4A43-9F83-7A63D4BDA6A2}" type="pres">
      <dgm:prSet presAssocID="{6C21E6A3-0920-47F3-A494-BFAF2CC36958}" presName="node" presStyleLbl="node1" presStyleIdx="4" presStyleCnt="5" custScaleX="349488">
        <dgm:presLayoutVars>
          <dgm:bulletEnabled val="1"/>
        </dgm:presLayoutVars>
      </dgm:prSet>
      <dgm:spPr/>
    </dgm:pt>
  </dgm:ptLst>
  <dgm:cxnLst>
    <dgm:cxn modelId="{C24A680F-D107-4CA4-93FA-331A2B8E2373}" srcId="{A9F7C735-528E-4F52-BC86-885D4ECD25AB}" destId="{6C21E6A3-0920-47F3-A494-BFAF2CC36958}" srcOrd="4" destOrd="0" parTransId="{EEEDF4C6-B788-4AF6-9471-6E4953560E3E}" sibTransId="{3D3EA41F-004D-4523-A07D-68B338852F96}"/>
    <dgm:cxn modelId="{B5039422-770F-439A-BB9E-53D705F1F360}" type="presOf" srcId="{6C21E6A3-0920-47F3-A494-BFAF2CC36958}" destId="{E3B1B9EB-45A2-4A43-9F83-7A63D4BDA6A2}" srcOrd="0" destOrd="0" presId="urn:microsoft.com/office/officeart/2005/8/layout/default"/>
    <dgm:cxn modelId="{FCDC2A2C-ABB4-4B55-95F7-999CAFE4224D}" type="presOf" srcId="{965CAE5A-5673-41C6-879B-111225C7280D}" destId="{BC3C2668-942D-44A3-A539-E165E5FD6B03}" srcOrd="0" destOrd="0" presId="urn:microsoft.com/office/officeart/2005/8/layout/default"/>
    <dgm:cxn modelId="{CA0C353B-90F5-4A90-9944-8EF77EB34BB5}" type="presOf" srcId="{58A9C420-00D2-406B-9FF4-A0EE0456C070}" destId="{CCC39A6E-DE56-481B-B66D-EE3884862C76}" srcOrd="0" destOrd="0" presId="urn:microsoft.com/office/officeart/2005/8/layout/default"/>
    <dgm:cxn modelId="{AB72B33C-7EE0-44F7-889A-6A9AA5BB18EE}" srcId="{A9F7C735-528E-4F52-BC86-885D4ECD25AB}" destId="{1732E3EA-68A8-4C47-B815-DAD619FBE644}" srcOrd="0" destOrd="0" parTransId="{98275BE7-3A8B-4934-B757-7CCC58D0FDFF}" sibTransId="{62761F9D-A9D0-4C40-A490-0046AA4C798D}"/>
    <dgm:cxn modelId="{FC924E91-1977-4097-A8E1-FAB15BFD5154}" type="presOf" srcId="{1732E3EA-68A8-4C47-B815-DAD619FBE644}" destId="{D63755CD-65AE-4587-8952-242AF3CBF467}" srcOrd="0" destOrd="0" presId="urn:microsoft.com/office/officeart/2005/8/layout/default"/>
    <dgm:cxn modelId="{890A7098-AD2F-47DC-933A-3FBBE5616571}" srcId="{A9F7C735-528E-4F52-BC86-885D4ECD25AB}" destId="{965CAE5A-5673-41C6-879B-111225C7280D}" srcOrd="2" destOrd="0" parTransId="{8DEFD2AE-5E65-4768-BD56-75841DA37675}" sibTransId="{342FB20C-7554-4FE8-A1CD-E27320A80909}"/>
    <dgm:cxn modelId="{1A33F5A3-00D1-4DDF-9BA0-6838C84B0BFE}" srcId="{A9F7C735-528E-4F52-BC86-885D4ECD25AB}" destId="{58A9C420-00D2-406B-9FF4-A0EE0456C070}" srcOrd="3" destOrd="0" parTransId="{7135FC1E-3D20-4E16-A212-128C73DE46EA}" sibTransId="{109C24A0-FB76-49CA-857D-7943FCC34655}"/>
    <dgm:cxn modelId="{1A3754B1-DE51-49E8-B72C-872B11243A8D}" type="presOf" srcId="{A9F7C735-528E-4F52-BC86-885D4ECD25AB}" destId="{1FC3B09C-4739-4440-8700-2DB6A5515ECD}" srcOrd="0" destOrd="0" presId="urn:microsoft.com/office/officeart/2005/8/layout/default"/>
    <dgm:cxn modelId="{36192EBC-20DD-4610-8E59-AF2715FE6BE2}" type="presOf" srcId="{45C543D2-23DC-49EA-AEF5-B82896DC8B54}" destId="{6578FC5F-C0A9-4DA8-91A7-57DA3AE6F778}" srcOrd="0" destOrd="0" presId="urn:microsoft.com/office/officeart/2005/8/layout/default"/>
    <dgm:cxn modelId="{608719C9-BB77-4ECE-9E1D-AEC16D9897D7}" srcId="{A9F7C735-528E-4F52-BC86-885D4ECD25AB}" destId="{45C543D2-23DC-49EA-AEF5-B82896DC8B54}" srcOrd="1" destOrd="0" parTransId="{8207CCA0-9E9F-484B-B38D-E572AA86CD09}" sibTransId="{66F68FEC-D743-4336-A5E3-9335DFC51690}"/>
    <dgm:cxn modelId="{7F552072-1FE1-442D-A867-3C1F657764D2}" type="presParOf" srcId="{1FC3B09C-4739-4440-8700-2DB6A5515ECD}" destId="{D63755CD-65AE-4587-8952-242AF3CBF467}" srcOrd="0" destOrd="0" presId="urn:microsoft.com/office/officeart/2005/8/layout/default"/>
    <dgm:cxn modelId="{DE762DA8-331A-45D0-93F5-5588364A96F1}" type="presParOf" srcId="{1FC3B09C-4739-4440-8700-2DB6A5515ECD}" destId="{048BAE1C-F652-4B1B-BE2C-C0EDC09C85AE}" srcOrd="1" destOrd="0" presId="urn:microsoft.com/office/officeart/2005/8/layout/default"/>
    <dgm:cxn modelId="{CA122409-2685-49F6-8478-3B835BFA901E}" type="presParOf" srcId="{1FC3B09C-4739-4440-8700-2DB6A5515ECD}" destId="{6578FC5F-C0A9-4DA8-91A7-57DA3AE6F778}" srcOrd="2" destOrd="0" presId="urn:microsoft.com/office/officeart/2005/8/layout/default"/>
    <dgm:cxn modelId="{4F8F3BF6-BFAE-4517-94D6-6FD62D8E40CA}" type="presParOf" srcId="{1FC3B09C-4739-4440-8700-2DB6A5515ECD}" destId="{342F9C6E-A330-419D-A8D8-20D1EC0F908E}" srcOrd="3" destOrd="0" presId="urn:microsoft.com/office/officeart/2005/8/layout/default"/>
    <dgm:cxn modelId="{DF5C3D54-9225-41F1-A417-847ED8971D83}" type="presParOf" srcId="{1FC3B09C-4739-4440-8700-2DB6A5515ECD}" destId="{BC3C2668-942D-44A3-A539-E165E5FD6B03}" srcOrd="4" destOrd="0" presId="urn:microsoft.com/office/officeart/2005/8/layout/default"/>
    <dgm:cxn modelId="{9AA22ACC-F6E8-4BC0-B67C-41A5BF46B850}" type="presParOf" srcId="{1FC3B09C-4739-4440-8700-2DB6A5515ECD}" destId="{60A25507-0F0C-457D-87FC-76AAB2D99E52}" srcOrd="5" destOrd="0" presId="urn:microsoft.com/office/officeart/2005/8/layout/default"/>
    <dgm:cxn modelId="{C910A615-5B44-4485-869B-CE3208B98EC8}" type="presParOf" srcId="{1FC3B09C-4739-4440-8700-2DB6A5515ECD}" destId="{CCC39A6E-DE56-481B-B66D-EE3884862C76}" srcOrd="6" destOrd="0" presId="urn:microsoft.com/office/officeart/2005/8/layout/default"/>
    <dgm:cxn modelId="{716AB17E-2628-4CDC-84E8-2288EC8F90BE}" type="presParOf" srcId="{1FC3B09C-4739-4440-8700-2DB6A5515ECD}" destId="{DB3267BC-9E98-4A3E-ADF5-9AB05FD53077}" srcOrd="7" destOrd="0" presId="urn:microsoft.com/office/officeart/2005/8/layout/default"/>
    <dgm:cxn modelId="{8A0234AB-A5EE-4094-BF03-6B2210F5A99E}" type="presParOf" srcId="{1FC3B09C-4739-4440-8700-2DB6A5515ECD}" destId="{E3B1B9EB-45A2-4A43-9F83-7A63D4BDA6A2}"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09FCB1-53BC-43F3-9942-F02F16963B5A}">
      <dsp:nvSpPr>
        <dsp:cNvPr id="0" name=""/>
        <dsp:cNvSpPr/>
      </dsp:nvSpPr>
      <dsp:spPr>
        <a:xfrm>
          <a:off x="2502332" y="1609"/>
          <a:ext cx="5632447" cy="1820574"/>
        </a:xfrm>
        <a:prstGeom prst="rightArrow">
          <a:avLst>
            <a:gd name="adj1" fmla="val 75000"/>
            <a:gd name="adj2" fmla="val 50000"/>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13970" rIns="13970" bIns="13970" numCol="1" spcCol="1270" anchor="t" anchorCtr="0">
          <a:noAutofit/>
        </a:bodyPr>
        <a:lstStyle/>
        <a:p>
          <a:pPr marL="228600" lvl="1" indent="-228600" algn="l" defTabSz="977900">
            <a:lnSpc>
              <a:spcPct val="90000"/>
            </a:lnSpc>
            <a:spcBef>
              <a:spcPct val="0"/>
            </a:spcBef>
            <a:spcAft>
              <a:spcPct val="15000"/>
            </a:spcAft>
            <a:buChar char="•"/>
          </a:pPr>
          <a:r>
            <a:rPr lang="en-US" sz="2200" kern="1200" dirty="0">
              <a:latin typeface="Times New Roman" panose="02020603050405020304" pitchFamily="18" charset="0"/>
              <a:cs typeface="Times New Roman" panose="02020603050405020304" pitchFamily="18" charset="0"/>
            </a:rPr>
            <a:t>NSNN </a:t>
          </a:r>
          <a:r>
            <a:rPr lang="en-US" sz="2200" kern="1200" dirty="0" err="1">
              <a:latin typeface="Times New Roman" panose="02020603050405020304" pitchFamily="18" charset="0"/>
              <a:cs typeface="Times New Roman" panose="02020603050405020304" pitchFamily="18" charset="0"/>
            </a:rPr>
            <a:t>là</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bảng</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dự</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toán</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thu</a:t>
          </a:r>
          <a:r>
            <a:rPr lang="en-US" sz="2200" kern="1200" dirty="0">
              <a:latin typeface="Times New Roman" panose="02020603050405020304" pitchFamily="18" charset="0"/>
              <a:cs typeface="Times New Roman" panose="02020603050405020304" pitchFamily="18" charset="0"/>
            </a:rPr>
            <a:t>, chi </a:t>
          </a:r>
          <a:r>
            <a:rPr lang="en-US" sz="2200" kern="1200" dirty="0" err="1">
              <a:latin typeface="Times New Roman" panose="02020603050405020304" pitchFamily="18" charset="0"/>
              <a:cs typeface="Times New Roman" panose="02020603050405020304" pitchFamily="18" charset="0"/>
            </a:rPr>
            <a:t>bằng</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tiền</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của</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Nhà</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nước</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trong</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một</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khoảng</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thời</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gian</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nhất</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định</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thường</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là</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một</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năm</a:t>
          </a:r>
          <a:r>
            <a:rPr lang="en-US" sz="2200" kern="1200" dirty="0">
              <a:latin typeface="Times New Roman" panose="02020603050405020304" pitchFamily="18" charset="0"/>
              <a:cs typeface="Times New Roman" panose="02020603050405020304" pitchFamily="18" charset="0"/>
            </a:rPr>
            <a:t>) do </a:t>
          </a:r>
          <a:r>
            <a:rPr lang="en-US" sz="2200" kern="1200" dirty="0" err="1">
              <a:latin typeface="Times New Roman" panose="02020603050405020304" pitchFamily="18" charset="0"/>
              <a:cs typeface="Times New Roman" panose="02020603050405020304" pitchFamily="18" charset="0"/>
            </a:rPr>
            <a:t>các</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cơ</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quan</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lập</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pháp</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Quốc</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hội</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quyết</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định</a:t>
          </a:r>
          <a:r>
            <a:rPr lang="en-US" sz="2200" kern="1200" dirty="0">
              <a:latin typeface="Times New Roman" panose="02020603050405020304" pitchFamily="18" charset="0"/>
              <a:cs typeface="Times New Roman" panose="02020603050405020304" pitchFamily="18" charset="0"/>
            </a:rPr>
            <a:t>. </a:t>
          </a:r>
          <a:endParaRPr lang="en-US" sz="2200" kern="1200" dirty="0"/>
        </a:p>
      </dsp:txBody>
      <dsp:txXfrm>
        <a:off x="2502332" y="229181"/>
        <a:ext cx="4949732" cy="1365430"/>
      </dsp:txXfrm>
    </dsp:sp>
    <dsp:sp modelId="{9C9AEE92-FDCC-4F23-891F-1D8C96EFCF35}">
      <dsp:nvSpPr>
        <dsp:cNvPr id="0" name=""/>
        <dsp:cNvSpPr/>
      </dsp:nvSpPr>
      <dsp:spPr>
        <a:xfrm>
          <a:off x="3965" y="90753"/>
          <a:ext cx="2498366" cy="1642287"/>
        </a:xfrm>
        <a:prstGeom prst="roundRect">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vi-VN" sz="2800" kern="1200">
              <a:latin typeface="Times New Roman" panose="02020603050405020304" pitchFamily="18" charset="0"/>
              <a:cs typeface="Times New Roman" panose="02020603050405020304" pitchFamily="18" charset="0"/>
            </a:rPr>
            <a:t>D</a:t>
          </a:r>
          <a:r>
            <a:rPr lang="en-US" sz="2800" kern="1200">
              <a:latin typeface="Times New Roman" panose="02020603050405020304" pitchFamily="18" charset="0"/>
              <a:cs typeface="Times New Roman" panose="02020603050405020304" pitchFamily="18" charset="0"/>
            </a:rPr>
            <a:t>ựa vào biểu hiện bên ngoài</a:t>
          </a:r>
          <a:endParaRPr lang="en-US" sz="2800" kern="1200" dirty="0"/>
        </a:p>
      </dsp:txBody>
      <dsp:txXfrm>
        <a:off x="84135" y="170923"/>
        <a:ext cx="2338026" cy="1481947"/>
      </dsp:txXfrm>
    </dsp:sp>
    <dsp:sp modelId="{004C2DF1-4F50-49A4-9E36-220A77DC79FA}">
      <dsp:nvSpPr>
        <dsp:cNvPr id="0" name=""/>
        <dsp:cNvSpPr/>
      </dsp:nvSpPr>
      <dsp:spPr>
        <a:xfrm>
          <a:off x="2502332" y="1986413"/>
          <a:ext cx="5632447" cy="2689870"/>
        </a:xfrm>
        <a:prstGeom prst="rightArrow">
          <a:avLst>
            <a:gd name="adj1" fmla="val 75000"/>
            <a:gd name="adj2" fmla="val 50000"/>
          </a:avLst>
        </a:prstGeom>
        <a:solidFill>
          <a:schemeClr val="accent5">
            <a:tint val="40000"/>
            <a:alpha val="90000"/>
            <a:hueOff val="-10740482"/>
            <a:satOff val="48253"/>
            <a:lumOff val="3317"/>
            <a:alphaOff val="0"/>
          </a:schemeClr>
        </a:solidFill>
        <a:ln w="25400" cap="flat" cmpd="sng" algn="ctr">
          <a:solidFill>
            <a:schemeClr val="accent5">
              <a:tint val="40000"/>
              <a:alpha val="90000"/>
              <a:hueOff val="-10740482"/>
              <a:satOff val="48253"/>
              <a:lumOff val="331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13970" rIns="13970" bIns="13970" numCol="1" spcCol="1270" anchor="t" anchorCtr="0">
          <a:noAutofit/>
        </a:bodyPr>
        <a:lstStyle/>
        <a:p>
          <a:pPr marL="228600" lvl="1" indent="-228600" algn="l" defTabSz="977900">
            <a:lnSpc>
              <a:spcPct val="90000"/>
            </a:lnSpc>
            <a:spcBef>
              <a:spcPct val="0"/>
            </a:spcBef>
            <a:spcAft>
              <a:spcPct val="15000"/>
            </a:spcAft>
            <a:buChar char="•"/>
          </a:pPr>
          <a:r>
            <a:rPr lang="en-US" sz="2200" kern="1200" dirty="0">
              <a:latin typeface="Times New Roman" panose="02020603050405020304" pitchFamily="18" charset="0"/>
              <a:cs typeface="Times New Roman" panose="02020603050405020304" pitchFamily="18" charset="0"/>
            </a:rPr>
            <a:t>NSNN </a:t>
          </a:r>
          <a:r>
            <a:rPr lang="en-US" sz="2200" kern="1200" dirty="0" err="1">
              <a:latin typeface="Times New Roman" panose="02020603050405020304" pitchFamily="18" charset="0"/>
              <a:cs typeface="Times New Roman" panose="02020603050405020304" pitchFamily="18" charset="0"/>
            </a:rPr>
            <a:t>được</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coi</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là</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khâu</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tài</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chính</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chủ</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đạo</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trong</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hệ</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thống</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tài</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chính</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Nhà</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nước</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là</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kế</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hoạch</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tài</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chính</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vĩ</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mô</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được</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Nhà</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nước</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sử</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dụng</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để</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phân</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phối</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một</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bộ</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phận</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của</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cải</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xã</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hội</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dưới</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hình</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thức</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giá</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trị</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nhằm</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thực</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hiện</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các</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chức</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năng</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nhiệm</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vụ</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của</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Nhà</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nước</a:t>
          </a:r>
          <a:r>
            <a:rPr lang="en-US" sz="2200" kern="1200" dirty="0">
              <a:latin typeface="Times New Roman" panose="02020603050405020304" pitchFamily="18" charset="0"/>
              <a:cs typeface="Times New Roman" panose="02020603050405020304" pitchFamily="18" charset="0"/>
            </a:rPr>
            <a:t>. </a:t>
          </a:r>
          <a:endParaRPr lang="en-US" sz="2200" kern="1200" dirty="0"/>
        </a:p>
      </dsp:txBody>
      <dsp:txXfrm>
        <a:off x="2502332" y="2322647"/>
        <a:ext cx="4623746" cy="2017402"/>
      </dsp:txXfrm>
    </dsp:sp>
    <dsp:sp modelId="{B5800F71-5E39-4339-9B3D-00EB28D422A4}">
      <dsp:nvSpPr>
        <dsp:cNvPr id="0" name=""/>
        <dsp:cNvSpPr/>
      </dsp:nvSpPr>
      <dsp:spPr>
        <a:xfrm>
          <a:off x="3965" y="2510204"/>
          <a:ext cx="2498366" cy="1642287"/>
        </a:xfrm>
        <a:prstGeom prst="roundRect">
          <a:avLst/>
        </a:prstGeom>
        <a:solidFill>
          <a:schemeClr val="accent5">
            <a:hueOff val="-9933876"/>
            <a:satOff val="39811"/>
            <a:lumOff val="8628"/>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vi-VN" sz="2800" kern="1200">
              <a:latin typeface="Times New Roman" panose="02020603050405020304" pitchFamily="18" charset="0"/>
              <a:cs typeface="Times New Roman" panose="02020603050405020304" pitchFamily="18" charset="0"/>
            </a:rPr>
            <a:t>X</a:t>
          </a:r>
          <a:r>
            <a:rPr lang="en-US" sz="2800" kern="1200">
              <a:latin typeface="Times New Roman" panose="02020603050405020304" pitchFamily="18" charset="0"/>
              <a:cs typeface="Times New Roman" panose="02020603050405020304" pitchFamily="18" charset="0"/>
            </a:rPr>
            <a:t>ét về bản chất và đặt trong trạng thái động</a:t>
          </a:r>
          <a:endParaRPr lang="en-US" sz="2800" kern="1200" dirty="0"/>
        </a:p>
      </dsp:txBody>
      <dsp:txXfrm>
        <a:off x="84135" y="2590374"/>
        <a:ext cx="2338026" cy="14819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54B87B-C1A1-446A-B0E0-D4EB8713F98D}">
      <dsp:nvSpPr>
        <dsp:cNvPr id="0" name=""/>
        <dsp:cNvSpPr/>
      </dsp:nvSpPr>
      <dsp:spPr>
        <a:xfrm>
          <a:off x="0" y="5086181"/>
          <a:ext cx="8077201" cy="0"/>
        </a:xfrm>
        <a:prstGeom prst="line">
          <a:avLst/>
        </a:pr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D37E184-96A4-494D-A061-DDE07CE5FCD5}">
      <dsp:nvSpPr>
        <dsp:cNvPr id="0" name=""/>
        <dsp:cNvSpPr/>
      </dsp:nvSpPr>
      <dsp:spPr>
        <a:xfrm>
          <a:off x="0" y="3363500"/>
          <a:ext cx="8077201" cy="0"/>
        </a:xfrm>
        <a:prstGeom prst="line">
          <a:avLst/>
        </a:pr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EDF6134-9036-4614-A507-70C48BE96EC5}">
      <dsp:nvSpPr>
        <dsp:cNvPr id="0" name=""/>
        <dsp:cNvSpPr/>
      </dsp:nvSpPr>
      <dsp:spPr>
        <a:xfrm>
          <a:off x="0" y="1640819"/>
          <a:ext cx="8077201" cy="0"/>
        </a:xfrm>
        <a:prstGeom prst="line">
          <a:avLst/>
        </a:pr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CF22505-8D2D-4BCB-84BB-A5B7456AC13F}">
      <dsp:nvSpPr>
        <dsp:cNvPr id="0" name=""/>
        <dsp:cNvSpPr/>
      </dsp:nvSpPr>
      <dsp:spPr>
        <a:xfrm>
          <a:off x="2100072" y="171"/>
          <a:ext cx="5977128" cy="16406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b" anchorCtr="0">
          <a:noAutofit/>
        </a:bodyPr>
        <a:lstStyle/>
        <a:p>
          <a:pPr marL="0" lvl="0" indent="0" algn="just" defTabSz="889000">
            <a:lnSpc>
              <a:spcPct val="100000"/>
            </a:lnSpc>
            <a:spcBef>
              <a:spcPct val="0"/>
            </a:spcBef>
            <a:spcAft>
              <a:spcPct val="35000"/>
            </a:spcAft>
            <a:buNone/>
          </a:pPr>
          <a:r>
            <a:rPr lang="en-US" sz="2000" kern="1200" dirty="0" err="1">
              <a:latin typeface="Times New Roman" panose="02020603050405020304" pitchFamily="18" charset="0"/>
              <a:cs typeface="Times New Roman" panose="02020603050405020304" pitchFamily="18" charset="0"/>
            </a:rPr>
            <a:t>Quá</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trình</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phân</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tích</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và</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đánh</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giá</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khả</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năng</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nhu</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cầu</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các</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nguồn</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tài</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chính</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để</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tính</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toán</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và</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đưa</a:t>
          </a:r>
          <a:r>
            <a:rPr lang="en-US" sz="2000" kern="1200" dirty="0">
              <a:latin typeface="Times New Roman" panose="02020603050405020304" pitchFamily="18" charset="0"/>
              <a:cs typeface="Times New Roman" panose="02020603050405020304" pitchFamily="18" charset="0"/>
            </a:rPr>
            <a:t> ra </a:t>
          </a:r>
          <a:r>
            <a:rPr lang="en-US" sz="2000" kern="1200" dirty="0" err="1">
              <a:latin typeface="Times New Roman" panose="02020603050405020304" pitchFamily="18" charset="0"/>
              <a:cs typeface="Times New Roman" panose="02020603050405020304" pitchFamily="18" charset="0"/>
            </a:rPr>
            <a:t>dự</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toán</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các</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khoản</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thu</a:t>
          </a:r>
          <a:r>
            <a:rPr lang="en-US" sz="2000" kern="1200" dirty="0">
              <a:latin typeface="Times New Roman" panose="02020603050405020304" pitchFamily="18" charset="0"/>
              <a:cs typeface="Times New Roman" panose="02020603050405020304" pitchFamily="18" charset="0"/>
            </a:rPr>
            <a:t>, chi </a:t>
          </a:r>
          <a:r>
            <a:rPr lang="en-US" sz="2000" kern="1200" dirty="0" err="1">
              <a:latin typeface="Times New Roman" panose="02020603050405020304" pitchFamily="18" charset="0"/>
              <a:cs typeface="Times New Roman" panose="02020603050405020304" pitchFamily="18" charset="0"/>
            </a:rPr>
            <a:t>cho</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năm</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ngân</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sách</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khâu</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này</a:t>
          </a:r>
          <a:r>
            <a:rPr lang="en-US" sz="2000" kern="1200" dirty="0">
              <a:latin typeface="Times New Roman" panose="02020603050405020304" pitchFamily="18" charset="0"/>
              <a:cs typeface="Times New Roman" panose="02020603050405020304" pitchFamily="18" charset="0"/>
            </a:rPr>
            <a:t> bao </a:t>
          </a:r>
          <a:r>
            <a:rPr lang="en-US" sz="2000" kern="1200" dirty="0" err="1">
              <a:latin typeface="Times New Roman" panose="02020603050405020304" pitchFamily="18" charset="0"/>
              <a:cs typeface="Times New Roman" panose="02020603050405020304" pitchFamily="18" charset="0"/>
            </a:rPr>
            <a:t>gồm</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các</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nội</a:t>
          </a:r>
          <a:r>
            <a:rPr lang="en-US" sz="2000" kern="1200" dirty="0">
              <a:latin typeface="Times New Roman" panose="02020603050405020304" pitchFamily="18" charset="0"/>
              <a:cs typeface="Times New Roman" panose="02020603050405020304" pitchFamily="18" charset="0"/>
            </a:rPr>
            <a:t> dung </a:t>
          </a:r>
          <a:r>
            <a:rPr lang="en-US" sz="2000" kern="1200" dirty="0" err="1">
              <a:latin typeface="Times New Roman" panose="02020603050405020304" pitchFamily="18" charset="0"/>
              <a:cs typeface="Times New Roman" panose="02020603050405020304" pitchFamily="18" charset="0"/>
            </a:rPr>
            <a:t>lập</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dự</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toán</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thẩm</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tra</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dự</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toán</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quyết</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định</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dự</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toán</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và</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công</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bố</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dự</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toán</a:t>
          </a:r>
          <a:r>
            <a:rPr lang="en-US" sz="2000" kern="1200" dirty="0">
              <a:latin typeface="Times New Roman" panose="02020603050405020304" pitchFamily="18" charset="0"/>
              <a:cs typeface="Times New Roman" panose="02020603050405020304" pitchFamily="18" charset="0"/>
            </a:rPr>
            <a:t>. </a:t>
          </a:r>
          <a:endParaRPr lang="en-US" sz="2000" kern="1200" dirty="0"/>
        </a:p>
      </dsp:txBody>
      <dsp:txXfrm>
        <a:off x="2100072" y="171"/>
        <a:ext cx="5977128" cy="1640648"/>
      </dsp:txXfrm>
    </dsp:sp>
    <dsp:sp modelId="{B3EBF84A-C2E0-4A60-B47C-7CC61555C275}">
      <dsp:nvSpPr>
        <dsp:cNvPr id="0" name=""/>
        <dsp:cNvSpPr/>
      </dsp:nvSpPr>
      <dsp:spPr>
        <a:xfrm>
          <a:off x="172111" y="171"/>
          <a:ext cx="1755849" cy="1640648"/>
        </a:xfrm>
        <a:prstGeom prst="round2SameRect">
          <a:avLst>
            <a:gd name="adj1" fmla="val 16670"/>
            <a:gd name="adj2" fmla="val 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066800">
            <a:lnSpc>
              <a:spcPct val="90000"/>
            </a:lnSpc>
            <a:spcBef>
              <a:spcPct val="0"/>
            </a:spcBef>
            <a:spcAft>
              <a:spcPct val="35000"/>
            </a:spcAft>
            <a:buNone/>
          </a:pPr>
          <a:r>
            <a:rPr lang="en-US" sz="2400" b="1" i="0" kern="1200" err="1">
              <a:latin typeface="Times New Roman" panose="02020603050405020304" pitchFamily="18" charset="0"/>
              <a:cs typeface="Times New Roman" panose="02020603050405020304" pitchFamily="18" charset="0"/>
            </a:rPr>
            <a:t>Lập</a:t>
          </a:r>
          <a:r>
            <a:rPr lang="en-US" sz="2400" b="1" i="0" kern="1200">
              <a:latin typeface="Times New Roman" panose="02020603050405020304" pitchFamily="18" charset="0"/>
              <a:cs typeface="Times New Roman" panose="02020603050405020304" pitchFamily="18" charset="0"/>
            </a:rPr>
            <a:t> </a:t>
          </a:r>
          <a:br>
            <a:rPr lang="en-US" sz="2400" b="1" i="0" kern="1200">
              <a:latin typeface="Times New Roman" panose="02020603050405020304" pitchFamily="18" charset="0"/>
              <a:cs typeface="Times New Roman" panose="02020603050405020304" pitchFamily="18" charset="0"/>
            </a:rPr>
          </a:br>
          <a:r>
            <a:rPr lang="en-US" sz="2400" b="1" i="0" kern="1200">
              <a:latin typeface="Times New Roman" panose="02020603050405020304" pitchFamily="18" charset="0"/>
              <a:cs typeface="Times New Roman" panose="02020603050405020304" pitchFamily="18" charset="0"/>
            </a:rPr>
            <a:t>dự </a:t>
          </a:r>
          <a:r>
            <a:rPr lang="en-US" sz="2400" b="1" i="0" kern="1200" dirty="0" err="1">
              <a:latin typeface="Times New Roman" panose="02020603050405020304" pitchFamily="18" charset="0"/>
              <a:cs typeface="Times New Roman" panose="02020603050405020304" pitchFamily="18" charset="0"/>
            </a:rPr>
            <a:t>toán</a:t>
          </a:r>
          <a:r>
            <a:rPr lang="en-US" sz="2400" b="1" i="0" kern="1200" dirty="0">
              <a:latin typeface="Times New Roman" panose="02020603050405020304" pitchFamily="18" charset="0"/>
              <a:cs typeface="Times New Roman" panose="02020603050405020304" pitchFamily="18" charset="0"/>
            </a:rPr>
            <a:t> </a:t>
          </a:r>
          <a:r>
            <a:rPr lang="en-US" sz="2400" b="1" i="0" kern="1200" dirty="0" err="1">
              <a:latin typeface="Times New Roman" panose="02020603050405020304" pitchFamily="18" charset="0"/>
              <a:cs typeface="Times New Roman" panose="02020603050405020304" pitchFamily="18" charset="0"/>
            </a:rPr>
            <a:t>ngân</a:t>
          </a:r>
          <a:r>
            <a:rPr lang="en-US" sz="2400" b="1" i="0" kern="1200" dirty="0">
              <a:latin typeface="Times New Roman" panose="02020603050405020304" pitchFamily="18" charset="0"/>
              <a:cs typeface="Times New Roman" panose="02020603050405020304" pitchFamily="18" charset="0"/>
            </a:rPr>
            <a:t> </a:t>
          </a:r>
          <a:r>
            <a:rPr lang="en-US" sz="2400" b="1" i="0" kern="1200" dirty="0" err="1">
              <a:latin typeface="Times New Roman" panose="02020603050405020304" pitchFamily="18" charset="0"/>
              <a:cs typeface="Times New Roman" panose="02020603050405020304" pitchFamily="18" charset="0"/>
            </a:rPr>
            <a:t>sách</a:t>
          </a:r>
          <a:endParaRPr lang="en-US" sz="2400" i="0" kern="1200" dirty="0"/>
        </a:p>
      </dsp:txBody>
      <dsp:txXfrm>
        <a:off x="252215" y="80275"/>
        <a:ext cx="1595641" cy="1560544"/>
      </dsp:txXfrm>
    </dsp:sp>
    <dsp:sp modelId="{E82871B3-815E-49B7-8D0A-8E3E7872C8AF}">
      <dsp:nvSpPr>
        <dsp:cNvPr id="0" name=""/>
        <dsp:cNvSpPr/>
      </dsp:nvSpPr>
      <dsp:spPr>
        <a:xfrm>
          <a:off x="2100072" y="1722852"/>
          <a:ext cx="5977128" cy="16406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b" anchorCtr="0">
          <a:noAutofit/>
        </a:bodyPr>
        <a:lstStyle/>
        <a:p>
          <a:pPr marL="0" lvl="0" indent="0" algn="just" defTabSz="889000">
            <a:lnSpc>
              <a:spcPct val="100000"/>
            </a:lnSpc>
            <a:spcBef>
              <a:spcPct val="0"/>
            </a:spcBef>
            <a:spcAft>
              <a:spcPct val="35000"/>
            </a:spcAft>
            <a:buNone/>
          </a:pPr>
          <a:r>
            <a:rPr lang="en-US" sz="2000" kern="1200" dirty="0" err="1">
              <a:latin typeface="Times New Roman" panose="02020603050405020304" pitchFamily="18" charset="0"/>
              <a:cs typeface="Times New Roman" panose="02020603050405020304" pitchFamily="18" charset="0"/>
            </a:rPr>
            <a:t>Quá</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trình</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sử</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dụng</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các</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biện</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pháp</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kinh</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tế</a:t>
          </a:r>
          <a:r>
            <a:rPr lang="en-US" sz="2000" kern="1200" dirty="0">
              <a:latin typeface="Times New Roman" panose="02020603050405020304" pitchFamily="18" charset="0"/>
              <a:cs typeface="Times New Roman" panose="02020603050405020304" pitchFamily="18" charset="0"/>
            </a:rPr>
            <a:t> - </a:t>
          </a:r>
          <a:r>
            <a:rPr lang="en-US" sz="2000" kern="1200" dirty="0" err="1">
              <a:latin typeface="Times New Roman" panose="02020603050405020304" pitchFamily="18" charset="0"/>
              <a:cs typeface="Times New Roman" panose="02020603050405020304" pitchFamily="18" charset="0"/>
            </a:rPr>
            <a:t>tài</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chính</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và</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các</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biện</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pháp</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khác</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để</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thực</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hiện</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dự</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toán</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thu</a:t>
          </a:r>
          <a:r>
            <a:rPr lang="en-US" sz="2000" kern="1200" dirty="0">
              <a:latin typeface="Times New Roman" panose="02020603050405020304" pitchFamily="18" charset="0"/>
              <a:cs typeface="Times New Roman" panose="02020603050405020304" pitchFamily="18" charset="0"/>
            </a:rPr>
            <a:t>, chi </a:t>
          </a:r>
          <a:r>
            <a:rPr lang="en-US" sz="2000" kern="1200" dirty="0" err="1">
              <a:latin typeface="Times New Roman" panose="02020603050405020304" pitchFamily="18" charset="0"/>
              <a:cs typeface="Times New Roman" panose="02020603050405020304" pitchFamily="18" charset="0"/>
            </a:rPr>
            <a:t>ngân</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sách</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đây</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là</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khâu</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trọng</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tâm</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của</a:t>
          </a:r>
          <a:r>
            <a:rPr lang="en-US" sz="2000" kern="1200" dirty="0">
              <a:latin typeface="Times New Roman" panose="02020603050405020304" pitchFamily="18" charset="0"/>
              <a:cs typeface="Times New Roman" panose="02020603050405020304" pitchFamily="18" charset="0"/>
            </a:rPr>
            <a:t> chu </a:t>
          </a:r>
          <a:r>
            <a:rPr lang="en-US" sz="2000" kern="1200" dirty="0" err="1">
              <a:latin typeface="Times New Roman" panose="02020603050405020304" pitchFamily="18" charset="0"/>
              <a:cs typeface="Times New Roman" panose="02020603050405020304" pitchFamily="18" charset="0"/>
            </a:rPr>
            <a:t>trình</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ngân</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sách</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nội</a:t>
          </a:r>
          <a:r>
            <a:rPr lang="en-US" sz="2000" kern="1200" dirty="0">
              <a:latin typeface="Times New Roman" panose="02020603050405020304" pitchFamily="18" charset="0"/>
              <a:cs typeface="Times New Roman" panose="02020603050405020304" pitchFamily="18" charset="0"/>
            </a:rPr>
            <a:t> dung </a:t>
          </a:r>
          <a:r>
            <a:rPr lang="en-US" sz="2000" kern="1200" dirty="0" err="1">
              <a:latin typeface="Times New Roman" panose="02020603050405020304" pitchFamily="18" charset="0"/>
              <a:cs typeface="Times New Roman" panose="02020603050405020304" pitchFamily="18" charset="0"/>
            </a:rPr>
            <a:t>của</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khâu</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này</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là</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tổ</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chức</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thực</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hiện</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thu</a:t>
          </a:r>
          <a:r>
            <a:rPr lang="en-US" sz="2000" kern="1200" dirty="0">
              <a:latin typeface="Times New Roman" panose="02020603050405020304" pitchFamily="18" charset="0"/>
              <a:cs typeface="Times New Roman" panose="02020603050405020304" pitchFamily="18" charset="0"/>
            </a:rPr>
            <a:t>, chi NSNN </a:t>
          </a:r>
          <a:r>
            <a:rPr lang="en-US" sz="2000" kern="1200" dirty="0" err="1">
              <a:latin typeface="Times New Roman" panose="02020603050405020304" pitchFamily="18" charset="0"/>
              <a:cs typeface="Times New Roman" panose="02020603050405020304" pitchFamily="18" charset="0"/>
            </a:rPr>
            <a:t>theo</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dự</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toán</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đã</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được</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cấp</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có</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thẩm</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quyền</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quyết</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định</a:t>
          </a:r>
          <a:r>
            <a:rPr lang="en-US" sz="2000" kern="1200" dirty="0">
              <a:latin typeface="Times New Roman" panose="02020603050405020304" pitchFamily="18" charset="0"/>
              <a:cs typeface="Times New Roman" panose="02020603050405020304" pitchFamily="18" charset="0"/>
            </a:rPr>
            <a:t>.</a:t>
          </a:r>
          <a:endParaRPr lang="en-US" sz="2000" kern="1200" dirty="0"/>
        </a:p>
      </dsp:txBody>
      <dsp:txXfrm>
        <a:off x="2100072" y="1722852"/>
        <a:ext cx="5977128" cy="1640648"/>
      </dsp:txXfrm>
    </dsp:sp>
    <dsp:sp modelId="{870C0030-1F16-4E83-B385-6ACCF7814641}">
      <dsp:nvSpPr>
        <dsp:cNvPr id="0" name=""/>
        <dsp:cNvSpPr/>
      </dsp:nvSpPr>
      <dsp:spPr>
        <a:xfrm>
          <a:off x="172111" y="1722852"/>
          <a:ext cx="1755849" cy="1640648"/>
        </a:xfrm>
        <a:prstGeom prst="round2SameRect">
          <a:avLst>
            <a:gd name="adj1" fmla="val 16670"/>
            <a:gd name="adj2" fmla="val 0"/>
          </a:avLst>
        </a:prstGeom>
        <a:gradFill rotWithShape="0">
          <a:gsLst>
            <a:gs pos="0">
              <a:schemeClr val="accent5">
                <a:hueOff val="-4966938"/>
                <a:satOff val="19906"/>
                <a:lumOff val="4314"/>
                <a:alphaOff val="0"/>
                <a:shade val="51000"/>
                <a:satMod val="130000"/>
              </a:schemeClr>
            </a:gs>
            <a:gs pos="80000">
              <a:schemeClr val="accent5">
                <a:hueOff val="-4966938"/>
                <a:satOff val="19906"/>
                <a:lumOff val="4314"/>
                <a:alphaOff val="0"/>
                <a:shade val="93000"/>
                <a:satMod val="130000"/>
              </a:schemeClr>
            </a:gs>
            <a:gs pos="100000">
              <a:schemeClr val="accent5">
                <a:hueOff val="-4966938"/>
                <a:satOff val="19906"/>
                <a:lumOff val="4314"/>
                <a:alphaOff val="0"/>
                <a:shade val="94000"/>
                <a:satMod val="135000"/>
              </a:schemeClr>
            </a:gs>
          </a:gsLst>
          <a:lin ang="16200000" scaled="0"/>
        </a:gradFill>
        <a:ln w="9525" cap="flat" cmpd="sng" algn="ctr">
          <a:solidFill>
            <a:schemeClr val="accent5">
              <a:hueOff val="-4966938"/>
              <a:satOff val="19906"/>
              <a:lumOff val="4314"/>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066800">
            <a:lnSpc>
              <a:spcPct val="90000"/>
            </a:lnSpc>
            <a:spcBef>
              <a:spcPct val="0"/>
            </a:spcBef>
            <a:spcAft>
              <a:spcPct val="35000"/>
            </a:spcAft>
            <a:buNone/>
          </a:pPr>
          <a:r>
            <a:rPr lang="en-US" sz="2400" b="1" i="0" kern="1200">
              <a:latin typeface="Times New Roman" panose="02020603050405020304" pitchFamily="18" charset="0"/>
              <a:cs typeface="Times New Roman" panose="02020603050405020304" pitchFamily="18" charset="0"/>
            </a:rPr>
            <a:t>Chấp hành ngân sách</a:t>
          </a:r>
          <a:endParaRPr lang="en-US" sz="2400" i="0" kern="1200" dirty="0"/>
        </a:p>
      </dsp:txBody>
      <dsp:txXfrm>
        <a:off x="252215" y="1802956"/>
        <a:ext cx="1595641" cy="1560544"/>
      </dsp:txXfrm>
    </dsp:sp>
    <dsp:sp modelId="{B03521CB-7B0C-48F6-ACEB-069A6D20D5B2}">
      <dsp:nvSpPr>
        <dsp:cNvPr id="0" name=""/>
        <dsp:cNvSpPr/>
      </dsp:nvSpPr>
      <dsp:spPr>
        <a:xfrm>
          <a:off x="2100072" y="3445533"/>
          <a:ext cx="5977128" cy="16406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b" anchorCtr="0">
          <a:noAutofit/>
        </a:bodyPr>
        <a:lstStyle/>
        <a:p>
          <a:pPr marL="0" lvl="0" indent="0" algn="just" defTabSz="889000">
            <a:lnSpc>
              <a:spcPct val="100000"/>
            </a:lnSpc>
            <a:spcBef>
              <a:spcPct val="0"/>
            </a:spcBef>
            <a:spcAft>
              <a:spcPct val="35000"/>
            </a:spcAft>
            <a:buNone/>
          </a:pPr>
          <a:r>
            <a:rPr lang="en-US" sz="2000" kern="1200">
              <a:latin typeface="Times New Roman" panose="02020603050405020304" pitchFamily="18" charset="0"/>
              <a:cs typeface="Times New Roman" panose="02020603050405020304" pitchFamily="18" charset="0"/>
            </a:rPr>
            <a:t>Tổng hợp kết quả thực hiện ngân sách trong năm theo các nội dung dự toán đã được quyết định và theo các tiêu chí nhất định nhằm đánh giá toàn bộ kết quả hoạt động của một năm ngân sách. Quyết toán NSNN phải được cơ quan Nhà nước có thẩm quyền phê chuẩn.</a:t>
          </a:r>
          <a:endParaRPr lang="en-US" sz="2000" kern="1200" dirty="0"/>
        </a:p>
      </dsp:txBody>
      <dsp:txXfrm>
        <a:off x="2100072" y="3445533"/>
        <a:ext cx="5977128" cy="1640648"/>
      </dsp:txXfrm>
    </dsp:sp>
    <dsp:sp modelId="{E3683170-79E4-4287-A53A-0183F6C758D7}">
      <dsp:nvSpPr>
        <dsp:cNvPr id="0" name=""/>
        <dsp:cNvSpPr/>
      </dsp:nvSpPr>
      <dsp:spPr>
        <a:xfrm>
          <a:off x="172111" y="3445533"/>
          <a:ext cx="1755849" cy="1640648"/>
        </a:xfrm>
        <a:prstGeom prst="round2SameRect">
          <a:avLst>
            <a:gd name="adj1" fmla="val 16670"/>
            <a:gd name="adj2" fmla="val 0"/>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w="9525" cap="flat" cmpd="sng" algn="ctr">
          <a:solidFill>
            <a:schemeClr val="accent5">
              <a:hueOff val="-9933876"/>
              <a:satOff val="39811"/>
              <a:lumOff val="8628"/>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066800">
            <a:lnSpc>
              <a:spcPct val="90000"/>
            </a:lnSpc>
            <a:spcBef>
              <a:spcPct val="0"/>
            </a:spcBef>
            <a:spcAft>
              <a:spcPct val="35000"/>
            </a:spcAft>
            <a:buNone/>
          </a:pPr>
          <a:r>
            <a:rPr lang="en-US" sz="2400" b="1" i="0" kern="1200">
              <a:latin typeface="Times New Roman" panose="02020603050405020304" pitchFamily="18" charset="0"/>
              <a:cs typeface="Times New Roman" panose="02020603050405020304" pitchFamily="18" charset="0"/>
            </a:rPr>
            <a:t>Quyết toán ngân sách</a:t>
          </a:r>
          <a:endParaRPr lang="en-US" sz="2400" i="0" kern="1200" dirty="0"/>
        </a:p>
      </dsp:txBody>
      <dsp:txXfrm>
        <a:off x="252215" y="3525637"/>
        <a:ext cx="1595641" cy="156054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EDE910-5095-411B-A075-954AA973DF8A}">
      <dsp:nvSpPr>
        <dsp:cNvPr id="0" name=""/>
        <dsp:cNvSpPr/>
      </dsp:nvSpPr>
      <dsp:spPr>
        <a:xfrm>
          <a:off x="0" y="39834"/>
          <a:ext cx="8124092" cy="149515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err="1">
              <a:latin typeface="Times New Roman" panose="02020603050405020304" pitchFamily="18" charset="0"/>
              <a:cs typeface="Times New Roman" panose="02020603050405020304" pitchFamily="18" charset="0"/>
            </a:rPr>
            <a:t>Nghị</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định</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số</a:t>
          </a:r>
          <a:r>
            <a:rPr lang="en-US" sz="2400" kern="1200" dirty="0">
              <a:latin typeface="Times New Roman" panose="02020603050405020304" pitchFamily="18" charset="0"/>
              <a:cs typeface="Times New Roman" panose="02020603050405020304" pitchFamily="18" charset="0"/>
            </a:rPr>
            <a:t> 70/CP </a:t>
          </a:r>
          <a:r>
            <a:rPr lang="en-US" sz="2400" kern="1200" dirty="0" err="1">
              <a:latin typeface="Times New Roman" panose="02020603050405020304" pitchFamily="18" charset="0"/>
              <a:cs typeface="Times New Roman" panose="02020603050405020304" pitchFamily="18" charset="0"/>
            </a:rPr>
            <a:t>ngày</a:t>
          </a:r>
          <a:r>
            <a:rPr lang="en-US" sz="2400" kern="1200" dirty="0">
              <a:latin typeface="Times New Roman" panose="02020603050405020304" pitchFamily="18" charset="0"/>
              <a:cs typeface="Times New Roman" panose="02020603050405020304" pitchFamily="18" charset="0"/>
            </a:rPr>
            <a:t> 11/7/1994 </a:t>
          </a:r>
          <a:r>
            <a:rPr lang="en-US" sz="2400" kern="1200" dirty="0" err="1">
              <a:latin typeface="Times New Roman" panose="02020603050405020304" pitchFamily="18" charset="0"/>
              <a:cs typeface="Times New Roman" panose="02020603050405020304" pitchFamily="18" charset="0"/>
            </a:rPr>
            <a:t>của</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Chính</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phủ</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và</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Điều</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lệ</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tổ</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chức</a:t>
          </a:r>
          <a:r>
            <a:rPr lang="en-US" sz="2400" kern="1200" dirty="0">
              <a:latin typeface="Times New Roman" panose="02020603050405020304" pitchFamily="18" charset="0"/>
              <a:cs typeface="Times New Roman" panose="02020603050405020304" pitchFamily="18" charset="0"/>
            </a:rPr>
            <a:t>, </a:t>
          </a:r>
          <a:r>
            <a:rPr lang="en-US" sz="2400" kern="1200" err="1">
              <a:latin typeface="Times New Roman" panose="02020603050405020304" pitchFamily="18" charset="0"/>
              <a:cs typeface="Times New Roman" panose="02020603050405020304" pitchFamily="18" charset="0"/>
            </a:rPr>
            <a:t>hoạt</a:t>
          </a:r>
          <a:r>
            <a:rPr lang="en-US" sz="2400" kern="1200">
              <a:latin typeface="Times New Roman" panose="02020603050405020304" pitchFamily="18" charset="0"/>
              <a:cs typeface="Times New Roman" panose="02020603050405020304" pitchFamily="18" charset="0"/>
            </a:rPr>
            <a:t> động </a:t>
          </a:r>
          <a:r>
            <a:rPr lang="en-US" sz="2400" kern="1200" dirty="0" err="1">
              <a:latin typeface="Times New Roman" panose="02020603050405020304" pitchFamily="18" charset="0"/>
              <a:cs typeface="Times New Roman" panose="02020603050405020304" pitchFamily="18" charset="0"/>
            </a:rPr>
            <a:t>của</a:t>
          </a:r>
          <a:r>
            <a:rPr lang="en-US" sz="2400" kern="1200" dirty="0">
              <a:latin typeface="Times New Roman" panose="02020603050405020304" pitchFamily="18" charset="0"/>
              <a:cs typeface="Times New Roman" panose="02020603050405020304" pitchFamily="18" charset="0"/>
            </a:rPr>
            <a:t> KTNN </a:t>
          </a:r>
          <a:r>
            <a:rPr lang="en-US" sz="2400" kern="1200" dirty="0" err="1">
              <a:latin typeface="Times New Roman" panose="02020603050405020304" pitchFamily="18" charset="0"/>
              <a:cs typeface="Times New Roman" panose="02020603050405020304" pitchFamily="18" charset="0"/>
            </a:rPr>
            <a:t>được</a:t>
          </a:r>
          <a:r>
            <a:rPr lang="en-US" sz="2400" kern="1200" dirty="0">
              <a:latin typeface="Times New Roman" panose="02020603050405020304" pitchFamily="18" charset="0"/>
              <a:cs typeface="Times New Roman" panose="02020603050405020304" pitchFamily="18" charset="0"/>
            </a:rPr>
            <a:t> ban </a:t>
          </a:r>
          <a:r>
            <a:rPr lang="en-US" sz="2400" kern="1200" err="1">
              <a:latin typeface="Times New Roman" panose="02020603050405020304" pitchFamily="18" charset="0"/>
              <a:cs typeface="Times New Roman" panose="02020603050405020304" pitchFamily="18" charset="0"/>
            </a:rPr>
            <a:t>hành</a:t>
          </a:r>
          <a:r>
            <a:rPr lang="en-US" sz="2400" kern="1200">
              <a:latin typeface="Times New Roman" panose="02020603050405020304" pitchFamily="18" charset="0"/>
              <a:cs typeface="Times New Roman" panose="02020603050405020304" pitchFamily="18" charset="0"/>
            </a:rPr>
            <a:t> theo Quyết định số 61/TTg ngày 24/01/1995 của Thủ tướng Chính phủ.</a:t>
          </a:r>
          <a:endParaRPr lang="en-US" sz="2400" kern="1200" dirty="0">
            <a:latin typeface="Times New Roman" panose="02020603050405020304" pitchFamily="18" charset="0"/>
            <a:cs typeface="Times New Roman" panose="02020603050405020304" pitchFamily="18" charset="0"/>
          </a:endParaRPr>
        </a:p>
      </dsp:txBody>
      <dsp:txXfrm>
        <a:off x="1754193" y="39834"/>
        <a:ext cx="6369898" cy="1495150"/>
      </dsp:txXfrm>
    </dsp:sp>
    <dsp:sp modelId="{DD4EB29F-23A6-421F-A6C3-BB6D35A48752}">
      <dsp:nvSpPr>
        <dsp:cNvPr id="0" name=""/>
        <dsp:cNvSpPr/>
      </dsp:nvSpPr>
      <dsp:spPr>
        <a:xfrm>
          <a:off x="129375" y="230074"/>
          <a:ext cx="1624818" cy="1035001"/>
        </a:xfrm>
        <a:prstGeom prst="roundRect">
          <a:avLst>
            <a:gd name="adj" fmla="val 10000"/>
          </a:avLst>
        </a:prstGeom>
        <a:solidFill>
          <a:schemeClr val="accent1">
            <a:tint val="50000"/>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1">
          <a:scrgbClr r="0" g="0" b="0"/>
        </a:fillRef>
        <a:effectRef idx="3">
          <a:scrgbClr r="0" g="0" b="0"/>
        </a:effectRef>
        <a:fontRef idx="minor"/>
      </dsp:style>
    </dsp:sp>
    <dsp:sp modelId="{ACAAC582-98C6-4188-B2C4-D3F1AF4F9ED4}">
      <dsp:nvSpPr>
        <dsp:cNvPr id="0" name=""/>
        <dsp:cNvSpPr/>
      </dsp:nvSpPr>
      <dsp:spPr>
        <a:xfrm>
          <a:off x="0" y="1664360"/>
          <a:ext cx="8124092" cy="1293752"/>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err="1">
              <a:latin typeface="Times New Roman" panose="02020603050405020304" pitchFamily="18" charset="0"/>
              <a:cs typeface="Times New Roman" panose="02020603050405020304" pitchFamily="18" charset="0"/>
            </a:rPr>
            <a:t>Nghị</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định</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số</a:t>
          </a:r>
          <a:r>
            <a:rPr lang="en-US" sz="2400" kern="1200" dirty="0">
              <a:latin typeface="Times New Roman" panose="02020603050405020304" pitchFamily="18" charset="0"/>
              <a:cs typeface="Times New Roman" panose="02020603050405020304" pitchFamily="18" charset="0"/>
            </a:rPr>
            <a:t> 93/2003/NĐ-CP </a:t>
          </a:r>
          <a:r>
            <a:rPr lang="en-US" sz="2400" kern="1200" dirty="0" err="1">
              <a:latin typeface="Times New Roman" panose="02020603050405020304" pitchFamily="18" charset="0"/>
              <a:cs typeface="Times New Roman" panose="02020603050405020304" pitchFamily="18" charset="0"/>
            </a:rPr>
            <a:t>ngày</a:t>
          </a:r>
          <a:r>
            <a:rPr lang="en-US" sz="2400" kern="1200" dirty="0">
              <a:latin typeface="Times New Roman" panose="02020603050405020304" pitchFamily="18" charset="0"/>
              <a:cs typeface="Times New Roman" panose="02020603050405020304" pitchFamily="18" charset="0"/>
            </a:rPr>
            <a:t> 13/8/2003 </a:t>
          </a:r>
          <a:r>
            <a:rPr lang="en-US" sz="2400" kern="1200" dirty="0" err="1">
              <a:latin typeface="Times New Roman" panose="02020603050405020304" pitchFamily="18" charset="0"/>
              <a:cs typeface="Times New Roman" panose="02020603050405020304" pitchFamily="18" charset="0"/>
            </a:rPr>
            <a:t>của</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Chính</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phủ</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quy</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định</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chức</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năng</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nhiệm</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vụ</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quyền</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hạn</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của</a:t>
          </a:r>
          <a:r>
            <a:rPr lang="en-US" sz="2400" kern="1200" dirty="0">
              <a:latin typeface="Times New Roman" panose="02020603050405020304" pitchFamily="18" charset="0"/>
              <a:cs typeface="Times New Roman" panose="02020603050405020304" pitchFamily="18" charset="0"/>
            </a:rPr>
            <a:t> KTNN.</a:t>
          </a:r>
        </a:p>
      </dsp:txBody>
      <dsp:txXfrm>
        <a:off x="1754193" y="1664360"/>
        <a:ext cx="6369898" cy="1293752"/>
      </dsp:txXfrm>
    </dsp:sp>
    <dsp:sp modelId="{D3ED4C79-3981-4EEE-9FB0-337C4C870B51}">
      <dsp:nvSpPr>
        <dsp:cNvPr id="0" name=""/>
        <dsp:cNvSpPr/>
      </dsp:nvSpPr>
      <dsp:spPr>
        <a:xfrm>
          <a:off x="129375" y="1753901"/>
          <a:ext cx="1624818" cy="1035001"/>
        </a:xfrm>
        <a:prstGeom prst="roundRect">
          <a:avLst>
            <a:gd name="adj" fmla="val 10000"/>
          </a:avLst>
        </a:prstGeom>
        <a:solidFill>
          <a:schemeClr val="accent1">
            <a:tint val="50000"/>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1">
          <a:scrgbClr r="0" g="0" b="0"/>
        </a:fillRef>
        <a:effectRef idx="3">
          <a:scrgbClr r="0" g="0" b="0"/>
        </a:effectRef>
        <a:fontRef idx="minor"/>
      </dsp:style>
    </dsp:sp>
    <dsp:sp modelId="{AC5ADB80-0E36-4A08-9D1B-0542649F1428}">
      <dsp:nvSpPr>
        <dsp:cNvPr id="0" name=""/>
        <dsp:cNvSpPr/>
      </dsp:nvSpPr>
      <dsp:spPr>
        <a:xfrm>
          <a:off x="0" y="3149355"/>
          <a:ext cx="8124092" cy="911267"/>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nl-NL" sz="2400" b="1" kern="1200" dirty="0">
              <a:latin typeface="Times New Roman" panose="02020603050405020304" pitchFamily="18" charset="0"/>
              <a:cs typeface="Times New Roman" panose="02020603050405020304" pitchFamily="18" charset="0"/>
            </a:rPr>
            <a:t>Luật KTNN nă</a:t>
          </a:r>
          <a:r>
            <a:rPr lang="en-US" sz="2400" b="1" kern="1200" dirty="0">
              <a:latin typeface="Times New Roman" panose="02020603050405020304" pitchFamily="18" charset="0"/>
              <a:cs typeface="Times New Roman" panose="02020603050405020304" pitchFamily="18" charset="0"/>
            </a:rPr>
            <a:t>m</a:t>
          </a:r>
          <a:r>
            <a:rPr lang="nl-NL" sz="2400" b="1" kern="1200" dirty="0">
              <a:latin typeface="Times New Roman" panose="02020603050405020304" pitchFamily="18" charset="0"/>
              <a:cs typeface="Times New Roman" panose="02020603050405020304" pitchFamily="18" charset="0"/>
            </a:rPr>
            <a:t> 2005, Luật sửa đổi, bổ sung 2019 </a:t>
          </a:r>
          <a:endParaRPr lang="en-US" sz="2400" b="1" kern="1200" dirty="0">
            <a:latin typeface="Times New Roman" panose="02020603050405020304" pitchFamily="18" charset="0"/>
            <a:cs typeface="Times New Roman" panose="02020603050405020304" pitchFamily="18" charset="0"/>
          </a:endParaRPr>
        </a:p>
      </dsp:txBody>
      <dsp:txXfrm>
        <a:off x="1754193" y="3149355"/>
        <a:ext cx="6369898" cy="911267"/>
      </dsp:txXfrm>
    </dsp:sp>
    <dsp:sp modelId="{3BEDD50E-D782-4AB0-9614-195BA6053C73}">
      <dsp:nvSpPr>
        <dsp:cNvPr id="0" name=""/>
        <dsp:cNvSpPr/>
      </dsp:nvSpPr>
      <dsp:spPr>
        <a:xfrm>
          <a:off x="129375" y="3047653"/>
          <a:ext cx="1624818" cy="1035001"/>
        </a:xfrm>
        <a:prstGeom prst="roundRect">
          <a:avLst>
            <a:gd name="adj" fmla="val 10000"/>
          </a:avLst>
        </a:prstGeom>
        <a:solidFill>
          <a:schemeClr val="accent1">
            <a:tint val="50000"/>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1">
          <a:scrgbClr r="0" g="0" b="0"/>
        </a:fillRef>
        <a:effectRef idx="3">
          <a:scrgbClr r="0" g="0" b="0"/>
        </a:effectRef>
        <a:fontRef idx="minor"/>
      </dsp:style>
    </dsp:sp>
    <dsp:sp modelId="{C173A190-8504-4192-97A1-28E0F5C69520}">
      <dsp:nvSpPr>
        <dsp:cNvPr id="0" name=""/>
        <dsp:cNvSpPr/>
      </dsp:nvSpPr>
      <dsp:spPr>
        <a:xfrm>
          <a:off x="0" y="4262564"/>
          <a:ext cx="8124092" cy="933933"/>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err="1">
              <a:latin typeface="Times New Roman" panose="02020603050405020304" pitchFamily="18" charset="0"/>
              <a:cs typeface="Times New Roman" panose="02020603050405020304" pitchFamily="18" charset="0"/>
            </a:rPr>
            <a:t>Hiến</a:t>
          </a:r>
          <a:r>
            <a:rPr lang="en-US" sz="2400" b="1" kern="1200" dirty="0">
              <a:latin typeface="Times New Roman" panose="02020603050405020304" pitchFamily="18" charset="0"/>
              <a:cs typeface="Times New Roman" panose="02020603050405020304" pitchFamily="18" charset="0"/>
            </a:rPr>
            <a:t> </a:t>
          </a:r>
          <a:r>
            <a:rPr lang="en-US" sz="2400" b="1" kern="1200" dirty="0" err="1">
              <a:latin typeface="Times New Roman" panose="02020603050405020304" pitchFamily="18" charset="0"/>
              <a:cs typeface="Times New Roman" panose="02020603050405020304" pitchFamily="18" charset="0"/>
            </a:rPr>
            <a:t>pháp</a:t>
          </a:r>
          <a:r>
            <a:rPr lang="en-US" sz="2400" b="1" kern="1200" dirty="0">
              <a:latin typeface="Times New Roman" panose="02020603050405020304" pitchFamily="18" charset="0"/>
              <a:cs typeface="Times New Roman" panose="02020603050405020304" pitchFamily="18" charset="0"/>
            </a:rPr>
            <a:t> </a:t>
          </a:r>
          <a:r>
            <a:rPr lang="en-US" sz="2400" b="1" kern="1200" dirty="0" err="1">
              <a:latin typeface="Times New Roman" panose="02020603050405020304" pitchFamily="18" charset="0"/>
              <a:cs typeface="Times New Roman" panose="02020603050405020304" pitchFamily="18" charset="0"/>
            </a:rPr>
            <a:t>năm</a:t>
          </a:r>
          <a:r>
            <a:rPr lang="en-US" sz="2400" b="1" kern="1200" dirty="0">
              <a:latin typeface="Times New Roman" panose="02020603050405020304" pitchFamily="18" charset="0"/>
              <a:cs typeface="Times New Roman" panose="02020603050405020304" pitchFamily="18" charset="0"/>
            </a:rPr>
            <a:t> </a:t>
          </a:r>
          <a:r>
            <a:rPr lang="vi-VN" sz="2400" b="1" kern="1200" dirty="0">
              <a:latin typeface="Times New Roman" panose="02020603050405020304" pitchFamily="18" charset="0"/>
              <a:cs typeface="Times New Roman" panose="02020603050405020304" pitchFamily="18" charset="0"/>
            </a:rPr>
            <a:t>2013 </a:t>
          </a:r>
        </a:p>
      </dsp:txBody>
      <dsp:txXfrm>
        <a:off x="1754193" y="4262564"/>
        <a:ext cx="6369898" cy="933933"/>
      </dsp:txXfrm>
    </dsp:sp>
    <dsp:sp modelId="{E5695CB2-46B5-4369-A2C3-AC9490AD321B}">
      <dsp:nvSpPr>
        <dsp:cNvPr id="0" name=""/>
        <dsp:cNvSpPr/>
      </dsp:nvSpPr>
      <dsp:spPr>
        <a:xfrm>
          <a:off x="129375" y="4212030"/>
          <a:ext cx="1624818" cy="1035001"/>
        </a:xfrm>
        <a:prstGeom prst="roundRect">
          <a:avLst>
            <a:gd name="adj" fmla="val 10000"/>
          </a:avLst>
        </a:prstGeom>
        <a:solidFill>
          <a:schemeClr val="accent1">
            <a:tint val="50000"/>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1">
          <a:scrgbClr r="0" g="0" b="0"/>
        </a:fillRef>
        <a:effectRef idx="3">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3755CD-65AE-4587-8952-242AF3CBF467}">
      <dsp:nvSpPr>
        <dsp:cNvPr id="0" name=""/>
        <dsp:cNvSpPr/>
      </dsp:nvSpPr>
      <dsp:spPr>
        <a:xfrm>
          <a:off x="74184" y="1700"/>
          <a:ext cx="2292927" cy="1233419"/>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vi-VN" sz="3200" kern="1200" dirty="0" err="1">
              <a:solidFill>
                <a:schemeClr val="tx1"/>
              </a:solidFill>
            </a:rPr>
            <a:t>Đánh</a:t>
          </a:r>
          <a:r>
            <a:rPr lang="vi-VN" sz="3200" kern="1200" dirty="0">
              <a:solidFill>
                <a:schemeClr val="tx1"/>
              </a:solidFill>
            </a:rPr>
            <a:t> </a:t>
          </a:r>
          <a:r>
            <a:rPr lang="vi-VN" sz="3200" kern="1200" dirty="0" err="1">
              <a:solidFill>
                <a:schemeClr val="tx1"/>
              </a:solidFill>
            </a:rPr>
            <a:t>giá</a:t>
          </a:r>
          <a:endParaRPr lang="en-US" sz="3200" kern="1200" dirty="0">
            <a:solidFill>
              <a:schemeClr val="tx1"/>
            </a:solidFill>
          </a:endParaRPr>
        </a:p>
      </dsp:txBody>
      <dsp:txXfrm>
        <a:off x="74184" y="1700"/>
        <a:ext cx="2292927" cy="1233419"/>
      </dsp:txXfrm>
    </dsp:sp>
    <dsp:sp modelId="{6578FC5F-C0A9-4DA8-91A7-57DA3AE6F778}">
      <dsp:nvSpPr>
        <dsp:cNvPr id="0" name=""/>
        <dsp:cNvSpPr/>
      </dsp:nvSpPr>
      <dsp:spPr>
        <a:xfrm>
          <a:off x="2572681" y="1700"/>
          <a:ext cx="2292927" cy="1233419"/>
        </a:xfrm>
        <a:prstGeom prst="rect">
          <a:avLst/>
        </a:prstGeom>
        <a:gradFill rotWithShape="0">
          <a:gsLst>
            <a:gs pos="0">
              <a:schemeClr val="accent5">
                <a:hueOff val="-2483469"/>
                <a:satOff val="9953"/>
                <a:lumOff val="2157"/>
                <a:alphaOff val="0"/>
                <a:shade val="51000"/>
                <a:satMod val="130000"/>
              </a:schemeClr>
            </a:gs>
            <a:gs pos="80000">
              <a:schemeClr val="accent5">
                <a:hueOff val="-2483469"/>
                <a:satOff val="9953"/>
                <a:lumOff val="2157"/>
                <a:alphaOff val="0"/>
                <a:shade val="93000"/>
                <a:satMod val="130000"/>
              </a:schemeClr>
            </a:gs>
            <a:gs pos="100000">
              <a:schemeClr val="accent5">
                <a:hueOff val="-2483469"/>
                <a:satOff val="9953"/>
                <a:lumOff val="215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vi-VN" sz="3200" kern="1200" dirty="0" err="1">
              <a:solidFill>
                <a:schemeClr val="tx1"/>
              </a:solidFill>
            </a:rPr>
            <a:t>Xác</a:t>
          </a:r>
          <a:r>
            <a:rPr lang="vi-VN" sz="3200" kern="1200" dirty="0">
              <a:solidFill>
                <a:schemeClr val="tx1"/>
              </a:solidFill>
            </a:rPr>
            <a:t> </a:t>
          </a:r>
          <a:r>
            <a:rPr lang="vi-VN" sz="3200" kern="1200" dirty="0" err="1">
              <a:solidFill>
                <a:schemeClr val="tx1"/>
              </a:solidFill>
            </a:rPr>
            <a:t>nhận</a:t>
          </a:r>
          <a:endParaRPr lang="en-US" sz="3200" kern="1200" dirty="0">
            <a:solidFill>
              <a:schemeClr val="tx1"/>
            </a:solidFill>
          </a:endParaRPr>
        </a:p>
      </dsp:txBody>
      <dsp:txXfrm>
        <a:off x="2572681" y="1700"/>
        <a:ext cx="2292927" cy="1233419"/>
      </dsp:txXfrm>
    </dsp:sp>
    <dsp:sp modelId="{BC3C2668-942D-44A3-A539-E165E5FD6B03}">
      <dsp:nvSpPr>
        <dsp:cNvPr id="0" name=""/>
        <dsp:cNvSpPr/>
      </dsp:nvSpPr>
      <dsp:spPr>
        <a:xfrm>
          <a:off x="5071179" y="1700"/>
          <a:ext cx="2292927" cy="1233419"/>
        </a:xfrm>
        <a:prstGeom prst="rect">
          <a:avLst/>
        </a:prstGeom>
        <a:gradFill rotWithShape="0">
          <a:gsLst>
            <a:gs pos="0">
              <a:schemeClr val="accent5">
                <a:hueOff val="-4966938"/>
                <a:satOff val="19906"/>
                <a:lumOff val="4314"/>
                <a:alphaOff val="0"/>
                <a:shade val="51000"/>
                <a:satMod val="130000"/>
              </a:schemeClr>
            </a:gs>
            <a:gs pos="80000">
              <a:schemeClr val="accent5">
                <a:hueOff val="-4966938"/>
                <a:satOff val="19906"/>
                <a:lumOff val="4314"/>
                <a:alphaOff val="0"/>
                <a:shade val="93000"/>
                <a:satMod val="130000"/>
              </a:schemeClr>
            </a:gs>
            <a:gs pos="100000">
              <a:schemeClr val="accent5">
                <a:hueOff val="-4966938"/>
                <a:satOff val="19906"/>
                <a:lumOff val="431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vi-VN" sz="3200" kern="1200" dirty="0" err="1">
              <a:solidFill>
                <a:schemeClr val="tx1"/>
              </a:solidFill>
            </a:rPr>
            <a:t>Kết</a:t>
          </a:r>
          <a:r>
            <a:rPr lang="vi-VN" sz="3200" kern="1200" dirty="0">
              <a:solidFill>
                <a:schemeClr val="tx1"/>
              </a:solidFill>
            </a:rPr>
            <a:t> </a:t>
          </a:r>
          <a:r>
            <a:rPr lang="vi-VN" sz="3200" kern="1200" dirty="0" err="1">
              <a:solidFill>
                <a:schemeClr val="tx1"/>
              </a:solidFill>
            </a:rPr>
            <a:t>luận</a:t>
          </a:r>
          <a:endParaRPr lang="en-US" sz="3200" kern="1200" dirty="0">
            <a:solidFill>
              <a:schemeClr val="tx1"/>
            </a:solidFill>
          </a:endParaRPr>
        </a:p>
      </dsp:txBody>
      <dsp:txXfrm>
        <a:off x="5071179" y="1700"/>
        <a:ext cx="2292927" cy="1233419"/>
      </dsp:txXfrm>
    </dsp:sp>
    <dsp:sp modelId="{CCC39A6E-DE56-481B-B66D-EE3884862C76}">
      <dsp:nvSpPr>
        <dsp:cNvPr id="0" name=""/>
        <dsp:cNvSpPr/>
      </dsp:nvSpPr>
      <dsp:spPr>
        <a:xfrm>
          <a:off x="2572681" y="1440690"/>
          <a:ext cx="2292927" cy="1233419"/>
        </a:xfrm>
        <a:prstGeom prst="rect">
          <a:avLst/>
        </a:prstGeom>
        <a:gradFill rotWithShape="0">
          <a:gsLst>
            <a:gs pos="0">
              <a:schemeClr val="accent5">
                <a:hueOff val="-7450407"/>
                <a:satOff val="29858"/>
                <a:lumOff val="6471"/>
                <a:alphaOff val="0"/>
                <a:shade val="51000"/>
                <a:satMod val="130000"/>
              </a:schemeClr>
            </a:gs>
            <a:gs pos="80000">
              <a:schemeClr val="accent5">
                <a:hueOff val="-7450407"/>
                <a:satOff val="29858"/>
                <a:lumOff val="6471"/>
                <a:alphaOff val="0"/>
                <a:shade val="93000"/>
                <a:satMod val="130000"/>
              </a:schemeClr>
            </a:gs>
            <a:gs pos="100000">
              <a:schemeClr val="accent5">
                <a:hueOff val="-7450407"/>
                <a:satOff val="29858"/>
                <a:lumOff val="6471"/>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vi-VN" sz="3200" kern="1200" dirty="0" err="1">
              <a:solidFill>
                <a:schemeClr val="tx1"/>
              </a:solidFill>
            </a:rPr>
            <a:t>Kiến</a:t>
          </a:r>
          <a:r>
            <a:rPr lang="vi-VN" sz="3200" kern="1200" dirty="0">
              <a:solidFill>
                <a:schemeClr val="tx1"/>
              </a:solidFill>
            </a:rPr>
            <a:t> </a:t>
          </a:r>
          <a:r>
            <a:rPr lang="vi-VN" sz="3200" kern="1200" dirty="0" err="1">
              <a:solidFill>
                <a:schemeClr val="tx1"/>
              </a:solidFill>
            </a:rPr>
            <a:t>nghị</a:t>
          </a:r>
          <a:endParaRPr lang="en-US" sz="3200" kern="1200" dirty="0">
            <a:solidFill>
              <a:schemeClr val="tx1"/>
            </a:solidFill>
          </a:endParaRPr>
        </a:p>
      </dsp:txBody>
      <dsp:txXfrm>
        <a:off x="2572681" y="1440690"/>
        <a:ext cx="2292927" cy="1233419"/>
      </dsp:txXfrm>
    </dsp:sp>
    <dsp:sp modelId="{E3B1B9EB-45A2-4A43-9F83-7A63D4BDA6A2}">
      <dsp:nvSpPr>
        <dsp:cNvPr id="0" name=""/>
        <dsp:cNvSpPr/>
      </dsp:nvSpPr>
      <dsp:spPr>
        <a:xfrm>
          <a:off x="126933" y="2879679"/>
          <a:ext cx="7184423" cy="1233419"/>
        </a:xfrm>
        <a:prstGeom prst="rect">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1" i="0" kern="1200" dirty="0">
              <a:latin typeface="Times New Roman" panose="02020603050405020304" pitchFamily="18" charset="0"/>
              <a:cs typeface="Times New Roman" panose="02020603050405020304" pitchFamily="18" charset="0"/>
            </a:rPr>
            <a:t>Đ</a:t>
          </a:r>
          <a:r>
            <a:rPr lang="vi-VN" sz="2800" b="1" i="0" kern="1200" dirty="0">
              <a:latin typeface="Times New Roman" panose="02020603050405020304" pitchFamily="18" charset="0"/>
              <a:cs typeface="Times New Roman" panose="02020603050405020304" pitchFamily="18" charset="0"/>
            </a:rPr>
            <a:t>ộc lập và chỉ tuân theo pháp luật</a:t>
          </a:r>
          <a:r>
            <a:rPr lang="en-US" sz="2800" b="1" i="0" kern="1200" dirty="0">
              <a:latin typeface="Times New Roman" panose="02020603050405020304" pitchFamily="18" charset="0"/>
              <a:cs typeface="Times New Roman" panose="02020603050405020304" pitchFamily="18" charset="0"/>
            </a:rPr>
            <a:t> t</a:t>
          </a:r>
          <a:r>
            <a:rPr lang="vi-VN" sz="2800" b="1" i="0" kern="1200" dirty="0">
              <a:latin typeface="Times New Roman" panose="02020603050405020304" pitchFamily="18" charset="0"/>
              <a:cs typeface="Times New Roman" panose="02020603050405020304" pitchFamily="18" charset="0"/>
            </a:rPr>
            <a:t>rung thực, khách quan, công khai, minh bạch</a:t>
          </a:r>
          <a:endParaRPr lang="en-US" sz="2800" b="1" i="0" kern="1200" dirty="0"/>
        </a:p>
      </dsp:txBody>
      <dsp:txXfrm>
        <a:off x="126933" y="2879679"/>
        <a:ext cx="7184423" cy="1233419"/>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2"/>
          <p:cNvSpPr txBox="1">
            <a:spLocks noGrp="1"/>
          </p:cNvSpPr>
          <p:nvPr>
            <p:ph type="hdr" sz="quarter"/>
          </p:nvPr>
        </p:nvSpPr>
        <p:spPr>
          <a:xfrm>
            <a:off x="0" y="0"/>
            <a:ext cx="3037840" cy="464820"/>
          </a:xfrm>
          <a:prstGeom prst="rect">
            <a:avLst/>
          </a:prstGeom>
          <a:noFill/>
          <a:ln>
            <a:noFill/>
          </a:ln>
        </p:spPr>
        <p:txBody>
          <a:bodyPr vert="horz" wrap="square" lIns="93177" tIns="46589" rIns="93177" bIns="46589" anchor="t" anchorCtr="0" compatLnSpc="1"/>
          <a:lstStyle/>
          <a:p>
            <a:pPr defTabSz="931774" hangingPunct="0">
              <a:defRPr sz="1800" b="0" i="0" u="none" strike="noStrike" kern="0" cap="none" spc="0" baseline="0">
                <a:solidFill>
                  <a:srgbClr val="000000"/>
                </a:solidFill>
                <a:uFillTx/>
              </a:defRPr>
            </a:pPr>
            <a:endParaRPr lang="en-US" sz="1200">
              <a:solidFill>
                <a:srgbClr val="000000"/>
              </a:solidFill>
              <a:latin typeface="Times New Roman" pitchFamily="18"/>
            </a:endParaRPr>
          </a:p>
        </p:txBody>
      </p:sp>
      <p:sp>
        <p:nvSpPr>
          <p:cNvPr id="3" name="Rectangle 3"/>
          <p:cNvSpPr txBox="1">
            <a:spLocks noGrp="1"/>
          </p:cNvSpPr>
          <p:nvPr>
            <p:ph type="dt" sz="quarter" idx="1"/>
          </p:nvPr>
        </p:nvSpPr>
        <p:spPr>
          <a:xfrm>
            <a:off x="3970933" y="0"/>
            <a:ext cx="3037840" cy="464820"/>
          </a:xfrm>
          <a:prstGeom prst="rect">
            <a:avLst/>
          </a:prstGeom>
          <a:noFill/>
          <a:ln>
            <a:noFill/>
          </a:ln>
        </p:spPr>
        <p:txBody>
          <a:bodyPr vert="horz" wrap="square" lIns="93177" tIns="46589" rIns="93177" bIns="46589" anchor="t" anchorCtr="0" compatLnSpc="1"/>
          <a:lstStyle/>
          <a:p>
            <a:pPr algn="r" defTabSz="931774" hangingPunct="0">
              <a:defRPr sz="1800" b="0" i="0" u="none" strike="noStrike" kern="0" cap="none" spc="0" baseline="0">
                <a:solidFill>
                  <a:srgbClr val="000000"/>
                </a:solidFill>
                <a:uFillTx/>
              </a:defRPr>
            </a:pPr>
            <a:fld id="{FF96B9B7-8AD0-4FF9-99D4-F965555CFFFB}" type="datetime11">
              <a:rPr lang="en-US" sz="1200">
                <a:solidFill>
                  <a:srgbClr val="000000"/>
                </a:solidFill>
                <a:latin typeface="Times New Roman" pitchFamily="18"/>
              </a:rPr>
              <a:pPr algn="r" defTabSz="931774" hangingPunct="0">
                <a:defRPr sz="1800" b="0" i="0" u="none" strike="noStrike" kern="0" cap="none" spc="0" baseline="0">
                  <a:solidFill>
                    <a:srgbClr val="000000"/>
                  </a:solidFill>
                  <a:uFillTx/>
                </a:defRPr>
              </a:pPr>
              <a:t>14:42:22</a:t>
            </a:fld>
            <a:endParaRPr lang="en-US" sz="1200">
              <a:solidFill>
                <a:srgbClr val="000000"/>
              </a:solidFill>
              <a:latin typeface="Times New Roman" pitchFamily="18"/>
            </a:endParaRPr>
          </a:p>
        </p:txBody>
      </p:sp>
      <p:sp>
        <p:nvSpPr>
          <p:cNvPr id="4" name="Rectangle 4"/>
          <p:cNvSpPr txBox="1">
            <a:spLocks noGrp="1"/>
          </p:cNvSpPr>
          <p:nvPr>
            <p:ph type="ftr" sz="quarter" idx="2"/>
          </p:nvPr>
        </p:nvSpPr>
        <p:spPr>
          <a:xfrm>
            <a:off x="0" y="8829961"/>
            <a:ext cx="3037840" cy="464820"/>
          </a:xfrm>
          <a:prstGeom prst="rect">
            <a:avLst/>
          </a:prstGeom>
          <a:noFill/>
          <a:ln>
            <a:noFill/>
          </a:ln>
        </p:spPr>
        <p:txBody>
          <a:bodyPr vert="horz" wrap="square" lIns="93177" tIns="46589" rIns="93177" bIns="46589" anchor="b" anchorCtr="0" compatLnSpc="1"/>
          <a:lstStyle/>
          <a:p>
            <a:pPr defTabSz="931774" hangingPunct="0">
              <a:defRPr sz="1800" b="0" i="0" u="none" strike="noStrike" kern="0" cap="none" spc="0" baseline="0">
                <a:solidFill>
                  <a:srgbClr val="000000"/>
                </a:solidFill>
                <a:uFillTx/>
              </a:defRPr>
            </a:pPr>
            <a:endParaRPr lang="en-US" sz="1200">
              <a:solidFill>
                <a:srgbClr val="000000"/>
              </a:solidFill>
              <a:latin typeface="Times New Roman" pitchFamily="18"/>
            </a:endParaRPr>
          </a:p>
        </p:txBody>
      </p:sp>
      <p:sp>
        <p:nvSpPr>
          <p:cNvPr id="5" name="Rectangle 5"/>
          <p:cNvSpPr txBox="1">
            <a:spLocks noGrp="1"/>
          </p:cNvSpPr>
          <p:nvPr>
            <p:ph type="sldNum" sz="quarter" idx="3"/>
          </p:nvPr>
        </p:nvSpPr>
        <p:spPr>
          <a:xfrm>
            <a:off x="3970933" y="8829961"/>
            <a:ext cx="3037840" cy="464820"/>
          </a:xfrm>
          <a:prstGeom prst="rect">
            <a:avLst/>
          </a:prstGeom>
          <a:noFill/>
          <a:ln>
            <a:noFill/>
          </a:ln>
        </p:spPr>
        <p:txBody>
          <a:bodyPr vert="horz" wrap="square" lIns="93177" tIns="46589" rIns="93177" bIns="46589" anchor="b" anchorCtr="0" compatLnSpc="1"/>
          <a:lstStyle/>
          <a:p>
            <a:pPr algn="r" defTabSz="931774" hangingPunct="0">
              <a:defRPr sz="1800" b="0" i="0" u="none" strike="noStrike" kern="0" cap="none" spc="0" baseline="0">
                <a:solidFill>
                  <a:srgbClr val="000000"/>
                </a:solidFill>
                <a:uFillTx/>
              </a:defRPr>
            </a:pPr>
            <a:fld id="{D77E73D8-428F-4EF6-9E1C-42F4A2892024}" type="slidenum">
              <a:rPr/>
              <a:pPr algn="r" defTabSz="931774" hangingPunct="0">
                <a:defRPr sz="1800" b="0" i="0" u="none" strike="noStrike" kern="0" cap="none" spc="0" baseline="0">
                  <a:solidFill>
                    <a:srgbClr val="000000"/>
                  </a:solidFill>
                  <a:uFillTx/>
                </a:defRPr>
              </a:pPr>
              <a:t>‹#›</a:t>
            </a:fld>
            <a:endParaRPr lang="en-US" sz="1200">
              <a:solidFill>
                <a:srgbClr val="000000"/>
              </a:solidFill>
              <a:latin typeface="Times New Roman" pitchFamily="18"/>
            </a:endParaRPr>
          </a:p>
        </p:txBody>
      </p:sp>
    </p:spTree>
    <p:extLst>
      <p:ext uri="{BB962C8B-B14F-4D97-AF65-F5344CB8AC3E}">
        <p14:creationId xmlns:p14="http://schemas.microsoft.com/office/powerpoint/2010/main" val="20772079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2"/>
          <p:cNvSpPr txBox="1">
            <a:spLocks noGrp="1"/>
          </p:cNvSpPr>
          <p:nvPr>
            <p:ph type="hdr" sz="quarter"/>
          </p:nvPr>
        </p:nvSpPr>
        <p:spPr>
          <a:xfrm>
            <a:off x="0" y="0"/>
            <a:ext cx="3037840" cy="464820"/>
          </a:xfrm>
          <a:prstGeom prst="rect">
            <a:avLst/>
          </a:prstGeom>
          <a:noFill/>
          <a:ln>
            <a:noFill/>
          </a:ln>
        </p:spPr>
        <p:txBody>
          <a:bodyPr vert="horz" wrap="square" lIns="93177" tIns="46589" rIns="93177" bIns="46589" anchor="t" anchorCtr="0" compatLnSpc="1"/>
          <a:lstStyle>
            <a:lvl1pPr marL="0" marR="0" lvl="0" indent="0" algn="l" defTabSz="931774" rtl="0" fontAlgn="auto" hangingPunct="0">
              <a:lnSpc>
                <a:spcPct val="100000"/>
              </a:lnSpc>
              <a:spcBef>
                <a:spcPts val="0"/>
              </a:spcBef>
              <a:spcAft>
                <a:spcPts val="0"/>
              </a:spcAft>
              <a:buNone/>
              <a:tabLst/>
              <a:defRPr lang="en-US" sz="1200" b="0" i="0" u="none" strike="noStrike" kern="1200" cap="none" spc="0" baseline="0">
                <a:solidFill>
                  <a:srgbClr val="000000"/>
                </a:solidFill>
                <a:uFillTx/>
                <a:latin typeface="Times New Roman" pitchFamily="18"/>
              </a:defRPr>
            </a:lvl1pPr>
          </a:lstStyle>
          <a:p>
            <a:pPr lvl="0"/>
            <a:endParaRPr lang="en-US"/>
          </a:p>
        </p:txBody>
      </p:sp>
      <p:sp>
        <p:nvSpPr>
          <p:cNvPr id="3" name="Rectangle 3"/>
          <p:cNvSpPr txBox="1">
            <a:spLocks noGrp="1"/>
          </p:cNvSpPr>
          <p:nvPr>
            <p:ph type="dt" idx="1"/>
          </p:nvPr>
        </p:nvSpPr>
        <p:spPr>
          <a:xfrm>
            <a:off x="3972560" y="0"/>
            <a:ext cx="3037840" cy="464820"/>
          </a:xfrm>
          <a:prstGeom prst="rect">
            <a:avLst/>
          </a:prstGeom>
          <a:noFill/>
          <a:ln>
            <a:noFill/>
          </a:ln>
        </p:spPr>
        <p:txBody>
          <a:bodyPr vert="horz" wrap="square" lIns="93177" tIns="46589" rIns="93177" bIns="46589" anchor="t" anchorCtr="0" compatLnSpc="1"/>
          <a:lstStyle>
            <a:lvl1pPr marL="0" marR="0" lvl="0" indent="0" algn="r" defTabSz="931774" rtl="0" fontAlgn="auto" hangingPunct="0">
              <a:lnSpc>
                <a:spcPct val="100000"/>
              </a:lnSpc>
              <a:spcBef>
                <a:spcPts val="0"/>
              </a:spcBef>
              <a:spcAft>
                <a:spcPts val="0"/>
              </a:spcAft>
              <a:buNone/>
              <a:tabLst/>
              <a:defRPr lang="en-US" sz="1200" b="0" i="0" u="none" strike="noStrike" kern="1200" cap="none" spc="0" baseline="0">
                <a:solidFill>
                  <a:srgbClr val="000000"/>
                </a:solidFill>
                <a:uFillTx/>
                <a:latin typeface="Times New Roman" pitchFamily="18"/>
              </a:defRPr>
            </a:lvl1pPr>
          </a:lstStyle>
          <a:p>
            <a:pPr lvl="0"/>
            <a:fld id="{CCA83D1B-5032-429D-8418-2897215E9206}" type="datetime11">
              <a:rPr lang="en-US"/>
              <a:pPr lvl="0"/>
              <a:t>14:42:22</a:t>
            </a:fld>
            <a:endParaRPr lang="en-US"/>
          </a:p>
        </p:txBody>
      </p:sp>
      <p:sp>
        <p:nvSpPr>
          <p:cNvPr id="4" name="Rectangle 4"/>
          <p:cNvSpPr>
            <a:spLocks noGrp="1" noRot="1" noChangeAspect="1"/>
          </p:cNvSpPr>
          <p:nvPr>
            <p:ph type="sldImg" idx="2"/>
          </p:nvPr>
        </p:nvSpPr>
        <p:spPr>
          <a:xfrm>
            <a:off x="1181100" y="696913"/>
            <a:ext cx="4648200" cy="3486150"/>
          </a:xfrm>
          <a:prstGeom prst="rect">
            <a:avLst/>
          </a:prstGeom>
          <a:noFill/>
          <a:ln w="9528">
            <a:solidFill>
              <a:srgbClr val="000000"/>
            </a:solidFill>
            <a:prstDash val="solid"/>
            <a:miter/>
          </a:ln>
        </p:spPr>
      </p:sp>
      <p:sp>
        <p:nvSpPr>
          <p:cNvPr id="5" name="Rectangle 5"/>
          <p:cNvSpPr txBox="1">
            <a:spLocks noGrp="1"/>
          </p:cNvSpPr>
          <p:nvPr>
            <p:ph type="body" sz="quarter" idx="3"/>
          </p:nvPr>
        </p:nvSpPr>
        <p:spPr>
          <a:xfrm>
            <a:off x="934720" y="4415790"/>
            <a:ext cx="5140960" cy="4183380"/>
          </a:xfrm>
          <a:prstGeom prst="rect">
            <a:avLst/>
          </a:prstGeom>
          <a:noFill/>
          <a:ln>
            <a:noFill/>
          </a:ln>
        </p:spPr>
        <p:txBody>
          <a:bodyPr vert="horz" wrap="square" lIns="93177" tIns="46589" rIns="93177" bIns="46589" anchor="t" anchorCtr="0" compatLnSpc="1"/>
          <a:lstStyle/>
          <a:p>
            <a:pPr lvl="0"/>
            <a:r>
              <a:rPr lang="en-US"/>
              <a:t>Click to edit Master text styles</a:t>
            </a:r>
          </a:p>
          <a:p>
            <a:pPr lvl="0"/>
            <a:r>
              <a:rPr lang="en-US"/>
              <a:t>Second level</a:t>
            </a:r>
          </a:p>
          <a:p>
            <a:pPr lvl="0"/>
            <a:r>
              <a:rPr lang="en-US"/>
              <a:t>Third level</a:t>
            </a:r>
          </a:p>
          <a:p>
            <a:pPr lvl="0"/>
            <a:r>
              <a:rPr lang="en-US"/>
              <a:t>Fourth level</a:t>
            </a:r>
          </a:p>
          <a:p>
            <a:pPr lvl="0"/>
            <a:r>
              <a:rPr lang="en-US"/>
              <a:t>Fifth level</a:t>
            </a:r>
          </a:p>
        </p:txBody>
      </p:sp>
      <p:sp>
        <p:nvSpPr>
          <p:cNvPr id="6" name="Rectangle 6"/>
          <p:cNvSpPr txBox="1">
            <a:spLocks noGrp="1"/>
          </p:cNvSpPr>
          <p:nvPr>
            <p:ph type="ftr" sz="quarter" idx="4"/>
          </p:nvPr>
        </p:nvSpPr>
        <p:spPr>
          <a:xfrm>
            <a:off x="0" y="8831580"/>
            <a:ext cx="3037840" cy="464820"/>
          </a:xfrm>
          <a:prstGeom prst="rect">
            <a:avLst/>
          </a:prstGeom>
          <a:noFill/>
          <a:ln>
            <a:noFill/>
          </a:ln>
        </p:spPr>
        <p:txBody>
          <a:bodyPr vert="horz" wrap="square" lIns="93177" tIns="46589" rIns="93177" bIns="46589" anchor="b" anchorCtr="0" compatLnSpc="1"/>
          <a:lstStyle>
            <a:lvl1pPr marL="0" marR="0" lvl="0" indent="0" algn="l" defTabSz="931774" rtl="0" fontAlgn="auto" hangingPunct="0">
              <a:lnSpc>
                <a:spcPct val="100000"/>
              </a:lnSpc>
              <a:spcBef>
                <a:spcPts val="0"/>
              </a:spcBef>
              <a:spcAft>
                <a:spcPts val="0"/>
              </a:spcAft>
              <a:buNone/>
              <a:tabLst/>
              <a:defRPr lang="en-US" sz="1200" b="0" i="0" u="none" strike="noStrike" kern="1200" cap="none" spc="0" baseline="0">
                <a:solidFill>
                  <a:srgbClr val="000000"/>
                </a:solidFill>
                <a:uFillTx/>
                <a:latin typeface="Times New Roman" pitchFamily="18"/>
              </a:defRPr>
            </a:lvl1pPr>
          </a:lstStyle>
          <a:p>
            <a:pPr lvl="0"/>
            <a:endParaRPr lang="en-US"/>
          </a:p>
        </p:txBody>
      </p:sp>
      <p:sp>
        <p:nvSpPr>
          <p:cNvPr id="7" name="Rectangle 7"/>
          <p:cNvSpPr txBox="1">
            <a:spLocks noGrp="1"/>
          </p:cNvSpPr>
          <p:nvPr>
            <p:ph type="sldNum" sz="quarter" idx="5"/>
          </p:nvPr>
        </p:nvSpPr>
        <p:spPr>
          <a:xfrm>
            <a:off x="3972560" y="8831580"/>
            <a:ext cx="3037840" cy="464820"/>
          </a:xfrm>
          <a:prstGeom prst="rect">
            <a:avLst/>
          </a:prstGeom>
          <a:noFill/>
          <a:ln>
            <a:noFill/>
          </a:ln>
        </p:spPr>
        <p:txBody>
          <a:bodyPr vert="horz" wrap="square" lIns="93177" tIns="46589" rIns="93177" bIns="46589" anchor="b" anchorCtr="0" compatLnSpc="1"/>
          <a:lstStyle>
            <a:lvl1pPr marL="0" marR="0" lvl="0" indent="0" algn="r" defTabSz="931774" rtl="0" fontAlgn="auto" hangingPunct="0">
              <a:lnSpc>
                <a:spcPct val="100000"/>
              </a:lnSpc>
              <a:spcBef>
                <a:spcPts val="0"/>
              </a:spcBef>
              <a:spcAft>
                <a:spcPts val="0"/>
              </a:spcAft>
              <a:buNone/>
              <a:tabLst/>
              <a:defRPr lang="en-US" sz="1200" b="0" i="0" u="none" strike="noStrike" kern="1200" cap="none" spc="0" baseline="0">
                <a:solidFill>
                  <a:srgbClr val="000000"/>
                </a:solidFill>
                <a:uFillTx/>
                <a:latin typeface="Times New Roman" pitchFamily="18"/>
              </a:defRPr>
            </a:lvl1pPr>
          </a:lstStyle>
          <a:p>
            <a:pPr lvl="0"/>
            <a:fld id="{036EB488-9A79-4697-B72C-6B149555E66B}" type="slidenum">
              <a:rPr/>
              <a:pPr lvl="0"/>
              <a:t>‹#›</a:t>
            </a:fld>
            <a:endParaRPr lang="en-US"/>
          </a:p>
        </p:txBody>
      </p:sp>
    </p:spTree>
    <p:extLst>
      <p:ext uri="{BB962C8B-B14F-4D97-AF65-F5344CB8AC3E}">
        <p14:creationId xmlns:p14="http://schemas.microsoft.com/office/powerpoint/2010/main" val="649244696"/>
      </p:ext>
    </p:extLst>
  </p:cSld>
  <p:clrMap bg1="lt1" tx1="dk1" bg2="lt2" tx2="dk2" accent1="accent1" accent2="accent2" accent3="accent3" accent4="accent4" accent5="accent5" accent6="accent6" hlink="hlink" folHlink="folHlink"/>
  <p:notesStyle>
    <a:lvl1pPr marL="0" marR="0" lvl="0" indent="0" algn="l" defTabSz="914400" rtl="0" fontAlgn="auto" hangingPunct="0">
      <a:lnSpc>
        <a:spcPct val="100000"/>
      </a:lnSpc>
      <a:spcBef>
        <a:spcPts val="400"/>
      </a:spcBef>
      <a:spcAft>
        <a:spcPts val="0"/>
      </a:spcAft>
      <a:buNone/>
      <a:tabLst/>
      <a:defRPr lang="en-US" sz="1200" b="0" i="0" u="none" strike="noStrike" kern="1200" cap="none" spc="0" baseline="0">
        <a:solidFill>
          <a:srgbClr val="000000"/>
        </a:solidFill>
        <a:uFillTx/>
        <a:latin typeface="Times New Roman" pitchFamily="18"/>
      </a:defRPr>
    </a:lvl1pPr>
    <a:lvl2pPr marL="0" marR="0" lvl="0" indent="0" algn="l" defTabSz="914400" rtl="0" fontAlgn="auto" hangingPunct="0">
      <a:lnSpc>
        <a:spcPct val="100000"/>
      </a:lnSpc>
      <a:spcBef>
        <a:spcPts val="400"/>
      </a:spcBef>
      <a:spcAft>
        <a:spcPts val="0"/>
      </a:spcAft>
      <a:buNone/>
      <a:tabLst/>
      <a:defRPr lang="en-US" sz="1200" b="0" i="0" u="none" strike="noStrike" kern="1200" cap="none" spc="0" baseline="0">
        <a:solidFill>
          <a:srgbClr val="000000"/>
        </a:solidFill>
        <a:uFillTx/>
        <a:latin typeface="Times New Roman" pitchFamily="18"/>
      </a:defRPr>
    </a:lvl2pPr>
    <a:lvl3pPr marL="0" marR="0" lvl="0" indent="0" algn="l" defTabSz="914400" rtl="0" fontAlgn="auto" hangingPunct="0">
      <a:lnSpc>
        <a:spcPct val="100000"/>
      </a:lnSpc>
      <a:spcBef>
        <a:spcPts val="400"/>
      </a:spcBef>
      <a:spcAft>
        <a:spcPts val="0"/>
      </a:spcAft>
      <a:buNone/>
      <a:tabLst/>
      <a:defRPr lang="en-US" sz="1200" b="0" i="0" u="none" strike="noStrike" kern="1200" cap="none" spc="0" baseline="0">
        <a:solidFill>
          <a:srgbClr val="000000"/>
        </a:solidFill>
        <a:uFillTx/>
        <a:latin typeface="Times New Roman" pitchFamily="18"/>
      </a:defRPr>
    </a:lvl3pPr>
    <a:lvl4pPr marL="0" marR="0" lvl="0" indent="0" algn="l" defTabSz="914400" rtl="0" fontAlgn="auto" hangingPunct="0">
      <a:lnSpc>
        <a:spcPct val="100000"/>
      </a:lnSpc>
      <a:spcBef>
        <a:spcPts val="400"/>
      </a:spcBef>
      <a:spcAft>
        <a:spcPts val="0"/>
      </a:spcAft>
      <a:buNone/>
      <a:tabLst/>
      <a:defRPr lang="en-US" sz="1200" b="0" i="0" u="none" strike="noStrike" kern="1200" cap="none" spc="0" baseline="0">
        <a:solidFill>
          <a:srgbClr val="000000"/>
        </a:solidFill>
        <a:uFillTx/>
        <a:latin typeface="Times New Roman" pitchFamily="18"/>
      </a:defRPr>
    </a:lvl4pPr>
    <a:lvl5pPr marL="0" marR="0" lvl="0" indent="0" algn="l" defTabSz="914400" rtl="0" fontAlgn="auto" hangingPunct="0">
      <a:lnSpc>
        <a:spcPct val="100000"/>
      </a:lnSpc>
      <a:spcBef>
        <a:spcPts val="400"/>
      </a:spcBef>
      <a:spcAft>
        <a:spcPts val="0"/>
      </a:spcAft>
      <a:buNone/>
      <a:tabLst/>
      <a:defRPr lang="en-US" sz="1200" b="0" i="0" u="none" strike="noStrike" kern="1200" cap="none" spc="0" baseline="0">
        <a:solidFill>
          <a:srgbClr val="000000"/>
        </a:solidFill>
        <a:uFillTx/>
        <a:latin typeface="Times New Roman" pitchFamily="1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p:nvPr/>
        </p:nvSpPr>
        <p:spPr>
          <a:xfrm>
            <a:off x="3972560" y="0"/>
            <a:ext cx="3037840" cy="464820"/>
          </a:xfrm>
          <a:prstGeom prst="rect">
            <a:avLst/>
          </a:prstGeom>
          <a:noFill/>
          <a:ln>
            <a:noFill/>
          </a:ln>
        </p:spPr>
        <p:txBody>
          <a:bodyPr vert="horz" wrap="square" lIns="93177" tIns="46589" rIns="93177" bIns="46589" anchor="t" anchorCtr="0" compatLnSpc="1"/>
          <a:lstStyle/>
          <a:p>
            <a:pPr algn="r" defTabSz="931774" hangingPunct="0">
              <a:defRPr sz="1800" b="0" i="0" u="none" strike="noStrike" kern="0" cap="none" spc="0" baseline="0">
                <a:solidFill>
                  <a:srgbClr val="000000"/>
                </a:solidFill>
                <a:uFillTx/>
              </a:defRPr>
            </a:pPr>
            <a:fld id="{D08BFDC9-505E-4381-8CC5-BC0C798E8A14}" type="datetime11">
              <a:rPr lang="en-US" sz="1200">
                <a:solidFill>
                  <a:srgbClr val="000000"/>
                </a:solidFill>
                <a:latin typeface="Times New Roman" pitchFamily="18"/>
              </a:rPr>
              <a:pPr algn="r" defTabSz="931774" hangingPunct="0">
                <a:defRPr sz="1800" b="0" i="0" u="none" strike="noStrike" kern="0" cap="none" spc="0" baseline="0">
                  <a:solidFill>
                    <a:srgbClr val="000000"/>
                  </a:solidFill>
                  <a:uFillTx/>
                </a:defRPr>
              </a:pPr>
              <a:t>14:42:22</a:t>
            </a:fld>
            <a:endParaRPr lang="en-US" sz="1200">
              <a:solidFill>
                <a:srgbClr val="000000"/>
              </a:solidFill>
              <a:latin typeface="Times New Roman" pitchFamily="18"/>
            </a:endParaRPr>
          </a:p>
        </p:txBody>
      </p:sp>
      <p:sp>
        <p:nvSpPr>
          <p:cNvPr id="3" name="Rectangle 7"/>
          <p:cNvSpPr txBox="1"/>
          <p:nvPr/>
        </p:nvSpPr>
        <p:spPr>
          <a:xfrm>
            <a:off x="3972560" y="8831580"/>
            <a:ext cx="3037840" cy="464820"/>
          </a:xfrm>
          <a:prstGeom prst="rect">
            <a:avLst/>
          </a:prstGeom>
          <a:noFill/>
          <a:ln>
            <a:noFill/>
          </a:ln>
        </p:spPr>
        <p:txBody>
          <a:bodyPr vert="horz" wrap="square" lIns="93177" tIns="46589" rIns="93177" bIns="46589" anchor="b" anchorCtr="0" compatLnSpc="1"/>
          <a:lstStyle/>
          <a:p>
            <a:pPr algn="r" defTabSz="931774" hangingPunct="0">
              <a:defRPr sz="1800" b="0" i="0" u="none" strike="noStrike" kern="0" cap="none" spc="0" baseline="0">
                <a:solidFill>
                  <a:srgbClr val="000000"/>
                </a:solidFill>
                <a:uFillTx/>
              </a:defRPr>
            </a:pPr>
            <a:fld id="{5641C92B-92D8-4E35-8AD4-DD5D5D9CB088}" type="slidenum">
              <a:rPr/>
              <a:pPr algn="r" defTabSz="931774" hangingPunct="0">
                <a:defRPr sz="1800" b="0" i="0" u="none" strike="noStrike" kern="0" cap="none" spc="0" baseline="0">
                  <a:solidFill>
                    <a:srgbClr val="000000"/>
                  </a:solidFill>
                  <a:uFillTx/>
                </a:defRPr>
              </a:pPr>
              <a:t>1</a:t>
            </a:fld>
            <a:endParaRPr lang="en-US" sz="1200">
              <a:solidFill>
                <a:srgbClr val="000000"/>
              </a:solidFill>
              <a:latin typeface="Times New Roman" pitchFamily="18"/>
            </a:endParaRPr>
          </a:p>
        </p:txBody>
      </p:sp>
      <p:sp>
        <p:nvSpPr>
          <p:cNvPr id="4" name="Rectangle 2"/>
          <p:cNvSpPr>
            <a:spLocks noGrp="1" noRot="1" noChangeAspect="1"/>
          </p:cNvSpPr>
          <p:nvPr>
            <p:ph type="sldImg"/>
          </p:nvPr>
        </p:nvSpPr>
        <p:spPr/>
      </p:sp>
      <p:sp>
        <p:nvSpPr>
          <p:cNvPr id="5" name="Rectangle 3"/>
          <p:cNvSpPr txBox="1">
            <a:spLocks noGrp="1"/>
          </p:cNvSpPr>
          <p:nvPr>
            <p:ph type="body" sz="quarter" idx="1"/>
          </p:nvPr>
        </p:nvSpPr>
        <p:spPr/>
        <p:txBody>
          <a:bodyPr/>
          <a:lstStyle/>
          <a:p>
            <a:endParaRPr lang="en-US"/>
          </a:p>
        </p:txBody>
      </p:sp>
    </p:spTree>
    <p:extLst>
      <p:ext uri="{BB962C8B-B14F-4D97-AF65-F5344CB8AC3E}">
        <p14:creationId xmlns:p14="http://schemas.microsoft.com/office/powerpoint/2010/main" val="35576889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p:nvPr/>
        </p:nvSpPr>
        <p:spPr>
          <a:xfrm>
            <a:off x="3972560" y="0"/>
            <a:ext cx="3037840" cy="464820"/>
          </a:xfrm>
          <a:prstGeom prst="rect">
            <a:avLst/>
          </a:prstGeom>
          <a:noFill/>
          <a:ln>
            <a:noFill/>
          </a:ln>
        </p:spPr>
        <p:txBody>
          <a:bodyPr vert="horz" wrap="square" lIns="93177" tIns="46589" rIns="93177" bIns="46589" anchor="t" anchorCtr="0" compatLnSpc="1"/>
          <a:lstStyle/>
          <a:p>
            <a:pPr algn="r" defTabSz="931774" hangingPunct="0">
              <a:defRPr sz="1800" b="0" i="0" u="none" strike="noStrike" kern="0" cap="none" spc="0" baseline="0">
                <a:solidFill>
                  <a:srgbClr val="000000"/>
                </a:solidFill>
                <a:uFillTx/>
              </a:defRPr>
            </a:pPr>
            <a:fld id="{6F5ACE94-E129-4AEC-BFD0-B7C86D39FFE5}" type="datetime11">
              <a:rPr lang="en-US" sz="1200">
                <a:solidFill>
                  <a:srgbClr val="000000"/>
                </a:solidFill>
                <a:latin typeface="Times New Roman" pitchFamily="18"/>
              </a:rPr>
              <a:pPr algn="r" defTabSz="931774" hangingPunct="0">
                <a:defRPr sz="1800" b="0" i="0" u="none" strike="noStrike" kern="0" cap="none" spc="0" baseline="0">
                  <a:solidFill>
                    <a:srgbClr val="000000"/>
                  </a:solidFill>
                  <a:uFillTx/>
                </a:defRPr>
              </a:pPr>
              <a:t>14:42:24</a:t>
            </a:fld>
            <a:endParaRPr lang="en-US" sz="1200">
              <a:solidFill>
                <a:srgbClr val="000000"/>
              </a:solidFill>
              <a:latin typeface="Times New Roman" pitchFamily="18"/>
            </a:endParaRPr>
          </a:p>
        </p:txBody>
      </p:sp>
      <p:sp>
        <p:nvSpPr>
          <p:cNvPr id="3" name="Rectangle 7"/>
          <p:cNvSpPr txBox="1"/>
          <p:nvPr/>
        </p:nvSpPr>
        <p:spPr>
          <a:xfrm>
            <a:off x="3972560" y="8831580"/>
            <a:ext cx="3037840" cy="464820"/>
          </a:xfrm>
          <a:prstGeom prst="rect">
            <a:avLst/>
          </a:prstGeom>
          <a:noFill/>
          <a:ln>
            <a:noFill/>
          </a:ln>
        </p:spPr>
        <p:txBody>
          <a:bodyPr vert="horz" wrap="square" lIns="93177" tIns="46589" rIns="93177" bIns="46589" anchor="b" anchorCtr="0" compatLnSpc="1"/>
          <a:lstStyle/>
          <a:p>
            <a:pPr algn="r" defTabSz="931774" hangingPunct="0">
              <a:defRPr sz="1800" b="0" i="0" u="none" strike="noStrike" kern="0" cap="none" spc="0" baseline="0">
                <a:solidFill>
                  <a:srgbClr val="000000"/>
                </a:solidFill>
                <a:uFillTx/>
              </a:defRPr>
            </a:pPr>
            <a:fld id="{1CDF39B5-38B8-4AED-AF5E-4F42CBB1945C}" type="slidenum">
              <a:rPr/>
              <a:pPr algn="r" defTabSz="931774" hangingPunct="0">
                <a:defRPr sz="1800" b="0" i="0" u="none" strike="noStrike" kern="0" cap="none" spc="0" baseline="0">
                  <a:solidFill>
                    <a:srgbClr val="000000"/>
                  </a:solidFill>
                  <a:uFillTx/>
                </a:defRPr>
              </a:pPr>
              <a:t>27</a:t>
            </a:fld>
            <a:endParaRPr lang="en-US" sz="1200">
              <a:solidFill>
                <a:srgbClr val="000000"/>
              </a:solidFill>
              <a:latin typeface="Times New Roman" pitchFamily="18"/>
            </a:endParaRPr>
          </a:p>
        </p:txBody>
      </p:sp>
      <p:sp>
        <p:nvSpPr>
          <p:cNvPr id="4" name="Rectangle 2"/>
          <p:cNvSpPr>
            <a:spLocks noGrp="1" noRot="1" noChangeAspect="1"/>
          </p:cNvSpPr>
          <p:nvPr>
            <p:ph type="sldImg"/>
          </p:nvPr>
        </p:nvSpPr>
        <p:spPr/>
      </p:sp>
      <p:sp>
        <p:nvSpPr>
          <p:cNvPr id="5" name="Rectangle 3"/>
          <p:cNvSpPr txBox="1">
            <a:spLocks noGrp="1"/>
          </p:cNvSpPr>
          <p:nvPr>
            <p:ph type="body" sz="quarter" idx="1"/>
          </p:nvPr>
        </p:nvSpPr>
        <p:spPr/>
        <p:txBody>
          <a:bodyPr/>
          <a:lstStyle/>
          <a:p>
            <a:endParaRPr lang="en-US"/>
          </a:p>
        </p:txBody>
      </p:sp>
    </p:spTree>
    <p:extLst>
      <p:ext uri="{BB962C8B-B14F-4D97-AF65-F5344CB8AC3E}">
        <p14:creationId xmlns:p14="http://schemas.microsoft.com/office/powerpoint/2010/main" val="24508604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p:nvPr/>
        </p:nvSpPr>
        <p:spPr>
          <a:xfrm>
            <a:off x="3972560" y="0"/>
            <a:ext cx="3037840" cy="464820"/>
          </a:xfrm>
          <a:prstGeom prst="rect">
            <a:avLst/>
          </a:prstGeom>
          <a:noFill/>
          <a:ln>
            <a:noFill/>
          </a:ln>
        </p:spPr>
        <p:txBody>
          <a:bodyPr vert="horz" wrap="square" lIns="93177" tIns="46589" rIns="93177" bIns="46589" anchor="t" anchorCtr="0" compatLnSpc="1"/>
          <a:lstStyle/>
          <a:p>
            <a:pPr algn="r" defTabSz="931774" hangingPunct="0">
              <a:defRPr sz="1800" b="0" i="0" u="none" strike="noStrike" kern="0" cap="none" spc="0" baseline="0">
                <a:solidFill>
                  <a:srgbClr val="000000"/>
                </a:solidFill>
                <a:uFillTx/>
              </a:defRPr>
            </a:pPr>
            <a:fld id="{19C281F9-5C08-4A31-85F7-182C991D698B}" type="datetime11">
              <a:rPr lang="en-US" sz="1200">
                <a:solidFill>
                  <a:srgbClr val="000000"/>
                </a:solidFill>
                <a:latin typeface="Times New Roman" pitchFamily="18"/>
              </a:rPr>
              <a:pPr algn="r" defTabSz="931774" hangingPunct="0">
                <a:defRPr sz="1800" b="0" i="0" u="none" strike="noStrike" kern="0" cap="none" spc="0" baseline="0">
                  <a:solidFill>
                    <a:srgbClr val="000000"/>
                  </a:solidFill>
                  <a:uFillTx/>
                </a:defRPr>
              </a:pPr>
              <a:t>15:41:33</a:t>
            </a:fld>
            <a:endParaRPr lang="en-US" sz="1200">
              <a:solidFill>
                <a:srgbClr val="000000"/>
              </a:solidFill>
              <a:latin typeface="Times New Roman" pitchFamily="18"/>
            </a:endParaRPr>
          </a:p>
        </p:txBody>
      </p:sp>
      <p:sp>
        <p:nvSpPr>
          <p:cNvPr id="3" name="Rectangle 7"/>
          <p:cNvSpPr txBox="1"/>
          <p:nvPr/>
        </p:nvSpPr>
        <p:spPr>
          <a:xfrm>
            <a:off x="3972560" y="8831580"/>
            <a:ext cx="3037840" cy="464820"/>
          </a:xfrm>
          <a:prstGeom prst="rect">
            <a:avLst/>
          </a:prstGeom>
          <a:noFill/>
          <a:ln>
            <a:noFill/>
          </a:ln>
        </p:spPr>
        <p:txBody>
          <a:bodyPr vert="horz" wrap="square" lIns="93177" tIns="46589" rIns="93177" bIns="46589" anchor="b" anchorCtr="0" compatLnSpc="1"/>
          <a:lstStyle/>
          <a:p>
            <a:pPr algn="r" defTabSz="931774" hangingPunct="0">
              <a:defRPr sz="1800" b="0" i="0" u="none" strike="noStrike" kern="0" cap="none" spc="0" baseline="0">
                <a:solidFill>
                  <a:srgbClr val="000000"/>
                </a:solidFill>
                <a:uFillTx/>
              </a:defRPr>
            </a:pPr>
            <a:fld id="{19693C84-694C-4FB4-82DA-95B67F96A2F3}" type="slidenum">
              <a:rPr/>
              <a:pPr algn="r" defTabSz="931774" hangingPunct="0">
                <a:defRPr sz="1800" b="0" i="0" u="none" strike="noStrike" kern="0" cap="none" spc="0" baseline="0">
                  <a:solidFill>
                    <a:srgbClr val="000000"/>
                  </a:solidFill>
                  <a:uFillTx/>
                </a:defRPr>
              </a:pPr>
              <a:t>28</a:t>
            </a:fld>
            <a:endParaRPr lang="en-US" sz="1200">
              <a:solidFill>
                <a:srgbClr val="000000"/>
              </a:solidFill>
              <a:latin typeface="Times New Roman" pitchFamily="18"/>
            </a:endParaRPr>
          </a:p>
        </p:txBody>
      </p:sp>
      <p:sp>
        <p:nvSpPr>
          <p:cNvPr id="4" name="Rectangle 2"/>
          <p:cNvSpPr>
            <a:spLocks noGrp="1" noRot="1" noChangeAspect="1"/>
          </p:cNvSpPr>
          <p:nvPr>
            <p:ph type="sldImg"/>
          </p:nvPr>
        </p:nvSpPr>
        <p:spPr/>
      </p:sp>
      <p:sp>
        <p:nvSpPr>
          <p:cNvPr id="5" name="Rectangle 3"/>
          <p:cNvSpPr txBox="1">
            <a:spLocks noGrp="1"/>
          </p:cNvSpPr>
          <p:nvPr>
            <p:ph type="body" sz="quarter" idx="1"/>
          </p:nvPr>
        </p:nvSpPr>
        <p:spPr/>
        <p:txBody>
          <a:bodyPr/>
          <a:lstStyle/>
          <a:p>
            <a:endParaRPr lang="en-US"/>
          </a:p>
        </p:txBody>
      </p:sp>
    </p:spTree>
    <p:extLst>
      <p:ext uri="{BB962C8B-B14F-4D97-AF65-F5344CB8AC3E}">
        <p14:creationId xmlns:p14="http://schemas.microsoft.com/office/powerpoint/2010/main" val="22047370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p:nvPr/>
        </p:nvSpPr>
        <p:spPr>
          <a:xfrm>
            <a:off x="3972560" y="0"/>
            <a:ext cx="3037840" cy="464820"/>
          </a:xfrm>
          <a:prstGeom prst="rect">
            <a:avLst/>
          </a:prstGeom>
          <a:noFill/>
          <a:ln>
            <a:noFill/>
          </a:ln>
        </p:spPr>
        <p:txBody>
          <a:bodyPr vert="horz" wrap="square" lIns="93177" tIns="46589" rIns="93177" bIns="46589" anchor="t" anchorCtr="0" compatLnSpc="1"/>
          <a:lstStyle/>
          <a:p>
            <a:pPr algn="r" defTabSz="931774" hangingPunct="0">
              <a:defRPr sz="1800" b="0" i="0" u="none" strike="noStrike" kern="0" cap="none" spc="0" baseline="0">
                <a:solidFill>
                  <a:srgbClr val="000000"/>
                </a:solidFill>
                <a:uFillTx/>
              </a:defRPr>
            </a:pPr>
            <a:fld id="{19C281F9-5C08-4A31-85F7-182C991D698B}" type="datetime11">
              <a:rPr lang="en-US" sz="1200">
                <a:solidFill>
                  <a:srgbClr val="000000"/>
                </a:solidFill>
                <a:latin typeface="Times New Roman" pitchFamily="18"/>
              </a:rPr>
              <a:pPr algn="r" defTabSz="931774" hangingPunct="0">
                <a:defRPr sz="1800" b="0" i="0" u="none" strike="noStrike" kern="0" cap="none" spc="0" baseline="0">
                  <a:solidFill>
                    <a:srgbClr val="000000"/>
                  </a:solidFill>
                  <a:uFillTx/>
                </a:defRPr>
              </a:pPr>
              <a:t>14:42:24</a:t>
            </a:fld>
            <a:endParaRPr lang="en-US" sz="1200">
              <a:solidFill>
                <a:srgbClr val="000000"/>
              </a:solidFill>
              <a:latin typeface="Times New Roman" pitchFamily="18"/>
            </a:endParaRPr>
          </a:p>
        </p:txBody>
      </p:sp>
      <p:sp>
        <p:nvSpPr>
          <p:cNvPr id="3" name="Rectangle 7"/>
          <p:cNvSpPr txBox="1"/>
          <p:nvPr/>
        </p:nvSpPr>
        <p:spPr>
          <a:xfrm>
            <a:off x="3972560" y="8831580"/>
            <a:ext cx="3037840" cy="464820"/>
          </a:xfrm>
          <a:prstGeom prst="rect">
            <a:avLst/>
          </a:prstGeom>
          <a:noFill/>
          <a:ln>
            <a:noFill/>
          </a:ln>
        </p:spPr>
        <p:txBody>
          <a:bodyPr vert="horz" wrap="square" lIns="93177" tIns="46589" rIns="93177" bIns="46589" anchor="b" anchorCtr="0" compatLnSpc="1"/>
          <a:lstStyle/>
          <a:p>
            <a:pPr algn="r" defTabSz="931774" hangingPunct="0">
              <a:defRPr sz="1800" b="0" i="0" u="none" strike="noStrike" kern="0" cap="none" spc="0" baseline="0">
                <a:solidFill>
                  <a:srgbClr val="000000"/>
                </a:solidFill>
                <a:uFillTx/>
              </a:defRPr>
            </a:pPr>
            <a:fld id="{19693C84-694C-4FB4-82DA-95B67F96A2F3}" type="slidenum">
              <a:rPr/>
              <a:pPr algn="r" defTabSz="931774" hangingPunct="0">
                <a:defRPr sz="1800" b="0" i="0" u="none" strike="noStrike" kern="0" cap="none" spc="0" baseline="0">
                  <a:solidFill>
                    <a:srgbClr val="000000"/>
                  </a:solidFill>
                  <a:uFillTx/>
                </a:defRPr>
              </a:pPr>
              <a:t>29</a:t>
            </a:fld>
            <a:endParaRPr lang="en-US" sz="1200">
              <a:solidFill>
                <a:srgbClr val="000000"/>
              </a:solidFill>
              <a:latin typeface="Times New Roman" pitchFamily="18"/>
            </a:endParaRPr>
          </a:p>
        </p:txBody>
      </p:sp>
      <p:sp>
        <p:nvSpPr>
          <p:cNvPr id="4" name="Rectangle 2"/>
          <p:cNvSpPr>
            <a:spLocks noGrp="1" noRot="1" noChangeAspect="1"/>
          </p:cNvSpPr>
          <p:nvPr>
            <p:ph type="sldImg"/>
          </p:nvPr>
        </p:nvSpPr>
        <p:spPr/>
      </p:sp>
      <p:sp>
        <p:nvSpPr>
          <p:cNvPr id="5" name="Rectangle 3"/>
          <p:cNvSpPr txBox="1">
            <a:spLocks noGrp="1"/>
          </p:cNvSpPr>
          <p:nvPr>
            <p:ph type="body" sz="quarter" idx="1"/>
          </p:nvPr>
        </p:nvSpPr>
        <p:spPr/>
        <p:txBody>
          <a:bodyPr/>
          <a:lstStyle/>
          <a:p>
            <a:endParaRPr lang="en-US"/>
          </a:p>
        </p:txBody>
      </p:sp>
    </p:spTree>
    <p:extLst>
      <p:ext uri="{BB962C8B-B14F-4D97-AF65-F5344CB8AC3E}">
        <p14:creationId xmlns:p14="http://schemas.microsoft.com/office/powerpoint/2010/main" val="4423633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p:nvPr/>
        </p:nvSpPr>
        <p:spPr>
          <a:xfrm>
            <a:off x="3972560" y="0"/>
            <a:ext cx="3037840" cy="464820"/>
          </a:xfrm>
          <a:prstGeom prst="rect">
            <a:avLst/>
          </a:prstGeom>
          <a:noFill/>
          <a:ln>
            <a:noFill/>
          </a:ln>
        </p:spPr>
        <p:txBody>
          <a:bodyPr vert="horz" wrap="square" lIns="93177" tIns="46589" rIns="93177" bIns="46589" anchor="t" anchorCtr="0" compatLnSpc="1"/>
          <a:lstStyle/>
          <a:p>
            <a:pPr algn="r" defTabSz="931774" hangingPunct="0">
              <a:defRPr sz="1800" b="0" i="0" u="none" strike="noStrike" kern="0" cap="none" spc="0" baseline="0">
                <a:solidFill>
                  <a:srgbClr val="000000"/>
                </a:solidFill>
                <a:uFillTx/>
              </a:defRPr>
            </a:pPr>
            <a:fld id="{79BA3191-89A7-444D-BDCC-269142CC7CC4}" type="datetime11">
              <a:rPr lang="en-US" sz="1200">
                <a:solidFill>
                  <a:srgbClr val="000000"/>
                </a:solidFill>
                <a:latin typeface="Times New Roman" pitchFamily="18"/>
              </a:rPr>
              <a:pPr algn="r" defTabSz="931774" hangingPunct="0">
                <a:defRPr sz="1800" b="0" i="0" u="none" strike="noStrike" kern="0" cap="none" spc="0" baseline="0">
                  <a:solidFill>
                    <a:srgbClr val="000000"/>
                  </a:solidFill>
                  <a:uFillTx/>
                </a:defRPr>
              </a:pPr>
              <a:t>14:42:24</a:t>
            </a:fld>
            <a:endParaRPr lang="en-US" sz="1200">
              <a:solidFill>
                <a:srgbClr val="000000"/>
              </a:solidFill>
              <a:latin typeface="Times New Roman" pitchFamily="18"/>
            </a:endParaRPr>
          </a:p>
        </p:txBody>
      </p:sp>
      <p:sp>
        <p:nvSpPr>
          <p:cNvPr id="3" name="Rectangle 7"/>
          <p:cNvSpPr txBox="1"/>
          <p:nvPr/>
        </p:nvSpPr>
        <p:spPr>
          <a:xfrm>
            <a:off x="3972560" y="8831580"/>
            <a:ext cx="3037840" cy="464820"/>
          </a:xfrm>
          <a:prstGeom prst="rect">
            <a:avLst/>
          </a:prstGeom>
          <a:noFill/>
          <a:ln>
            <a:noFill/>
          </a:ln>
        </p:spPr>
        <p:txBody>
          <a:bodyPr vert="horz" wrap="square" lIns="93177" tIns="46589" rIns="93177" bIns="46589" anchor="b" anchorCtr="0" compatLnSpc="1"/>
          <a:lstStyle/>
          <a:p>
            <a:pPr algn="r" defTabSz="931774" hangingPunct="0">
              <a:defRPr sz="1800" b="0" i="0" u="none" strike="noStrike" kern="0" cap="none" spc="0" baseline="0">
                <a:solidFill>
                  <a:srgbClr val="000000"/>
                </a:solidFill>
                <a:uFillTx/>
              </a:defRPr>
            </a:pPr>
            <a:fld id="{18A20EF6-0AF4-4520-A4E2-119AF7D0C962}" type="slidenum">
              <a:rPr/>
              <a:pPr algn="r" defTabSz="931774" hangingPunct="0">
                <a:defRPr sz="1800" b="0" i="0" u="none" strike="noStrike" kern="0" cap="none" spc="0" baseline="0">
                  <a:solidFill>
                    <a:srgbClr val="000000"/>
                  </a:solidFill>
                  <a:uFillTx/>
                </a:defRPr>
              </a:pPr>
              <a:t>30</a:t>
            </a:fld>
            <a:endParaRPr lang="en-US" sz="1200">
              <a:solidFill>
                <a:srgbClr val="000000"/>
              </a:solidFill>
              <a:latin typeface="Times New Roman" pitchFamily="18"/>
            </a:endParaRPr>
          </a:p>
        </p:txBody>
      </p:sp>
      <p:sp>
        <p:nvSpPr>
          <p:cNvPr id="4" name="Rectangle 2"/>
          <p:cNvSpPr>
            <a:spLocks noGrp="1" noRot="1" noChangeAspect="1"/>
          </p:cNvSpPr>
          <p:nvPr>
            <p:ph type="sldImg"/>
          </p:nvPr>
        </p:nvSpPr>
        <p:spPr/>
      </p:sp>
      <p:sp>
        <p:nvSpPr>
          <p:cNvPr id="5" name="Rectangle 3"/>
          <p:cNvSpPr txBox="1">
            <a:spLocks noGrp="1"/>
          </p:cNvSpPr>
          <p:nvPr>
            <p:ph type="body" sz="quarter" idx="1"/>
          </p:nvPr>
        </p:nvSpPr>
        <p:spPr/>
        <p:txBody>
          <a:bodyPr/>
          <a:lstStyle/>
          <a:p>
            <a:endParaRPr lang="en-US"/>
          </a:p>
        </p:txBody>
      </p:sp>
    </p:spTree>
    <p:extLst>
      <p:ext uri="{BB962C8B-B14F-4D97-AF65-F5344CB8AC3E}">
        <p14:creationId xmlns:p14="http://schemas.microsoft.com/office/powerpoint/2010/main" val="4195677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p:nvPr/>
        </p:nvSpPr>
        <p:spPr>
          <a:xfrm>
            <a:off x="3972560" y="0"/>
            <a:ext cx="3037840" cy="464820"/>
          </a:xfrm>
          <a:prstGeom prst="rect">
            <a:avLst/>
          </a:prstGeom>
          <a:noFill/>
          <a:ln>
            <a:noFill/>
          </a:ln>
        </p:spPr>
        <p:txBody>
          <a:bodyPr vert="horz" wrap="square" lIns="93177" tIns="46589" rIns="93177" bIns="46589" anchor="t" anchorCtr="0" compatLnSpc="1"/>
          <a:lstStyle/>
          <a:p>
            <a:pPr algn="r" defTabSz="931774" hangingPunct="0">
              <a:defRPr sz="1800" b="0" i="0" u="none" strike="noStrike" kern="0" cap="none" spc="0" baseline="0">
                <a:solidFill>
                  <a:srgbClr val="000000"/>
                </a:solidFill>
                <a:uFillTx/>
              </a:defRPr>
            </a:pPr>
            <a:fld id="{636C64A4-B1DD-4D59-8132-A97742F4DA60}" type="datetime11">
              <a:rPr lang="en-US" sz="1200">
                <a:solidFill>
                  <a:srgbClr val="000000"/>
                </a:solidFill>
                <a:latin typeface="Times New Roman" pitchFamily="18"/>
              </a:rPr>
              <a:pPr algn="r" defTabSz="931774" hangingPunct="0">
                <a:defRPr sz="1800" b="0" i="0" u="none" strike="noStrike" kern="0" cap="none" spc="0" baseline="0">
                  <a:solidFill>
                    <a:srgbClr val="000000"/>
                  </a:solidFill>
                  <a:uFillTx/>
                </a:defRPr>
              </a:pPr>
              <a:t>14:42:24</a:t>
            </a:fld>
            <a:endParaRPr lang="en-US" sz="1200">
              <a:solidFill>
                <a:srgbClr val="000000"/>
              </a:solidFill>
              <a:latin typeface="Times New Roman" pitchFamily="18"/>
            </a:endParaRPr>
          </a:p>
        </p:txBody>
      </p:sp>
      <p:sp>
        <p:nvSpPr>
          <p:cNvPr id="3" name="Rectangle 7"/>
          <p:cNvSpPr txBox="1"/>
          <p:nvPr/>
        </p:nvSpPr>
        <p:spPr>
          <a:xfrm>
            <a:off x="3972560" y="8831580"/>
            <a:ext cx="3037840" cy="464820"/>
          </a:xfrm>
          <a:prstGeom prst="rect">
            <a:avLst/>
          </a:prstGeom>
          <a:noFill/>
          <a:ln>
            <a:noFill/>
          </a:ln>
        </p:spPr>
        <p:txBody>
          <a:bodyPr vert="horz" wrap="square" lIns="93177" tIns="46589" rIns="93177" bIns="46589" anchor="b" anchorCtr="0" compatLnSpc="1"/>
          <a:lstStyle/>
          <a:p>
            <a:pPr algn="r" defTabSz="931774" hangingPunct="0">
              <a:defRPr sz="1800" b="0" i="0" u="none" strike="noStrike" kern="0" cap="none" spc="0" baseline="0">
                <a:solidFill>
                  <a:srgbClr val="000000"/>
                </a:solidFill>
                <a:uFillTx/>
              </a:defRPr>
            </a:pPr>
            <a:fld id="{09F60D58-04DD-4B3C-A7D9-3EEB7E8B070E}" type="slidenum">
              <a:rPr/>
              <a:pPr algn="r" defTabSz="931774" hangingPunct="0">
                <a:defRPr sz="1800" b="0" i="0" u="none" strike="noStrike" kern="0" cap="none" spc="0" baseline="0">
                  <a:solidFill>
                    <a:srgbClr val="000000"/>
                  </a:solidFill>
                  <a:uFillTx/>
                </a:defRPr>
              </a:pPr>
              <a:t>31</a:t>
            </a:fld>
            <a:endParaRPr lang="en-US" sz="1200">
              <a:solidFill>
                <a:srgbClr val="000000"/>
              </a:solidFill>
              <a:latin typeface="Times New Roman" pitchFamily="18"/>
            </a:endParaRPr>
          </a:p>
        </p:txBody>
      </p:sp>
      <p:sp>
        <p:nvSpPr>
          <p:cNvPr id="4" name="Rectangle 2"/>
          <p:cNvSpPr>
            <a:spLocks noGrp="1" noRot="1" noChangeAspect="1"/>
          </p:cNvSpPr>
          <p:nvPr>
            <p:ph type="sldImg"/>
          </p:nvPr>
        </p:nvSpPr>
        <p:spPr/>
      </p:sp>
      <p:sp>
        <p:nvSpPr>
          <p:cNvPr id="5" name="Rectangle 3"/>
          <p:cNvSpPr txBox="1">
            <a:spLocks noGrp="1"/>
          </p:cNvSpPr>
          <p:nvPr>
            <p:ph type="body" sz="quarter" idx="1"/>
          </p:nvPr>
        </p:nvSpPr>
        <p:spPr/>
        <p:txBody>
          <a:bodyPr/>
          <a:lstStyle/>
          <a:p>
            <a:endParaRPr lang="en-US"/>
          </a:p>
        </p:txBody>
      </p:sp>
    </p:spTree>
    <p:extLst>
      <p:ext uri="{BB962C8B-B14F-4D97-AF65-F5344CB8AC3E}">
        <p14:creationId xmlns:p14="http://schemas.microsoft.com/office/powerpoint/2010/main" val="10198756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p:nvPr/>
        </p:nvSpPr>
        <p:spPr>
          <a:xfrm>
            <a:off x="3972560" y="0"/>
            <a:ext cx="3037840" cy="464820"/>
          </a:xfrm>
          <a:prstGeom prst="rect">
            <a:avLst/>
          </a:prstGeom>
          <a:noFill/>
          <a:ln>
            <a:noFill/>
          </a:ln>
        </p:spPr>
        <p:txBody>
          <a:bodyPr vert="horz" wrap="square" lIns="93177" tIns="46589" rIns="93177" bIns="46589" anchor="t" anchorCtr="0" compatLnSpc="1"/>
          <a:lstStyle/>
          <a:p>
            <a:pPr algn="r" defTabSz="931774" hangingPunct="0">
              <a:defRPr sz="1800" b="0" i="0" u="none" strike="noStrike" kern="0" cap="none" spc="0" baseline="0">
                <a:solidFill>
                  <a:srgbClr val="000000"/>
                </a:solidFill>
                <a:uFillTx/>
              </a:defRPr>
            </a:pPr>
            <a:fld id="{69D31D66-C10E-4EE7-86D0-277E4CBCF410}" type="datetime11">
              <a:rPr lang="en-US" sz="1200">
                <a:solidFill>
                  <a:srgbClr val="000000"/>
                </a:solidFill>
                <a:latin typeface="Times New Roman" pitchFamily="18"/>
              </a:rPr>
              <a:pPr algn="r" defTabSz="931774" hangingPunct="0">
                <a:defRPr sz="1800" b="0" i="0" u="none" strike="noStrike" kern="0" cap="none" spc="0" baseline="0">
                  <a:solidFill>
                    <a:srgbClr val="000000"/>
                  </a:solidFill>
                  <a:uFillTx/>
                </a:defRPr>
              </a:pPr>
              <a:t>14:42:24</a:t>
            </a:fld>
            <a:endParaRPr lang="en-US" sz="1200">
              <a:solidFill>
                <a:srgbClr val="000000"/>
              </a:solidFill>
              <a:latin typeface="Times New Roman" pitchFamily="18"/>
            </a:endParaRPr>
          </a:p>
        </p:txBody>
      </p:sp>
      <p:sp>
        <p:nvSpPr>
          <p:cNvPr id="3" name="Rectangle 7"/>
          <p:cNvSpPr txBox="1"/>
          <p:nvPr/>
        </p:nvSpPr>
        <p:spPr>
          <a:xfrm>
            <a:off x="3972560" y="8831580"/>
            <a:ext cx="3037840" cy="464820"/>
          </a:xfrm>
          <a:prstGeom prst="rect">
            <a:avLst/>
          </a:prstGeom>
          <a:noFill/>
          <a:ln>
            <a:noFill/>
          </a:ln>
        </p:spPr>
        <p:txBody>
          <a:bodyPr vert="horz" wrap="square" lIns="93177" tIns="46589" rIns="93177" bIns="46589" anchor="b" anchorCtr="0" compatLnSpc="1"/>
          <a:lstStyle/>
          <a:p>
            <a:pPr algn="r" defTabSz="931774" hangingPunct="0">
              <a:defRPr sz="1800" b="0" i="0" u="none" strike="noStrike" kern="0" cap="none" spc="0" baseline="0">
                <a:solidFill>
                  <a:srgbClr val="000000"/>
                </a:solidFill>
                <a:uFillTx/>
              </a:defRPr>
            </a:pPr>
            <a:fld id="{9B2B1702-0041-474C-B61A-AE07F0F9CCB4}" type="slidenum">
              <a:rPr/>
              <a:pPr algn="r" defTabSz="931774" hangingPunct="0">
                <a:defRPr sz="1800" b="0" i="0" u="none" strike="noStrike" kern="0" cap="none" spc="0" baseline="0">
                  <a:solidFill>
                    <a:srgbClr val="000000"/>
                  </a:solidFill>
                  <a:uFillTx/>
                </a:defRPr>
              </a:pPr>
              <a:t>38</a:t>
            </a:fld>
            <a:endParaRPr lang="en-US" sz="1200">
              <a:solidFill>
                <a:srgbClr val="000000"/>
              </a:solidFill>
              <a:latin typeface="Times New Roman" pitchFamily="18"/>
            </a:endParaRPr>
          </a:p>
        </p:txBody>
      </p:sp>
      <p:sp>
        <p:nvSpPr>
          <p:cNvPr id="4" name="Rectangle 2"/>
          <p:cNvSpPr>
            <a:spLocks noGrp="1" noRot="1" noChangeAspect="1"/>
          </p:cNvSpPr>
          <p:nvPr>
            <p:ph type="sldImg"/>
          </p:nvPr>
        </p:nvSpPr>
        <p:spPr/>
      </p:sp>
      <p:sp>
        <p:nvSpPr>
          <p:cNvPr id="5" name="Rectangle 3"/>
          <p:cNvSpPr txBox="1">
            <a:spLocks noGrp="1"/>
          </p:cNvSpPr>
          <p:nvPr>
            <p:ph type="body" sz="quarter" idx="1"/>
          </p:nvPr>
        </p:nvSpPr>
        <p:spPr/>
        <p:txBody>
          <a:bodyPr/>
          <a:lstStyle/>
          <a:p>
            <a:endParaRPr lang="en-US"/>
          </a:p>
        </p:txBody>
      </p:sp>
    </p:spTree>
    <p:extLst>
      <p:ext uri="{BB962C8B-B14F-4D97-AF65-F5344CB8AC3E}">
        <p14:creationId xmlns:p14="http://schemas.microsoft.com/office/powerpoint/2010/main" val="35043621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p:nvPr/>
        </p:nvSpPr>
        <p:spPr>
          <a:xfrm>
            <a:off x="3972560" y="0"/>
            <a:ext cx="3037840" cy="464820"/>
          </a:xfrm>
          <a:prstGeom prst="rect">
            <a:avLst/>
          </a:prstGeom>
          <a:noFill/>
          <a:ln>
            <a:noFill/>
          </a:ln>
        </p:spPr>
        <p:txBody>
          <a:bodyPr vert="horz" wrap="square" lIns="93177" tIns="46589" rIns="93177" bIns="46589" anchor="t" anchorCtr="0" compatLnSpc="1"/>
          <a:lstStyle/>
          <a:p>
            <a:pPr algn="r" defTabSz="931774" hangingPunct="0">
              <a:defRPr sz="1800" b="0" i="0" u="none" strike="noStrike" kern="0" cap="none" spc="0" baseline="0">
                <a:solidFill>
                  <a:srgbClr val="000000"/>
                </a:solidFill>
                <a:uFillTx/>
              </a:defRPr>
            </a:pPr>
            <a:fld id="{69D31D66-C10E-4EE7-86D0-277E4CBCF410}" type="datetime11">
              <a:rPr lang="en-US" sz="1200">
                <a:solidFill>
                  <a:srgbClr val="000000"/>
                </a:solidFill>
                <a:latin typeface="Times New Roman" pitchFamily="18"/>
              </a:rPr>
              <a:pPr algn="r" defTabSz="931774" hangingPunct="0">
                <a:defRPr sz="1800" b="0" i="0" u="none" strike="noStrike" kern="0" cap="none" spc="0" baseline="0">
                  <a:solidFill>
                    <a:srgbClr val="000000"/>
                  </a:solidFill>
                  <a:uFillTx/>
                </a:defRPr>
              </a:pPr>
              <a:t>14:42:24</a:t>
            </a:fld>
            <a:endParaRPr lang="en-US" sz="1200">
              <a:solidFill>
                <a:srgbClr val="000000"/>
              </a:solidFill>
              <a:latin typeface="Times New Roman" pitchFamily="18"/>
            </a:endParaRPr>
          </a:p>
        </p:txBody>
      </p:sp>
      <p:sp>
        <p:nvSpPr>
          <p:cNvPr id="3" name="Rectangle 7"/>
          <p:cNvSpPr txBox="1"/>
          <p:nvPr/>
        </p:nvSpPr>
        <p:spPr>
          <a:xfrm>
            <a:off x="3972560" y="8831580"/>
            <a:ext cx="3037840" cy="464820"/>
          </a:xfrm>
          <a:prstGeom prst="rect">
            <a:avLst/>
          </a:prstGeom>
          <a:noFill/>
          <a:ln>
            <a:noFill/>
          </a:ln>
        </p:spPr>
        <p:txBody>
          <a:bodyPr vert="horz" wrap="square" lIns="93177" tIns="46589" rIns="93177" bIns="46589" anchor="b" anchorCtr="0" compatLnSpc="1"/>
          <a:lstStyle/>
          <a:p>
            <a:pPr algn="r" defTabSz="931774" hangingPunct="0">
              <a:defRPr sz="1800" b="0" i="0" u="none" strike="noStrike" kern="0" cap="none" spc="0" baseline="0">
                <a:solidFill>
                  <a:srgbClr val="000000"/>
                </a:solidFill>
                <a:uFillTx/>
              </a:defRPr>
            </a:pPr>
            <a:fld id="{9B2B1702-0041-474C-B61A-AE07F0F9CCB4}" type="slidenum">
              <a:rPr/>
              <a:pPr algn="r" defTabSz="931774" hangingPunct="0">
                <a:defRPr sz="1800" b="0" i="0" u="none" strike="noStrike" kern="0" cap="none" spc="0" baseline="0">
                  <a:solidFill>
                    <a:srgbClr val="000000"/>
                  </a:solidFill>
                  <a:uFillTx/>
                </a:defRPr>
              </a:pPr>
              <a:t>39</a:t>
            </a:fld>
            <a:endParaRPr lang="en-US" sz="1200">
              <a:solidFill>
                <a:srgbClr val="000000"/>
              </a:solidFill>
              <a:latin typeface="Times New Roman" pitchFamily="18"/>
            </a:endParaRPr>
          </a:p>
        </p:txBody>
      </p:sp>
      <p:sp>
        <p:nvSpPr>
          <p:cNvPr id="4" name="Rectangle 2"/>
          <p:cNvSpPr>
            <a:spLocks noGrp="1" noRot="1" noChangeAspect="1"/>
          </p:cNvSpPr>
          <p:nvPr>
            <p:ph type="sldImg"/>
          </p:nvPr>
        </p:nvSpPr>
        <p:spPr/>
      </p:sp>
      <p:sp>
        <p:nvSpPr>
          <p:cNvPr id="5" name="Rectangle 3"/>
          <p:cNvSpPr txBox="1">
            <a:spLocks noGrp="1"/>
          </p:cNvSpPr>
          <p:nvPr>
            <p:ph type="body" sz="quarter" idx="1"/>
          </p:nvPr>
        </p:nvSpPr>
        <p:spPr/>
        <p:txBody>
          <a:bodyPr/>
          <a:lstStyle/>
          <a:p>
            <a:endParaRPr lang="en-US"/>
          </a:p>
        </p:txBody>
      </p:sp>
    </p:spTree>
    <p:extLst>
      <p:ext uri="{BB962C8B-B14F-4D97-AF65-F5344CB8AC3E}">
        <p14:creationId xmlns:p14="http://schemas.microsoft.com/office/powerpoint/2010/main" val="21970777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p:nvPr/>
        </p:nvSpPr>
        <p:spPr>
          <a:xfrm>
            <a:off x="3972560" y="0"/>
            <a:ext cx="3037840" cy="464820"/>
          </a:xfrm>
          <a:prstGeom prst="rect">
            <a:avLst/>
          </a:prstGeom>
          <a:noFill/>
          <a:ln>
            <a:noFill/>
          </a:ln>
        </p:spPr>
        <p:txBody>
          <a:bodyPr vert="horz" wrap="square" lIns="93177" tIns="46589" rIns="93177" bIns="46589" anchor="t" anchorCtr="0" compatLnSpc="1"/>
          <a:lstStyle/>
          <a:p>
            <a:pPr algn="r" defTabSz="931774" hangingPunct="0">
              <a:defRPr sz="1800" b="0" i="0" u="none" strike="noStrike" kern="0" cap="none" spc="0" baseline="0">
                <a:solidFill>
                  <a:srgbClr val="000000"/>
                </a:solidFill>
                <a:uFillTx/>
              </a:defRPr>
            </a:pPr>
            <a:fld id="{3029ABB2-139B-487A-8F2B-AB1DC867A567}" type="datetime11">
              <a:rPr lang="en-US" sz="1200">
                <a:solidFill>
                  <a:srgbClr val="000000"/>
                </a:solidFill>
                <a:latin typeface="Times New Roman" pitchFamily="18"/>
              </a:rPr>
              <a:pPr algn="r" defTabSz="931774" hangingPunct="0">
                <a:defRPr sz="1800" b="0" i="0" u="none" strike="noStrike" kern="0" cap="none" spc="0" baseline="0">
                  <a:solidFill>
                    <a:srgbClr val="000000"/>
                  </a:solidFill>
                  <a:uFillTx/>
                </a:defRPr>
              </a:pPr>
              <a:t>17:04:04</a:t>
            </a:fld>
            <a:endParaRPr lang="en-US" sz="1200">
              <a:solidFill>
                <a:srgbClr val="000000"/>
              </a:solidFill>
              <a:latin typeface="Times New Roman" pitchFamily="18"/>
            </a:endParaRPr>
          </a:p>
        </p:txBody>
      </p:sp>
      <p:sp>
        <p:nvSpPr>
          <p:cNvPr id="3" name="Rectangle 7"/>
          <p:cNvSpPr txBox="1"/>
          <p:nvPr/>
        </p:nvSpPr>
        <p:spPr>
          <a:xfrm>
            <a:off x="3972560" y="8831580"/>
            <a:ext cx="3037840" cy="464820"/>
          </a:xfrm>
          <a:prstGeom prst="rect">
            <a:avLst/>
          </a:prstGeom>
          <a:noFill/>
          <a:ln>
            <a:noFill/>
          </a:ln>
        </p:spPr>
        <p:txBody>
          <a:bodyPr vert="horz" wrap="square" lIns="93177" tIns="46589" rIns="93177" bIns="46589" anchor="b" anchorCtr="0" compatLnSpc="1"/>
          <a:lstStyle/>
          <a:p>
            <a:pPr algn="r" defTabSz="931774" hangingPunct="0">
              <a:defRPr sz="1800" b="0" i="0" u="none" strike="noStrike" kern="0" cap="none" spc="0" baseline="0">
                <a:solidFill>
                  <a:srgbClr val="000000"/>
                </a:solidFill>
                <a:uFillTx/>
              </a:defRPr>
            </a:pPr>
            <a:fld id="{CDEB50C9-6C59-463A-8AF8-01776B938578}" type="slidenum">
              <a:rPr/>
              <a:pPr algn="r" defTabSz="931774" hangingPunct="0">
                <a:defRPr sz="1800" b="0" i="0" u="none" strike="noStrike" kern="0" cap="none" spc="0" baseline="0">
                  <a:solidFill>
                    <a:srgbClr val="000000"/>
                  </a:solidFill>
                  <a:uFillTx/>
                </a:defRPr>
              </a:pPr>
              <a:t>48</a:t>
            </a:fld>
            <a:endParaRPr lang="en-US" sz="1200">
              <a:solidFill>
                <a:srgbClr val="000000"/>
              </a:solidFill>
              <a:latin typeface="Times New Roman" pitchFamily="18"/>
            </a:endParaRPr>
          </a:p>
        </p:txBody>
      </p:sp>
      <p:sp>
        <p:nvSpPr>
          <p:cNvPr id="4" name="Rectangle 2"/>
          <p:cNvSpPr>
            <a:spLocks noGrp="1" noRot="1" noChangeAspect="1"/>
          </p:cNvSpPr>
          <p:nvPr>
            <p:ph type="sldImg"/>
          </p:nvPr>
        </p:nvSpPr>
        <p:spPr/>
      </p:sp>
      <p:sp>
        <p:nvSpPr>
          <p:cNvPr id="5" name="Rectangle 3"/>
          <p:cNvSpPr txBox="1">
            <a:spLocks noGrp="1"/>
          </p:cNvSpPr>
          <p:nvPr>
            <p:ph type="body" sz="quarter" idx="1"/>
          </p:nvPr>
        </p:nvSpPr>
        <p:spPr/>
        <p:txBody>
          <a:bodyPr/>
          <a:lstStyle/>
          <a:p>
            <a:endParaRPr lang="en-US"/>
          </a:p>
        </p:txBody>
      </p:sp>
    </p:spTree>
    <p:extLst>
      <p:ext uri="{BB962C8B-B14F-4D97-AF65-F5344CB8AC3E}">
        <p14:creationId xmlns:p14="http://schemas.microsoft.com/office/powerpoint/2010/main" val="35020882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p:nvPr/>
        </p:nvSpPr>
        <p:spPr>
          <a:xfrm>
            <a:off x="3972560" y="0"/>
            <a:ext cx="3037840" cy="464820"/>
          </a:xfrm>
          <a:prstGeom prst="rect">
            <a:avLst/>
          </a:prstGeom>
          <a:noFill/>
          <a:ln>
            <a:noFill/>
          </a:ln>
        </p:spPr>
        <p:txBody>
          <a:bodyPr vert="horz" wrap="square" lIns="93177" tIns="46589" rIns="93177" bIns="46589" anchor="t" anchorCtr="0" compatLnSpc="1"/>
          <a:lstStyle/>
          <a:p>
            <a:pPr algn="r" defTabSz="931774" hangingPunct="0">
              <a:defRPr sz="1800" b="0" i="0" u="none" strike="noStrike" kern="0" cap="none" spc="0" baseline="0">
                <a:solidFill>
                  <a:srgbClr val="000000"/>
                </a:solidFill>
                <a:uFillTx/>
              </a:defRPr>
            </a:pPr>
            <a:fld id="{78E16932-F752-4371-BA0D-789D154D31D8}" type="datetime11">
              <a:rPr lang="en-US" sz="1200">
                <a:solidFill>
                  <a:srgbClr val="000000"/>
                </a:solidFill>
                <a:latin typeface="Times New Roman" pitchFamily="18"/>
              </a:rPr>
              <a:pPr algn="r" defTabSz="931774" hangingPunct="0">
                <a:defRPr sz="1800" b="0" i="0" u="none" strike="noStrike" kern="0" cap="none" spc="0" baseline="0">
                  <a:solidFill>
                    <a:srgbClr val="000000"/>
                  </a:solidFill>
                  <a:uFillTx/>
                </a:defRPr>
              </a:pPr>
              <a:t>14:42:24</a:t>
            </a:fld>
            <a:endParaRPr lang="en-US" sz="1200">
              <a:solidFill>
                <a:srgbClr val="000000"/>
              </a:solidFill>
              <a:latin typeface="Times New Roman" pitchFamily="18"/>
            </a:endParaRPr>
          </a:p>
        </p:txBody>
      </p:sp>
      <p:sp>
        <p:nvSpPr>
          <p:cNvPr id="3" name="Rectangle 7"/>
          <p:cNvSpPr txBox="1"/>
          <p:nvPr/>
        </p:nvSpPr>
        <p:spPr>
          <a:xfrm>
            <a:off x="3972560" y="8831580"/>
            <a:ext cx="3037840" cy="464820"/>
          </a:xfrm>
          <a:prstGeom prst="rect">
            <a:avLst/>
          </a:prstGeom>
          <a:noFill/>
          <a:ln>
            <a:noFill/>
          </a:ln>
        </p:spPr>
        <p:txBody>
          <a:bodyPr vert="horz" wrap="square" lIns="93177" tIns="46589" rIns="93177" bIns="46589" anchor="b" anchorCtr="0" compatLnSpc="1"/>
          <a:lstStyle/>
          <a:p>
            <a:pPr algn="r" defTabSz="931774" hangingPunct="0">
              <a:defRPr sz="1800" b="0" i="0" u="none" strike="noStrike" kern="0" cap="none" spc="0" baseline="0">
                <a:solidFill>
                  <a:srgbClr val="000000"/>
                </a:solidFill>
                <a:uFillTx/>
              </a:defRPr>
            </a:pPr>
            <a:fld id="{D70D6F8B-FF83-47A8-9EE7-AD77E095655F}" type="slidenum">
              <a:rPr/>
              <a:pPr algn="r" defTabSz="931774" hangingPunct="0">
                <a:defRPr sz="1800" b="0" i="0" u="none" strike="noStrike" kern="0" cap="none" spc="0" baseline="0">
                  <a:solidFill>
                    <a:srgbClr val="000000"/>
                  </a:solidFill>
                  <a:uFillTx/>
                </a:defRPr>
              </a:pPr>
              <a:t>67</a:t>
            </a:fld>
            <a:endParaRPr lang="en-US" sz="1200">
              <a:solidFill>
                <a:srgbClr val="000000"/>
              </a:solidFill>
              <a:latin typeface="Times New Roman" pitchFamily="18"/>
            </a:endParaRPr>
          </a:p>
        </p:txBody>
      </p:sp>
      <p:sp>
        <p:nvSpPr>
          <p:cNvPr id="4" name="Rectangle 2"/>
          <p:cNvSpPr>
            <a:spLocks noGrp="1" noRot="1" noChangeAspect="1"/>
          </p:cNvSpPr>
          <p:nvPr>
            <p:ph type="sldImg"/>
          </p:nvPr>
        </p:nvSpPr>
        <p:spPr/>
      </p:sp>
      <p:sp>
        <p:nvSpPr>
          <p:cNvPr id="5" name="Rectangle 3"/>
          <p:cNvSpPr txBox="1">
            <a:spLocks noGrp="1"/>
          </p:cNvSpPr>
          <p:nvPr>
            <p:ph type="body" sz="quarter" idx="1"/>
          </p:nvPr>
        </p:nvSpPr>
        <p:spPr/>
        <p:txBody>
          <a:bodyPr/>
          <a:lstStyle/>
          <a:p>
            <a:endParaRPr lang="en-US"/>
          </a:p>
        </p:txBody>
      </p:sp>
    </p:spTree>
    <p:extLst>
      <p:ext uri="{BB962C8B-B14F-4D97-AF65-F5344CB8AC3E}">
        <p14:creationId xmlns:p14="http://schemas.microsoft.com/office/powerpoint/2010/main" val="9390416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3:notes"/>
          <p:cNvSpPr txBox="1">
            <a:spLocks noGrp="1"/>
          </p:cNvSpPr>
          <p:nvPr>
            <p:ph type="body" idx="1"/>
          </p:nvPr>
        </p:nvSpPr>
        <p:spPr>
          <a:xfrm>
            <a:off x="688058" y="4764323"/>
            <a:ext cx="5509330" cy="4514081"/>
          </a:xfrm>
          <a:prstGeom prst="rect">
            <a:avLst/>
          </a:prstGeom>
        </p:spPr>
        <p:txBody>
          <a:bodyPr spcFirstLastPara="1" wrap="square" lIns="93162" tIns="46568" rIns="93162" bIns="46568" anchor="t" anchorCtr="0">
            <a:noAutofit/>
          </a:bodyPr>
          <a:lstStyle/>
          <a:p>
            <a:pPr>
              <a:spcBef>
                <a:spcPts val="0"/>
              </a:spcBef>
            </a:pPr>
            <a:endParaRPr/>
          </a:p>
        </p:txBody>
      </p:sp>
      <p:sp>
        <p:nvSpPr>
          <p:cNvPr id="224" name="Google Shape;224;p3:notes"/>
          <p:cNvSpPr>
            <a:spLocks noGrp="1" noRot="1" noChangeAspect="1"/>
          </p:cNvSpPr>
          <p:nvPr>
            <p:ph type="sldImg" idx="2"/>
          </p:nvPr>
        </p:nvSpPr>
        <p:spPr>
          <a:xfrm>
            <a:off x="935038" y="752475"/>
            <a:ext cx="5016500" cy="37623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 name="Slide Number Placeholder 3"/>
          <p:cNvSpPr>
            <a:spLocks noGrp="1"/>
          </p:cNvSpPr>
          <p:nvPr>
            <p:ph type="sldNum" idx="10"/>
          </p:nvPr>
        </p:nvSpPr>
        <p:spPr/>
        <p:txBody>
          <a:bodyPr/>
          <a:lstStyle/>
          <a:p>
            <a:pPr>
              <a:buClr>
                <a:srgbClr val="000000"/>
              </a:buClr>
              <a:buSzPts val="1200"/>
            </a:pPr>
            <a:fld id="{00000000-1234-1234-1234-123412341234}" type="slidenum">
              <a:rPr lang="en-US">
                <a:latin typeface="Arial"/>
                <a:ea typeface="Arial"/>
                <a:cs typeface="Arial"/>
                <a:sym typeface="Arial"/>
              </a:rPr>
              <a:pPr>
                <a:buClr>
                  <a:srgbClr val="000000"/>
                </a:buClr>
                <a:buSzPts val="1200"/>
              </a:pPr>
              <a:t>4</a:t>
            </a:fld>
            <a:endParaRPr lang="en-US"/>
          </a:p>
        </p:txBody>
      </p:sp>
      <p:sp>
        <p:nvSpPr>
          <p:cNvPr id="5" name="Header Placeholder 4"/>
          <p:cNvSpPr>
            <a:spLocks noGrp="1"/>
          </p:cNvSpPr>
          <p:nvPr>
            <p:ph type="hdr" idx="11"/>
          </p:nvPr>
        </p:nvSpPr>
        <p:spPr/>
        <p:txBody>
          <a:bodyPr/>
          <a:lstStyle/>
          <a:p>
            <a:r>
              <a:rPr lang="vi-VN"/>
              <a:t>1. KHÁI QUÁT VÀ VAI TRÒ CỦA KIỂM TOÁN NHÀ NƯỚC ĐỐI VỚI DỰ TOÁN NSNN</a:t>
            </a:r>
          </a:p>
        </p:txBody>
      </p:sp>
    </p:spTree>
    <p:extLst>
      <p:ext uri="{BB962C8B-B14F-4D97-AF65-F5344CB8AC3E}">
        <p14:creationId xmlns:p14="http://schemas.microsoft.com/office/powerpoint/2010/main" val="41829470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3:notes"/>
          <p:cNvSpPr txBox="1">
            <a:spLocks noGrp="1"/>
          </p:cNvSpPr>
          <p:nvPr>
            <p:ph type="body" idx="1"/>
          </p:nvPr>
        </p:nvSpPr>
        <p:spPr>
          <a:xfrm>
            <a:off x="688058" y="4764323"/>
            <a:ext cx="5509330" cy="4514081"/>
          </a:xfrm>
          <a:prstGeom prst="rect">
            <a:avLst/>
          </a:prstGeom>
        </p:spPr>
        <p:txBody>
          <a:bodyPr spcFirstLastPara="1" wrap="square" lIns="93162" tIns="46568" rIns="93162" bIns="46568" anchor="t" anchorCtr="0">
            <a:noAutofit/>
          </a:bodyPr>
          <a:lstStyle/>
          <a:p>
            <a:pPr>
              <a:spcBef>
                <a:spcPts val="0"/>
              </a:spcBef>
            </a:pPr>
            <a:endParaRPr/>
          </a:p>
        </p:txBody>
      </p:sp>
      <p:sp>
        <p:nvSpPr>
          <p:cNvPr id="224" name="Google Shape;224;p3:notes"/>
          <p:cNvSpPr>
            <a:spLocks noGrp="1" noRot="1" noChangeAspect="1"/>
          </p:cNvSpPr>
          <p:nvPr>
            <p:ph type="sldImg" idx="2"/>
          </p:nvPr>
        </p:nvSpPr>
        <p:spPr>
          <a:xfrm>
            <a:off x="935038" y="752475"/>
            <a:ext cx="5016500" cy="37623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 name="Slide Number Placeholder 3"/>
          <p:cNvSpPr>
            <a:spLocks noGrp="1"/>
          </p:cNvSpPr>
          <p:nvPr>
            <p:ph type="sldNum" idx="10"/>
          </p:nvPr>
        </p:nvSpPr>
        <p:spPr/>
        <p:txBody>
          <a:bodyPr/>
          <a:lstStyle/>
          <a:p>
            <a:pPr>
              <a:buClr>
                <a:srgbClr val="000000"/>
              </a:buClr>
              <a:buSzPts val="1200"/>
            </a:pPr>
            <a:fld id="{00000000-1234-1234-1234-123412341234}" type="slidenum">
              <a:rPr lang="en-US">
                <a:latin typeface="Arial"/>
                <a:ea typeface="Arial"/>
                <a:cs typeface="Arial"/>
                <a:sym typeface="Arial"/>
              </a:rPr>
              <a:pPr>
                <a:buClr>
                  <a:srgbClr val="000000"/>
                </a:buClr>
                <a:buSzPts val="1200"/>
              </a:pPr>
              <a:t>5</a:t>
            </a:fld>
            <a:endParaRPr lang="en-US"/>
          </a:p>
        </p:txBody>
      </p:sp>
      <p:sp>
        <p:nvSpPr>
          <p:cNvPr id="5" name="Header Placeholder 4"/>
          <p:cNvSpPr>
            <a:spLocks noGrp="1"/>
          </p:cNvSpPr>
          <p:nvPr>
            <p:ph type="hdr" idx="11"/>
          </p:nvPr>
        </p:nvSpPr>
        <p:spPr/>
        <p:txBody>
          <a:bodyPr/>
          <a:lstStyle/>
          <a:p>
            <a:r>
              <a:rPr lang="vi-VN"/>
              <a:t>1. KHÁI QUÁT VÀ VAI TRÒ CỦA KIỂM TOÁN NHÀ NƯỚC ĐỐI VỚI DỰ TOÁN NSNN</a:t>
            </a:r>
          </a:p>
        </p:txBody>
      </p:sp>
    </p:spTree>
    <p:extLst>
      <p:ext uri="{BB962C8B-B14F-4D97-AF65-F5344CB8AC3E}">
        <p14:creationId xmlns:p14="http://schemas.microsoft.com/office/powerpoint/2010/main" val="20913303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3:notes"/>
          <p:cNvSpPr txBox="1">
            <a:spLocks noGrp="1"/>
          </p:cNvSpPr>
          <p:nvPr>
            <p:ph type="body" idx="1"/>
          </p:nvPr>
        </p:nvSpPr>
        <p:spPr>
          <a:xfrm>
            <a:off x="688058" y="4764323"/>
            <a:ext cx="5509330" cy="4514081"/>
          </a:xfrm>
          <a:prstGeom prst="rect">
            <a:avLst/>
          </a:prstGeom>
        </p:spPr>
        <p:txBody>
          <a:bodyPr spcFirstLastPara="1" wrap="square" lIns="93162" tIns="46568" rIns="93162" bIns="46568" anchor="t" anchorCtr="0">
            <a:noAutofit/>
          </a:bodyPr>
          <a:lstStyle/>
          <a:p>
            <a:pPr>
              <a:spcBef>
                <a:spcPts val="0"/>
              </a:spcBef>
            </a:pPr>
            <a:endParaRPr/>
          </a:p>
        </p:txBody>
      </p:sp>
      <p:sp>
        <p:nvSpPr>
          <p:cNvPr id="224" name="Google Shape;224;p3:notes"/>
          <p:cNvSpPr>
            <a:spLocks noGrp="1" noRot="1" noChangeAspect="1"/>
          </p:cNvSpPr>
          <p:nvPr>
            <p:ph type="sldImg" idx="2"/>
          </p:nvPr>
        </p:nvSpPr>
        <p:spPr>
          <a:xfrm>
            <a:off x="935038" y="752475"/>
            <a:ext cx="5016500" cy="37623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 name="Slide Number Placeholder 3"/>
          <p:cNvSpPr>
            <a:spLocks noGrp="1"/>
          </p:cNvSpPr>
          <p:nvPr>
            <p:ph type="sldNum" idx="10"/>
          </p:nvPr>
        </p:nvSpPr>
        <p:spPr/>
        <p:txBody>
          <a:bodyPr/>
          <a:lstStyle/>
          <a:p>
            <a:pPr>
              <a:buClr>
                <a:srgbClr val="000000"/>
              </a:buClr>
              <a:buSzPts val="1200"/>
            </a:pPr>
            <a:fld id="{00000000-1234-1234-1234-123412341234}" type="slidenum">
              <a:rPr lang="en-US">
                <a:latin typeface="Arial"/>
                <a:ea typeface="Arial"/>
                <a:cs typeface="Arial"/>
                <a:sym typeface="Arial"/>
              </a:rPr>
              <a:pPr>
                <a:buClr>
                  <a:srgbClr val="000000"/>
                </a:buClr>
                <a:buSzPts val="1200"/>
              </a:pPr>
              <a:t>13</a:t>
            </a:fld>
            <a:endParaRPr lang="en-US"/>
          </a:p>
        </p:txBody>
      </p:sp>
      <p:sp>
        <p:nvSpPr>
          <p:cNvPr id="5" name="Header Placeholder 4"/>
          <p:cNvSpPr>
            <a:spLocks noGrp="1"/>
          </p:cNvSpPr>
          <p:nvPr>
            <p:ph type="hdr" idx="11"/>
          </p:nvPr>
        </p:nvSpPr>
        <p:spPr/>
        <p:txBody>
          <a:bodyPr/>
          <a:lstStyle/>
          <a:p>
            <a:r>
              <a:rPr lang="vi-VN"/>
              <a:t>1. KHÁI QUÁT VÀ VAI TRÒ CỦA KIỂM TOÁN NHÀ NƯỚC ĐỐI VỚI DỰ TOÁN NSNN</a:t>
            </a:r>
          </a:p>
        </p:txBody>
      </p:sp>
    </p:spTree>
    <p:extLst>
      <p:ext uri="{BB962C8B-B14F-4D97-AF65-F5344CB8AC3E}">
        <p14:creationId xmlns:p14="http://schemas.microsoft.com/office/powerpoint/2010/main" val="31941705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3:notes"/>
          <p:cNvSpPr txBox="1">
            <a:spLocks noGrp="1"/>
          </p:cNvSpPr>
          <p:nvPr>
            <p:ph type="body" idx="1"/>
          </p:nvPr>
        </p:nvSpPr>
        <p:spPr>
          <a:xfrm>
            <a:off x="688058" y="4764323"/>
            <a:ext cx="5509330" cy="4514081"/>
          </a:xfrm>
          <a:prstGeom prst="rect">
            <a:avLst/>
          </a:prstGeom>
        </p:spPr>
        <p:txBody>
          <a:bodyPr spcFirstLastPara="1" wrap="square" lIns="93162" tIns="46568" rIns="93162" bIns="46568" anchor="t" anchorCtr="0">
            <a:noAutofit/>
          </a:bodyPr>
          <a:lstStyle/>
          <a:p>
            <a:pPr>
              <a:spcBef>
                <a:spcPts val="0"/>
              </a:spcBef>
            </a:pPr>
            <a:endParaRPr/>
          </a:p>
        </p:txBody>
      </p:sp>
      <p:sp>
        <p:nvSpPr>
          <p:cNvPr id="224" name="Google Shape;224;p3:notes"/>
          <p:cNvSpPr>
            <a:spLocks noGrp="1" noRot="1" noChangeAspect="1"/>
          </p:cNvSpPr>
          <p:nvPr>
            <p:ph type="sldImg" idx="2"/>
          </p:nvPr>
        </p:nvSpPr>
        <p:spPr>
          <a:xfrm>
            <a:off x="935038" y="752475"/>
            <a:ext cx="5016500" cy="37623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 name="Slide Number Placeholder 3"/>
          <p:cNvSpPr>
            <a:spLocks noGrp="1"/>
          </p:cNvSpPr>
          <p:nvPr>
            <p:ph type="sldNum" idx="10"/>
          </p:nvPr>
        </p:nvSpPr>
        <p:spPr/>
        <p:txBody>
          <a:bodyPr/>
          <a:lstStyle/>
          <a:p>
            <a:pPr>
              <a:buClr>
                <a:srgbClr val="000000"/>
              </a:buClr>
              <a:buSzPts val="1200"/>
            </a:pPr>
            <a:fld id="{00000000-1234-1234-1234-123412341234}" type="slidenum">
              <a:rPr lang="en-US">
                <a:latin typeface="Arial"/>
                <a:ea typeface="Arial"/>
                <a:cs typeface="Arial"/>
                <a:sym typeface="Arial"/>
              </a:rPr>
              <a:pPr>
                <a:buClr>
                  <a:srgbClr val="000000"/>
                </a:buClr>
                <a:buSzPts val="1200"/>
              </a:pPr>
              <a:t>14</a:t>
            </a:fld>
            <a:endParaRPr lang="en-US"/>
          </a:p>
        </p:txBody>
      </p:sp>
      <p:sp>
        <p:nvSpPr>
          <p:cNvPr id="5" name="Header Placeholder 4"/>
          <p:cNvSpPr>
            <a:spLocks noGrp="1"/>
          </p:cNvSpPr>
          <p:nvPr>
            <p:ph type="hdr" idx="11"/>
          </p:nvPr>
        </p:nvSpPr>
        <p:spPr/>
        <p:txBody>
          <a:bodyPr/>
          <a:lstStyle/>
          <a:p>
            <a:r>
              <a:rPr lang="vi-VN"/>
              <a:t>1. KHÁI QUÁT VÀ VAI TRÒ CỦA KIỂM TOÁN NHÀ NƯỚC ĐỐI VỚI DỰ TOÁN NSNN</a:t>
            </a:r>
          </a:p>
        </p:txBody>
      </p:sp>
    </p:spTree>
    <p:extLst>
      <p:ext uri="{BB962C8B-B14F-4D97-AF65-F5344CB8AC3E}">
        <p14:creationId xmlns:p14="http://schemas.microsoft.com/office/powerpoint/2010/main" val="35274310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3:notes"/>
          <p:cNvSpPr txBox="1">
            <a:spLocks noGrp="1"/>
          </p:cNvSpPr>
          <p:nvPr>
            <p:ph type="body" idx="1"/>
          </p:nvPr>
        </p:nvSpPr>
        <p:spPr>
          <a:xfrm>
            <a:off x="688058" y="4764323"/>
            <a:ext cx="5509330" cy="4514081"/>
          </a:xfrm>
          <a:prstGeom prst="rect">
            <a:avLst/>
          </a:prstGeom>
        </p:spPr>
        <p:txBody>
          <a:bodyPr spcFirstLastPara="1" wrap="square" lIns="93162" tIns="46568" rIns="93162" bIns="46568" anchor="t" anchorCtr="0">
            <a:noAutofit/>
          </a:bodyPr>
          <a:lstStyle/>
          <a:p>
            <a:pPr>
              <a:spcBef>
                <a:spcPts val="0"/>
              </a:spcBef>
            </a:pPr>
            <a:endParaRPr/>
          </a:p>
        </p:txBody>
      </p:sp>
      <p:sp>
        <p:nvSpPr>
          <p:cNvPr id="224" name="Google Shape;224;p3:notes"/>
          <p:cNvSpPr>
            <a:spLocks noGrp="1" noRot="1" noChangeAspect="1"/>
          </p:cNvSpPr>
          <p:nvPr>
            <p:ph type="sldImg" idx="2"/>
          </p:nvPr>
        </p:nvSpPr>
        <p:spPr>
          <a:xfrm>
            <a:off x="935038" y="752475"/>
            <a:ext cx="5016500" cy="37623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 name="Slide Number Placeholder 3"/>
          <p:cNvSpPr>
            <a:spLocks noGrp="1"/>
          </p:cNvSpPr>
          <p:nvPr>
            <p:ph type="sldNum" idx="10"/>
          </p:nvPr>
        </p:nvSpPr>
        <p:spPr/>
        <p:txBody>
          <a:bodyPr/>
          <a:lstStyle/>
          <a:p>
            <a:pPr>
              <a:buClr>
                <a:srgbClr val="000000"/>
              </a:buClr>
              <a:buSzPts val="1200"/>
            </a:pPr>
            <a:fld id="{00000000-1234-1234-1234-123412341234}" type="slidenum">
              <a:rPr lang="en-US">
                <a:latin typeface="Arial"/>
                <a:ea typeface="Arial"/>
                <a:cs typeface="Arial"/>
                <a:sym typeface="Arial"/>
              </a:rPr>
              <a:pPr>
                <a:buClr>
                  <a:srgbClr val="000000"/>
                </a:buClr>
                <a:buSzPts val="1200"/>
              </a:pPr>
              <a:t>15</a:t>
            </a:fld>
            <a:endParaRPr lang="en-US"/>
          </a:p>
        </p:txBody>
      </p:sp>
      <p:sp>
        <p:nvSpPr>
          <p:cNvPr id="5" name="Header Placeholder 4"/>
          <p:cNvSpPr>
            <a:spLocks noGrp="1"/>
          </p:cNvSpPr>
          <p:nvPr>
            <p:ph type="hdr" idx="11"/>
          </p:nvPr>
        </p:nvSpPr>
        <p:spPr/>
        <p:txBody>
          <a:bodyPr/>
          <a:lstStyle/>
          <a:p>
            <a:r>
              <a:rPr lang="vi-VN"/>
              <a:t>1. KHÁI QUÁT VÀ VAI TRÒ CỦA KIỂM TOÁN NHÀ NƯỚC ĐỐI VỚI DỰ TOÁN NSNN</a:t>
            </a:r>
          </a:p>
        </p:txBody>
      </p:sp>
    </p:spTree>
    <p:extLst>
      <p:ext uri="{BB962C8B-B14F-4D97-AF65-F5344CB8AC3E}">
        <p14:creationId xmlns:p14="http://schemas.microsoft.com/office/powerpoint/2010/main" val="5268883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3:notes"/>
          <p:cNvSpPr txBox="1">
            <a:spLocks noGrp="1"/>
          </p:cNvSpPr>
          <p:nvPr>
            <p:ph type="body" idx="1"/>
          </p:nvPr>
        </p:nvSpPr>
        <p:spPr>
          <a:xfrm>
            <a:off x="688058" y="4764323"/>
            <a:ext cx="5509330" cy="4514081"/>
          </a:xfrm>
          <a:prstGeom prst="rect">
            <a:avLst/>
          </a:prstGeom>
        </p:spPr>
        <p:txBody>
          <a:bodyPr spcFirstLastPara="1" wrap="square" lIns="93162" tIns="46568" rIns="93162" bIns="46568" anchor="t" anchorCtr="0">
            <a:noAutofit/>
          </a:bodyPr>
          <a:lstStyle/>
          <a:p>
            <a:pPr>
              <a:spcBef>
                <a:spcPts val="0"/>
              </a:spcBef>
            </a:pPr>
            <a:endParaRPr/>
          </a:p>
        </p:txBody>
      </p:sp>
      <p:sp>
        <p:nvSpPr>
          <p:cNvPr id="224" name="Google Shape;224;p3:notes"/>
          <p:cNvSpPr>
            <a:spLocks noGrp="1" noRot="1" noChangeAspect="1"/>
          </p:cNvSpPr>
          <p:nvPr>
            <p:ph type="sldImg" idx="2"/>
          </p:nvPr>
        </p:nvSpPr>
        <p:spPr>
          <a:xfrm>
            <a:off x="935038" y="752475"/>
            <a:ext cx="5016500" cy="37623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 name="Slide Number Placeholder 3"/>
          <p:cNvSpPr>
            <a:spLocks noGrp="1"/>
          </p:cNvSpPr>
          <p:nvPr>
            <p:ph type="sldNum" idx="10"/>
          </p:nvPr>
        </p:nvSpPr>
        <p:spPr/>
        <p:txBody>
          <a:bodyPr/>
          <a:lstStyle/>
          <a:p>
            <a:pPr>
              <a:buClr>
                <a:srgbClr val="000000"/>
              </a:buClr>
              <a:buSzPts val="1200"/>
            </a:pPr>
            <a:fld id="{00000000-1234-1234-1234-123412341234}" type="slidenum">
              <a:rPr lang="en-US">
                <a:latin typeface="Arial"/>
                <a:ea typeface="Arial"/>
                <a:cs typeface="Arial"/>
                <a:sym typeface="Arial"/>
              </a:rPr>
              <a:pPr>
                <a:buClr>
                  <a:srgbClr val="000000"/>
                </a:buClr>
                <a:buSzPts val="1200"/>
              </a:pPr>
              <a:t>16</a:t>
            </a:fld>
            <a:endParaRPr lang="en-US"/>
          </a:p>
        </p:txBody>
      </p:sp>
      <p:sp>
        <p:nvSpPr>
          <p:cNvPr id="5" name="Header Placeholder 4"/>
          <p:cNvSpPr>
            <a:spLocks noGrp="1"/>
          </p:cNvSpPr>
          <p:nvPr>
            <p:ph type="hdr" idx="11"/>
          </p:nvPr>
        </p:nvSpPr>
        <p:spPr/>
        <p:txBody>
          <a:bodyPr/>
          <a:lstStyle/>
          <a:p>
            <a:r>
              <a:rPr lang="vi-VN"/>
              <a:t>1. KHÁI QUÁT VÀ VAI TRÒ CỦA KIỂM TOÁN NHÀ NƯỚC ĐỐI VỚI DỰ TOÁN NSNN</a:t>
            </a:r>
          </a:p>
        </p:txBody>
      </p:sp>
    </p:spTree>
    <p:extLst>
      <p:ext uri="{BB962C8B-B14F-4D97-AF65-F5344CB8AC3E}">
        <p14:creationId xmlns:p14="http://schemas.microsoft.com/office/powerpoint/2010/main" val="5367032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lvl="0"/>
            <a:fld id="{036EB488-9A79-4697-B72C-6B149555E66B}" type="slidenum">
              <a:rPr lang="en-US" smtClean="0"/>
              <a:pPr lvl="0"/>
              <a:t>17</a:t>
            </a:fld>
            <a:endParaRPr lang="en-US"/>
          </a:p>
        </p:txBody>
      </p:sp>
    </p:spTree>
    <p:extLst>
      <p:ext uri="{BB962C8B-B14F-4D97-AF65-F5344CB8AC3E}">
        <p14:creationId xmlns:p14="http://schemas.microsoft.com/office/powerpoint/2010/main" val="13112059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lvl="0"/>
            <a:fld id="{036EB488-9A79-4697-B72C-6B149555E66B}" type="slidenum">
              <a:rPr lang="en-US" smtClean="0"/>
              <a:pPr lvl="0"/>
              <a:t>22</a:t>
            </a:fld>
            <a:endParaRPr lang="en-US"/>
          </a:p>
        </p:txBody>
      </p:sp>
    </p:spTree>
    <p:extLst>
      <p:ext uri="{BB962C8B-B14F-4D97-AF65-F5344CB8AC3E}">
        <p14:creationId xmlns:p14="http://schemas.microsoft.com/office/powerpoint/2010/main" val="33862001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 TargetMode="External"/><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 TargetMode="External"/><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 TargetMode="External"/><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Right Triangle 9"/>
          <p:cNvSpPr/>
          <p:nvPr/>
        </p:nvSpPr>
        <p:spPr>
          <a:xfrm>
            <a:off x="0" y="4664144"/>
            <a:ext cx="9151086" cy="0"/>
          </a:xfrm>
          <a:custGeom>
            <a:avLst/>
            <a:gdLst>
              <a:gd name="f0" fmla="val 10800000"/>
              <a:gd name="f1" fmla="val 5400000"/>
              <a:gd name="f2" fmla="val 180"/>
              <a:gd name="f3" fmla="val w"/>
              <a:gd name="f4" fmla="val h"/>
              <a:gd name="f5" fmla="val ss"/>
              <a:gd name="f6" fmla="val 0"/>
              <a:gd name="f7" fmla="+- 0 0 -360"/>
              <a:gd name="f8" fmla="+- 0 0 -180"/>
              <a:gd name="f9" fmla="+- 0 0 -90"/>
              <a:gd name="f10" fmla="abs f3"/>
              <a:gd name="f11" fmla="abs f4"/>
              <a:gd name="f12" fmla="abs f5"/>
              <a:gd name="f13" fmla="*/ f7 f0 1"/>
              <a:gd name="f14" fmla="*/ f8 f0 1"/>
              <a:gd name="f15" fmla="*/ f9 f0 1"/>
              <a:gd name="f16" fmla="?: f10 f3 1"/>
              <a:gd name="f17" fmla="?: f11 f4 1"/>
              <a:gd name="f18" fmla="?: f12 f5 1"/>
              <a:gd name="f19" fmla="*/ f13 1 f2"/>
              <a:gd name="f20" fmla="*/ f14 1 f2"/>
              <a:gd name="f21" fmla="*/ f15 1 f2"/>
              <a:gd name="f22" fmla="*/ f16 1 21600"/>
              <a:gd name="f23" fmla="*/ f17 1 21600"/>
              <a:gd name="f24" fmla="*/ 21600 f16 1"/>
              <a:gd name="f25" fmla="*/ 21600 f17 1"/>
              <a:gd name="f26" fmla="+- f19 0 f1"/>
              <a:gd name="f27" fmla="+- f20 0 f1"/>
              <a:gd name="f28" fmla="+- f21 0 f1"/>
              <a:gd name="f29" fmla="min f23 f22"/>
              <a:gd name="f30" fmla="*/ f24 1 f18"/>
              <a:gd name="f31" fmla="*/ f25 1 f18"/>
              <a:gd name="f32" fmla="val f30"/>
              <a:gd name="f33" fmla="val f31"/>
              <a:gd name="f34" fmla="*/ f6 f29 1"/>
              <a:gd name="f35" fmla="+- f33 0 f6"/>
              <a:gd name="f36" fmla="+- f32 0 f6"/>
              <a:gd name="f37" fmla="*/ f33 f29 1"/>
              <a:gd name="f38" fmla="*/ f32 f29 1"/>
              <a:gd name="f39" fmla="*/ f35 1 2"/>
              <a:gd name="f40" fmla="*/ f36 1 2"/>
              <a:gd name="f41" fmla="*/ f36 1 12"/>
              <a:gd name="f42" fmla="*/ f35 7 1"/>
              <a:gd name="f43" fmla="*/ f36 7 1"/>
              <a:gd name="f44" fmla="*/ f35 11 1"/>
              <a:gd name="f45" fmla="+- f6 f39 0"/>
              <a:gd name="f46" fmla="+- f6 f40 0"/>
              <a:gd name="f47" fmla="*/ f42 1 12"/>
              <a:gd name="f48" fmla="*/ f43 1 12"/>
              <a:gd name="f49" fmla="*/ f44 1 12"/>
              <a:gd name="f50" fmla="*/ f41 f29 1"/>
              <a:gd name="f51" fmla="*/ f47 f29 1"/>
              <a:gd name="f52" fmla="*/ f48 f29 1"/>
              <a:gd name="f53" fmla="*/ f49 f29 1"/>
              <a:gd name="f54" fmla="*/ f46 f29 1"/>
              <a:gd name="f55" fmla="*/ f45 f29 1"/>
            </a:gdLst>
            <a:ahLst/>
            <a:cxnLst>
              <a:cxn ang="3cd4">
                <a:pos x="hc" y="t"/>
              </a:cxn>
              <a:cxn ang="0">
                <a:pos x="r" y="vc"/>
              </a:cxn>
              <a:cxn ang="cd4">
                <a:pos x="hc" y="b"/>
              </a:cxn>
              <a:cxn ang="cd2">
                <a:pos x="l" y="vc"/>
              </a:cxn>
              <a:cxn ang="f26">
                <a:pos x="f34" y="f34"/>
              </a:cxn>
              <a:cxn ang="f27">
                <a:pos x="f34" y="f37"/>
              </a:cxn>
              <a:cxn ang="f27">
                <a:pos x="f38" y="f37"/>
              </a:cxn>
              <a:cxn ang="f28">
                <a:pos x="f54" y="f55"/>
              </a:cxn>
            </a:cxnLst>
            <a:rect l="f50" t="f51" r="f52" b="f53"/>
            <a:pathLst>
              <a:path>
                <a:moveTo>
                  <a:pt x="f34" y="f37"/>
                </a:moveTo>
                <a:lnTo>
                  <a:pt x="f34" y="f34"/>
                </a:lnTo>
                <a:lnTo>
                  <a:pt x="f38" y="f37"/>
                </a:lnTo>
                <a:close/>
              </a:path>
            </a:pathLst>
          </a:custGeom>
          <a:gradFill>
            <a:gsLst>
              <a:gs pos="0">
                <a:srgbClr val="007897"/>
              </a:gs>
              <a:gs pos="50000">
                <a:srgbClr val="4ABBE0"/>
              </a:gs>
              <a:gs pos="100000">
                <a:srgbClr val="007897"/>
              </a:gs>
            </a:gsLst>
            <a:lin ang="3000000"/>
          </a:gra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Lucida Sans Unicode"/>
            </a:endParaRPr>
          </a:p>
        </p:txBody>
      </p:sp>
      <p:sp>
        <p:nvSpPr>
          <p:cNvPr id="3" name="Title 8"/>
          <p:cNvSpPr txBox="1">
            <a:spLocks noGrp="1"/>
          </p:cNvSpPr>
          <p:nvPr>
            <p:ph type="ctrTitle"/>
          </p:nvPr>
        </p:nvSpPr>
        <p:spPr>
          <a:xfrm>
            <a:off x="685800" y="1752603"/>
            <a:ext cx="7772400" cy="1829760"/>
          </a:xfrm>
        </p:spPr>
        <p:txBody>
          <a:bodyPr anchor="b"/>
          <a:lstStyle>
            <a:lvl1pPr algn="r">
              <a:defRPr sz="4800"/>
            </a:lvl1pPr>
          </a:lstStyle>
          <a:p>
            <a:pPr lvl="0"/>
            <a:r>
              <a:rPr lang="en-US"/>
              <a:t>Click to edit Master title style</a:t>
            </a:r>
          </a:p>
        </p:txBody>
      </p:sp>
      <p:sp>
        <p:nvSpPr>
          <p:cNvPr id="4" name="Subtitle 16"/>
          <p:cNvSpPr txBox="1">
            <a:spLocks noGrp="1"/>
          </p:cNvSpPr>
          <p:nvPr>
            <p:ph type="subTitle" idx="1"/>
          </p:nvPr>
        </p:nvSpPr>
        <p:spPr>
          <a:xfrm>
            <a:off x="685800" y="3611605"/>
            <a:ext cx="7772400" cy="1199701"/>
          </a:xfrm>
        </p:spPr>
        <p:txBody>
          <a:bodyPr lIns="45720" rIns="45720"/>
          <a:lstStyle>
            <a:lvl1pPr marL="0" marR="64008" indent="0" algn="r">
              <a:buNone/>
              <a:defRPr>
                <a:solidFill>
                  <a:srgbClr val="464646"/>
                </a:solidFill>
              </a:defRPr>
            </a:lvl1pPr>
          </a:lstStyle>
          <a:p>
            <a:pPr lvl="0"/>
            <a:r>
              <a:rPr lang="en-US"/>
              <a:t>Click to edit Master subtitle style</a:t>
            </a:r>
          </a:p>
        </p:txBody>
      </p:sp>
      <p:grpSp>
        <p:nvGrpSpPr>
          <p:cNvPr id="5" name="Group 1"/>
          <p:cNvGrpSpPr/>
          <p:nvPr/>
        </p:nvGrpSpPr>
        <p:grpSpPr>
          <a:xfrm>
            <a:off x="-3767" y="4953003"/>
            <a:ext cx="9147767" cy="1912092"/>
            <a:chOff x="-3767" y="4953003"/>
            <a:chExt cx="9147767" cy="1912092"/>
          </a:xfrm>
        </p:grpSpPr>
        <p:sp>
          <p:nvSpPr>
            <p:cNvPr id="6" name="Freeform 6"/>
            <p:cNvSpPr/>
            <p:nvPr/>
          </p:nvSpPr>
          <p:spPr>
            <a:xfrm>
              <a:off x="1687516" y="4953003"/>
              <a:ext cx="7456483" cy="488152"/>
            </a:xfrm>
            <a:custGeom>
              <a:avLst/>
              <a:gdLst>
                <a:gd name="f0" fmla="val 10800000"/>
                <a:gd name="f1" fmla="val 5400000"/>
                <a:gd name="f2" fmla="val 180"/>
                <a:gd name="f3" fmla="val w"/>
                <a:gd name="f4" fmla="val h"/>
                <a:gd name="f5" fmla="val 0"/>
                <a:gd name="f6" fmla="val 4697"/>
                <a:gd name="f7" fmla="val 367"/>
                <a:gd name="f8" fmla="val 218"/>
                <a:gd name="f9" fmla="+- 0 0 -90"/>
                <a:gd name="f10" fmla="*/ f3 1 4697"/>
                <a:gd name="f11" fmla="*/ f4 1 367"/>
                <a:gd name="f12" fmla="+- f7 0 f5"/>
                <a:gd name="f13" fmla="+- f6 0 f5"/>
                <a:gd name="f14" fmla="*/ f9 f0 1"/>
                <a:gd name="f15" fmla="*/ f13 1 4697"/>
                <a:gd name="f16" fmla="*/ f12 1 367"/>
                <a:gd name="f17" fmla="*/ f14 1 f2"/>
                <a:gd name="f18" fmla="*/ 4697 1 f15"/>
                <a:gd name="f19" fmla="*/ 0 1 f16"/>
                <a:gd name="f20" fmla="*/ 367 1 f16"/>
                <a:gd name="f21" fmla="*/ 0 1 f15"/>
                <a:gd name="f22" fmla="*/ 218 1 f16"/>
                <a:gd name="f23" fmla="+- f17 0 f1"/>
                <a:gd name="f24" fmla="*/ f21 f10 1"/>
                <a:gd name="f25" fmla="*/ f18 f10 1"/>
                <a:gd name="f26" fmla="*/ f20 f11 1"/>
                <a:gd name="f27" fmla="*/ f19 f11 1"/>
                <a:gd name="f28" fmla="*/ f22 f11 1"/>
              </a:gdLst>
              <a:ahLst/>
              <a:cxnLst>
                <a:cxn ang="3cd4">
                  <a:pos x="hc" y="t"/>
                </a:cxn>
                <a:cxn ang="0">
                  <a:pos x="r" y="vc"/>
                </a:cxn>
                <a:cxn ang="cd4">
                  <a:pos x="hc" y="b"/>
                </a:cxn>
                <a:cxn ang="cd2">
                  <a:pos x="l" y="vc"/>
                </a:cxn>
                <a:cxn ang="f23">
                  <a:pos x="f25" y="f27"/>
                </a:cxn>
                <a:cxn ang="f23">
                  <a:pos x="f25" y="f26"/>
                </a:cxn>
                <a:cxn ang="f23">
                  <a:pos x="f24" y="f28"/>
                </a:cxn>
                <a:cxn ang="f23">
                  <a:pos x="f25" y="f27"/>
                </a:cxn>
              </a:cxnLst>
              <a:rect l="f24" t="f27" r="f25" b="f26"/>
              <a:pathLst>
                <a:path w="4697" h="367">
                  <a:moveTo>
                    <a:pt x="f6" y="f5"/>
                  </a:moveTo>
                  <a:lnTo>
                    <a:pt x="f6" y="f7"/>
                  </a:lnTo>
                  <a:lnTo>
                    <a:pt x="f5" y="f8"/>
                  </a:lnTo>
                  <a:lnTo>
                    <a:pt x="f6" y="f5"/>
                  </a:lnTo>
                  <a:close/>
                </a:path>
              </a:pathLst>
            </a:custGeom>
            <a:solidFill>
              <a:srgbClr val="9FCBDC">
                <a:alpha val="40000"/>
              </a:srgbClr>
            </a:solidFill>
            <a:ln>
              <a:noFill/>
              <a:prstDash val="soli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Lucida Sans Unicode"/>
              </a:endParaRPr>
            </a:p>
          </p:txBody>
        </p:sp>
        <p:sp>
          <p:nvSpPr>
            <p:cNvPr id="7" name="Freeform 7"/>
            <p:cNvSpPr/>
            <p:nvPr/>
          </p:nvSpPr>
          <p:spPr>
            <a:xfrm>
              <a:off x="35442" y="5237747"/>
              <a:ext cx="9108557" cy="788660"/>
            </a:xfrm>
            <a:custGeom>
              <a:avLst/>
              <a:gdLst>
                <a:gd name="f0" fmla="val 10800000"/>
                <a:gd name="f1" fmla="val 5400000"/>
                <a:gd name="f2" fmla="val 180"/>
                <a:gd name="f3" fmla="val w"/>
                <a:gd name="f4" fmla="val h"/>
                <a:gd name="f5" fmla="val 0"/>
                <a:gd name="f6" fmla="val 5760"/>
                <a:gd name="f7" fmla="val 528"/>
                <a:gd name="f8" fmla="val 48"/>
                <a:gd name="f9" fmla="+- 0 0 -90"/>
                <a:gd name="f10" fmla="*/ f3 1 5760"/>
                <a:gd name="f11" fmla="*/ f4 1 528"/>
                <a:gd name="f12" fmla="+- f7 0 f5"/>
                <a:gd name="f13" fmla="+- f6 0 f5"/>
                <a:gd name="f14" fmla="*/ f9 f0 1"/>
                <a:gd name="f15" fmla="*/ f13 1 5760"/>
                <a:gd name="f16" fmla="*/ f12 1 528"/>
                <a:gd name="f17" fmla="*/ f14 1 f2"/>
                <a:gd name="f18" fmla="*/ 0 1 f15"/>
                <a:gd name="f19" fmla="*/ 0 1 f16"/>
                <a:gd name="f20" fmla="*/ 5760 1 f15"/>
                <a:gd name="f21" fmla="*/ 528 1 f16"/>
                <a:gd name="f22" fmla="*/ 48 1 f15"/>
                <a:gd name="f23" fmla="+- f17 0 f1"/>
                <a:gd name="f24" fmla="*/ f18 f10 1"/>
                <a:gd name="f25" fmla="*/ f20 f10 1"/>
                <a:gd name="f26" fmla="*/ f21 f11 1"/>
                <a:gd name="f27" fmla="*/ f19 f11 1"/>
                <a:gd name="f28" fmla="*/ f22 f10 1"/>
              </a:gdLst>
              <a:ahLst/>
              <a:cxnLst>
                <a:cxn ang="3cd4">
                  <a:pos x="hc" y="t"/>
                </a:cxn>
                <a:cxn ang="0">
                  <a:pos x="r" y="vc"/>
                </a:cxn>
                <a:cxn ang="cd4">
                  <a:pos x="hc" y="b"/>
                </a:cxn>
                <a:cxn ang="cd2">
                  <a:pos x="l" y="vc"/>
                </a:cxn>
                <a:cxn ang="f23">
                  <a:pos x="f24" y="f27"/>
                </a:cxn>
                <a:cxn ang="f23">
                  <a:pos x="f25" y="f27"/>
                </a:cxn>
                <a:cxn ang="f23">
                  <a:pos x="f25" y="f26"/>
                </a:cxn>
                <a:cxn ang="f23">
                  <a:pos x="f28" y="f27"/>
                </a:cxn>
              </a:cxnLst>
              <a:rect l="f24" t="f27" r="f25" b="f26"/>
              <a:pathLst>
                <a:path w="5760" h="528">
                  <a:moveTo>
                    <a:pt x="f5" y="f5"/>
                  </a:moveTo>
                  <a:lnTo>
                    <a:pt x="f6" y="f5"/>
                  </a:lnTo>
                  <a:lnTo>
                    <a:pt x="f6" y="f7"/>
                  </a:lnTo>
                  <a:lnTo>
                    <a:pt x="f8" y="f5"/>
                  </a:lnTo>
                </a:path>
              </a:pathLst>
            </a:custGeom>
            <a:noFill/>
            <a:ln>
              <a:noFill/>
              <a:prstDash val="soli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Lucida Sans Unicode"/>
              </a:endParaRPr>
            </a:p>
          </p:txBody>
        </p:sp>
        <p:sp>
          <p:nvSpPr>
            <p:cNvPr id="8" name="Freeform 10"/>
            <p:cNvSpPr/>
            <p:nvPr/>
          </p:nvSpPr>
          <p:spPr>
            <a:xfrm>
              <a:off x="0" y="5000981"/>
              <a:ext cx="9144000" cy="1864114"/>
            </a:xfrm>
            <a:custGeom>
              <a:avLst/>
              <a:gdLst>
                <a:gd name="f0" fmla="val 10800000"/>
                <a:gd name="f1" fmla="val 5400000"/>
                <a:gd name="f2" fmla="val 180"/>
                <a:gd name="f3" fmla="val w"/>
                <a:gd name="f4" fmla="val h"/>
                <a:gd name="f5" fmla="val 0"/>
                <a:gd name="f6" fmla="val 5760"/>
                <a:gd name="f7" fmla="val 1248"/>
                <a:gd name="f8" fmla="val 528"/>
                <a:gd name="f9" fmla="+- 0 0 -90"/>
                <a:gd name="f10" fmla="*/ f3 1 5760"/>
                <a:gd name="f11" fmla="*/ f4 1 1248"/>
                <a:gd name="f12" fmla="+- f7 0 f5"/>
                <a:gd name="f13" fmla="+- f6 0 f5"/>
                <a:gd name="f14" fmla="*/ f9 f0 1"/>
                <a:gd name="f15" fmla="*/ f13 1 5760"/>
                <a:gd name="f16" fmla="*/ f12 1 1248"/>
                <a:gd name="f17" fmla="*/ f14 1 f2"/>
                <a:gd name="f18" fmla="*/ 0 1 f15"/>
                <a:gd name="f19" fmla="*/ 0 1 f16"/>
                <a:gd name="f20" fmla="*/ 1248 1 f16"/>
                <a:gd name="f21" fmla="*/ 5760 1 f15"/>
                <a:gd name="f22" fmla="*/ 528 1 f16"/>
                <a:gd name="f23" fmla="+- f17 0 f1"/>
                <a:gd name="f24" fmla="*/ f18 f10 1"/>
                <a:gd name="f25" fmla="*/ f21 f10 1"/>
                <a:gd name="f26" fmla="*/ f20 f11 1"/>
                <a:gd name="f27" fmla="*/ f19 f11 1"/>
                <a:gd name="f28" fmla="*/ f22 f11 1"/>
              </a:gdLst>
              <a:ahLst/>
              <a:cxnLst>
                <a:cxn ang="3cd4">
                  <a:pos x="hc" y="t"/>
                </a:cxn>
                <a:cxn ang="0">
                  <a:pos x="r" y="vc"/>
                </a:cxn>
                <a:cxn ang="cd4">
                  <a:pos x="hc" y="b"/>
                </a:cxn>
                <a:cxn ang="cd2">
                  <a:pos x="l" y="vc"/>
                </a:cxn>
                <a:cxn ang="f23">
                  <a:pos x="f24" y="f27"/>
                </a:cxn>
                <a:cxn ang="f23">
                  <a:pos x="f24" y="f26"/>
                </a:cxn>
                <a:cxn ang="f23">
                  <a:pos x="f25" y="f26"/>
                </a:cxn>
                <a:cxn ang="f23">
                  <a:pos x="f25" y="f28"/>
                </a:cxn>
                <a:cxn ang="f23">
                  <a:pos x="f24" y="f27"/>
                </a:cxn>
              </a:cxnLst>
              <a:rect l="f24" t="f27" r="f25" b="f26"/>
              <a:pathLst>
                <a:path w="5760" h="1248">
                  <a:moveTo>
                    <a:pt x="f5" y="f5"/>
                  </a:moveTo>
                  <a:lnTo>
                    <a:pt x="f5" y="f7"/>
                  </a:lnTo>
                  <a:lnTo>
                    <a:pt x="f6" y="f7"/>
                  </a:lnTo>
                  <a:lnTo>
                    <a:pt x="f6" y="f8"/>
                  </a:lnTo>
                  <a:lnTo>
                    <a:pt x="f5" y="f5"/>
                  </a:lnTo>
                  <a:close/>
                </a:path>
              </a:pathLst>
            </a:custGeom>
            <a:blipFill>
              <a:blip r:embed="rId2" r:link="rId3" cstate="print">
                <a:alphaModFix amt="50000"/>
              </a:blip>
              <a:tile sx="49999" sy="49999" algn="t"/>
            </a:blip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Lucida Sans Unicode"/>
              </a:endParaRPr>
            </a:p>
          </p:txBody>
        </p:sp>
        <p:cxnSp>
          <p:nvCxnSpPr>
            <p:cNvPr id="9" name="Straight Connector 11"/>
            <p:cNvCxnSpPr/>
            <p:nvPr/>
          </p:nvCxnSpPr>
          <p:spPr>
            <a:xfrm>
              <a:off x="-3767" y="4997671"/>
              <a:ext cx="9147767" cy="790298"/>
            </a:xfrm>
            <a:prstGeom prst="straightConnector1">
              <a:avLst/>
            </a:prstGeom>
            <a:noFill/>
            <a:ln w="12060">
              <a:solidFill>
                <a:srgbClr val="156D83"/>
              </a:solidFill>
              <a:prstDash val="solid"/>
              <a:miter/>
            </a:ln>
          </p:spPr>
        </p:cxnSp>
      </p:grpSp>
      <p:sp>
        <p:nvSpPr>
          <p:cNvPr id="10" name="Date Placeholder 29"/>
          <p:cNvSpPr txBox="1">
            <a:spLocks noGrp="1"/>
          </p:cNvSpPr>
          <p:nvPr>
            <p:ph type="dt" sz="half" idx="7"/>
          </p:nvPr>
        </p:nvSpPr>
        <p:spPr/>
        <p:txBody>
          <a:bodyPr/>
          <a:lstStyle>
            <a:lvl1pPr>
              <a:defRPr>
                <a:solidFill>
                  <a:srgbClr val="FFFFFF"/>
                </a:solidFill>
              </a:defRPr>
            </a:lvl1pPr>
          </a:lstStyle>
          <a:p>
            <a:pPr lvl="0"/>
            <a:endParaRPr lang="en-US"/>
          </a:p>
        </p:txBody>
      </p:sp>
      <p:sp>
        <p:nvSpPr>
          <p:cNvPr id="11" name="Footer Placeholder 18"/>
          <p:cNvSpPr txBox="1">
            <a:spLocks noGrp="1"/>
          </p:cNvSpPr>
          <p:nvPr>
            <p:ph type="ftr" sz="quarter" idx="9"/>
          </p:nvPr>
        </p:nvSpPr>
        <p:spPr/>
        <p:txBody>
          <a:bodyPr/>
          <a:lstStyle>
            <a:lvl1pPr>
              <a:defRPr>
                <a:solidFill>
                  <a:srgbClr val="E8F0F4"/>
                </a:solidFill>
              </a:defRPr>
            </a:lvl1pPr>
          </a:lstStyle>
          <a:p>
            <a:pPr lvl="0"/>
            <a:endParaRPr lang="en-US"/>
          </a:p>
        </p:txBody>
      </p:sp>
      <p:sp>
        <p:nvSpPr>
          <p:cNvPr id="12" name="Slide Number Placeholder 26"/>
          <p:cNvSpPr txBox="1">
            <a:spLocks noGrp="1"/>
          </p:cNvSpPr>
          <p:nvPr>
            <p:ph type="sldNum" sz="quarter" idx="8"/>
          </p:nvPr>
        </p:nvSpPr>
        <p:spPr/>
        <p:txBody>
          <a:bodyPr/>
          <a:lstStyle>
            <a:lvl1pPr>
              <a:defRPr>
                <a:solidFill>
                  <a:srgbClr val="FFFFFF"/>
                </a:solidFill>
              </a:defRPr>
            </a:lvl1pPr>
          </a:lstStyle>
          <a:p>
            <a:pPr lvl="0"/>
            <a:fld id="{2CF86802-CD4D-4FE4-8E8E-8CD0C7485E50}" type="slidenum">
              <a:rPr/>
              <a:pPr lvl="0"/>
              <a:t>‹#›</a:t>
            </a:fld>
            <a:endParaRPr lang="en-US"/>
          </a:p>
        </p:txBody>
      </p:sp>
    </p:spTree>
  </p:cSld>
  <p:clrMapOvr>
    <a:masterClrMapping/>
  </p:clrMapOvr>
  <p:transition>
    <p:wedge/>
  </p:transition>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a:xfrm>
            <a:off x="457200" y="1481328"/>
            <a:ext cx="8229600" cy="4386075"/>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endParaRPr lang="en-US"/>
          </a:p>
        </p:txBody>
      </p:sp>
      <p:sp>
        <p:nvSpPr>
          <p:cNvPr id="5" name="Footer Placeholder 4"/>
          <p:cNvSpPr txBox="1">
            <a:spLocks noGrp="1"/>
          </p:cNvSpPr>
          <p:nvPr>
            <p:ph type="ftr" sz="quarter" idx="9"/>
          </p:nvPr>
        </p:nvSpPr>
        <p:spPr/>
        <p:txBody>
          <a:bodyPr/>
          <a:lstStyle>
            <a:lvl1pPr>
              <a:defRPr/>
            </a:lvl1pPr>
          </a:lstStyle>
          <a:p>
            <a:pPr lvl="0"/>
            <a:endParaRPr lang="en-US"/>
          </a:p>
        </p:txBody>
      </p:sp>
      <p:sp>
        <p:nvSpPr>
          <p:cNvPr id="6" name="Slide Number Placeholder 5"/>
          <p:cNvSpPr txBox="1">
            <a:spLocks noGrp="1"/>
          </p:cNvSpPr>
          <p:nvPr>
            <p:ph type="sldNum" sz="quarter" idx="8"/>
          </p:nvPr>
        </p:nvSpPr>
        <p:spPr/>
        <p:txBody>
          <a:bodyPr/>
          <a:lstStyle>
            <a:lvl1pPr>
              <a:defRPr/>
            </a:lvl1pPr>
          </a:lstStyle>
          <a:p>
            <a:pPr lvl="0"/>
            <a:fld id="{4A3F1700-2F75-4A4C-944E-5B08DF990AC9}" type="slidenum">
              <a:rPr/>
              <a:pPr lvl="0"/>
              <a:t>‹#›</a:t>
            </a:fld>
            <a:endParaRPr lang="en-US"/>
          </a:p>
        </p:txBody>
      </p:sp>
    </p:spTree>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6844009" y="274640"/>
            <a:ext cx="1777465" cy="5592763"/>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a:xfrm>
            <a:off x="457200" y="274640"/>
            <a:ext cx="6324603" cy="5592763"/>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endParaRPr lang="en-US"/>
          </a:p>
        </p:txBody>
      </p:sp>
      <p:sp>
        <p:nvSpPr>
          <p:cNvPr id="5" name="Footer Placeholder 4"/>
          <p:cNvSpPr txBox="1">
            <a:spLocks noGrp="1"/>
          </p:cNvSpPr>
          <p:nvPr>
            <p:ph type="ftr" sz="quarter" idx="9"/>
          </p:nvPr>
        </p:nvSpPr>
        <p:spPr/>
        <p:txBody>
          <a:bodyPr/>
          <a:lstStyle>
            <a:lvl1pPr>
              <a:defRPr/>
            </a:lvl1pPr>
          </a:lstStyle>
          <a:p>
            <a:pPr lvl="0"/>
            <a:endParaRPr lang="en-US"/>
          </a:p>
        </p:txBody>
      </p:sp>
      <p:sp>
        <p:nvSpPr>
          <p:cNvPr id="6" name="Slide Number Placeholder 5"/>
          <p:cNvSpPr txBox="1">
            <a:spLocks noGrp="1"/>
          </p:cNvSpPr>
          <p:nvPr>
            <p:ph type="sldNum" sz="quarter" idx="8"/>
          </p:nvPr>
        </p:nvSpPr>
        <p:spPr/>
        <p:txBody>
          <a:bodyPr/>
          <a:lstStyle>
            <a:lvl1pPr>
              <a:defRPr/>
            </a:lvl1pPr>
          </a:lstStyle>
          <a:p>
            <a:pPr lvl="0"/>
            <a:fld id="{12C8F530-9FE1-48BA-A100-D51C3FD71220}" type="slidenum">
              <a:rPr/>
              <a:pPr lvl="0"/>
              <a:t>‹#›</a:t>
            </a:fld>
            <a:endParaRPr lang="en-US"/>
          </a:p>
        </p:txBody>
      </p:sp>
    </p:spTree>
  </p:cSld>
  <p:clrMapOvr>
    <a:masterClrMapping/>
  </p:clrMapOvr>
  <p:transition>
    <p:wedg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Title and Table" type="tbl">
  <p:cSld name="Title and Table">
    <p:spTree>
      <p:nvGrpSpPr>
        <p:cNvPr id="1" name="Shape 189"/>
        <p:cNvGrpSpPr/>
        <p:nvPr/>
      </p:nvGrpSpPr>
      <p:grpSpPr>
        <a:xfrm>
          <a:off x="0" y="0"/>
          <a:ext cx="0" cy="0"/>
          <a:chOff x="0" y="0"/>
          <a:chExt cx="0" cy="0"/>
        </a:xfrm>
      </p:grpSpPr>
      <p:sp>
        <p:nvSpPr>
          <p:cNvPr id="190" name="Google Shape;190;p38"/>
          <p:cNvSpPr txBox="1">
            <a:spLocks noGrp="1"/>
          </p:cNvSpPr>
          <p:nvPr>
            <p:ph type="title"/>
          </p:nvPr>
        </p:nvSpPr>
        <p:spPr>
          <a:xfrm>
            <a:off x="533400" y="609603"/>
            <a:ext cx="6400800" cy="487363"/>
          </a:xfrm>
          <a:prstGeom prst="rect">
            <a:avLst/>
          </a:prstGeom>
          <a:noFill/>
          <a:ln>
            <a:noFill/>
          </a:ln>
        </p:spPr>
        <p:txBody>
          <a:bodyPr spcFirstLastPara="1" wrap="square" lIns="91425" tIns="45700" rIns="91425" bIns="45700" anchor="ctr" anchorCtr="0"/>
          <a:lstStyle>
            <a:lvl1pPr lvl="0" algn="r">
              <a:spcBef>
                <a:spcPts val="0"/>
              </a:spcBef>
              <a:spcAft>
                <a:spcPts val="0"/>
              </a:spcAft>
              <a:buSzPts val="1400"/>
              <a:buNone/>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r">
              <a:spcBef>
                <a:spcPts val="0"/>
              </a:spcBef>
              <a:spcAft>
                <a:spcPts val="0"/>
              </a:spcAft>
              <a:buSzPts val="1400"/>
              <a:buNone/>
              <a:defRPr/>
            </a:lvl6pPr>
            <a:lvl7pPr lvl="6" algn="r">
              <a:spcBef>
                <a:spcPts val="0"/>
              </a:spcBef>
              <a:spcAft>
                <a:spcPts val="0"/>
              </a:spcAft>
              <a:buSzPts val="1400"/>
              <a:buNone/>
              <a:defRPr/>
            </a:lvl7pPr>
            <a:lvl8pPr lvl="7" algn="r">
              <a:spcBef>
                <a:spcPts val="0"/>
              </a:spcBef>
              <a:spcAft>
                <a:spcPts val="0"/>
              </a:spcAft>
              <a:buSzPts val="1400"/>
              <a:buNone/>
              <a:defRPr/>
            </a:lvl8pPr>
            <a:lvl9pPr lvl="8" algn="r">
              <a:spcBef>
                <a:spcPts val="0"/>
              </a:spcBef>
              <a:spcAft>
                <a:spcPts val="0"/>
              </a:spcAft>
              <a:buSzPts val="1400"/>
              <a:buNone/>
              <a:defRPr/>
            </a:lvl9pPr>
          </a:lstStyle>
          <a:p>
            <a:endParaRPr/>
          </a:p>
        </p:txBody>
      </p:sp>
      <p:sp>
        <p:nvSpPr>
          <p:cNvPr id="191" name="Google Shape;191;p38"/>
          <p:cNvSpPr txBox="1">
            <a:spLocks noGrp="1"/>
          </p:cNvSpPr>
          <p:nvPr>
            <p:ph type="ftr" idx="11"/>
          </p:nvPr>
        </p:nvSpPr>
        <p:spPr>
          <a:xfrm>
            <a:off x="7315200" y="6461129"/>
            <a:ext cx="1752600" cy="320675"/>
          </a:xfrm>
          <a:prstGeom prst="rect">
            <a:avLst/>
          </a:prstGeom>
          <a:noFill/>
          <a:ln>
            <a:noFill/>
          </a:ln>
        </p:spPr>
        <p:txBody>
          <a:bodyPr spcFirstLastPara="1" wrap="square" lIns="91425" tIns="45700" rIns="91425" bIns="45700" anchor="t"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2" name="Google Shape;192;p38"/>
          <p:cNvSpPr txBox="1">
            <a:spLocks noGrp="1"/>
          </p:cNvSpPr>
          <p:nvPr>
            <p:ph type="sldNum" idx="12"/>
          </p:nvPr>
        </p:nvSpPr>
        <p:spPr>
          <a:xfrm>
            <a:off x="4191000" y="6477004"/>
            <a:ext cx="838200" cy="261937"/>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chemeClr val="dk1"/>
              </a:buClr>
              <a:buSzPts val="1800"/>
              <a:buFont typeface="Arial"/>
              <a:buNone/>
              <a:defRPr sz="1662" b="0" i="0" u="none">
                <a:solidFill>
                  <a:schemeClr val="dk1"/>
                </a:solidFill>
                <a:latin typeface="Arial"/>
                <a:ea typeface="Arial"/>
                <a:cs typeface="Arial"/>
                <a:sym typeface="Arial"/>
              </a:defRPr>
            </a:lvl1pPr>
            <a:lvl2pPr marL="0" marR="0" lvl="1" indent="0" algn="l">
              <a:lnSpc>
                <a:spcPct val="100000"/>
              </a:lnSpc>
              <a:spcBef>
                <a:spcPts val="0"/>
              </a:spcBef>
              <a:spcAft>
                <a:spcPts val="0"/>
              </a:spcAft>
              <a:buClr>
                <a:schemeClr val="dk1"/>
              </a:buClr>
              <a:buSzPts val="1800"/>
              <a:buFont typeface="Arial"/>
              <a:buNone/>
              <a:defRPr sz="1662" b="0" i="0" u="none">
                <a:solidFill>
                  <a:schemeClr val="dk1"/>
                </a:solidFill>
                <a:latin typeface="Arial"/>
                <a:ea typeface="Arial"/>
                <a:cs typeface="Arial"/>
                <a:sym typeface="Arial"/>
              </a:defRPr>
            </a:lvl2pPr>
            <a:lvl3pPr marL="0" marR="0" lvl="2" indent="0" algn="l">
              <a:lnSpc>
                <a:spcPct val="100000"/>
              </a:lnSpc>
              <a:spcBef>
                <a:spcPts val="0"/>
              </a:spcBef>
              <a:spcAft>
                <a:spcPts val="0"/>
              </a:spcAft>
              <a:buClr>
                <a:schemeClr val="dk1"/>
              </a:buClr>
              <a:buSzPts val="1800"/>
              <a:buFont typeface="Arial"/>
              <a:buNone/>
              <a:defRPr sz="1662" b="0" i="0" u="none">
                <a:solidFill>
                  <a:schemeClr val="dk1"/>
                </a:solidFill>
                <a:latin typeface="Arial"/>
                <a:ea typeface="Arial"/>
                <a:cs typeface="Arial"/>
                <a:sym typeface="Arial"/>
              </a:defRPr>
            </a:lvl3pPr>
            <a:lvl4pPr marL="0" marR="0" lvl="3" indent="0" algn="l">
              <a:lnSpc>
                <a:spcPct val="100000"/>
              </a:lnSpc>
              <a:spcBef>
                <a:spcPts val="0"/>
              </a:spcBef>
              <a:spcAft>
                <a:spcPts val="0"/>
              </a:spcAft>
              <a:buClr>
                <a:schemeClr val="dk1"/>
              </a:buClr>
              <a:buSzPts val="1800"/>
              <a:buFont typeface="Arial"/>
              <a:buNone/>
              <a:defRPr sz="1662" b="0" i="0" u="none">
                <a:solidFill>
                  <a:schemeClr val="dk1"/>
                </a:solidFill>
                <a:latin typeface="Arial"/>
                <a:ea typeface="Arial"/>
                <a:cs typeface="Arial"/>
                <a:sym typeface="Arial"/>
              </a:defRPr>
            </a:lvl4pPr>
            <a:lvl5pPr marL="0" marR="0" lvl="4" indent="0" algn="l">
              <a:lnSpc>
                <a:spcPct val="100000"/>
              </a:lnSpc>
              <a:spcBef>
                <a:spcPts val="0"/>
              </a:spcBef>
              <a:spcAft>
                <a:spcPts val="0"/>
              </a:spcAft>
              <a:buClr>
                <a:schemeClr val="dk1"/>
              </a:buClr>
              <a:buSzPts val="1800"/>
              <a:buFont typeface="Arial"/>
              <a:buNone/>
              <a:defRPr sz="1662" b="0" i="0" u="none">
                <a:solidFill>
                  <a:schemeClr val="dk1"/>
                </a:solidFill>
                <a:latin typeface="Arial"/>
                <a:ea typeface="Arial"/>
                <a:cs typeface="Arial"/>
                <a:sym typeface="Arial"/>
              </a:defRPr>
            </a:lvl5pPr>
            <a:lvl6pPr marL="0" marR="0" lvl="5" indent="0" algn="l">
              <a:lnSpc>
                <a:spcPct val="100000"/>
              </a:lnSpc>
              <a:spcBef>
                <a:spcPts val="0"/>
              </a:spcBef>
              <a:spcAft>
                <a:spcPts val="0"/>
              </a:spcAft>
              <a:buClr>
                <a:schemeClr val="dk1"/>
              </a:buClr>
              <a:buSzPts val="1800"/>
              <a:buFont typeface="Arial"/>
              <a:buNone/>
              <a:defRPr sz="1662" b="0" i="0" u="none">
                <a:solidFill>
                  <a:schemeClr val="dk1"/>
                </a:solidFill>
                <a:latin typeface="Arial"/>
                <a:ea typeface="Arial"/>
                <a:cs typeface="Arial"/>
                <a:sym typeface="Arial"/>
              </a:defRPr>
            </a:lvl6pPr>
            <a:lvl7pPr marL="0" marR="0" lvl="6" indent="0" algn="l">
              <a:lnSpc>
                <a:spcPct val="100000"/>
              </a:lnSpc>
              <a:spcBef>
                <a:spcPts val="0"/>
              </a:spcBef>
              <a:spcAft>
                <a:spcPts val="0"/>
              </a:spcAft>
              <a:buClr>
                <a:schemeClr val="dk1"/>
              </a:buClr>
              <a:buSzPts val="1800"/>
              <a:buFont typeface="Arial"/>
              <a:buNone/>
              <a:defRPr sz="1662" b="0" i="0" u="none">
                <a:solidFill>
                  <a:schemeClr val="dk1"/>
                </a:solidFill>
                <a:latin typeface="Arial"/>
                <a:ea typeface="Arial"/>
                <a:cs typeface="Arial"/>
                <a:sym typeface="Arial"/>
              </a:defRPr>
            </a:lvl7pPr>
            <a:lvl8pPr marL="0" marR="0" lvl="7" indent="0" algn="l">
              <a:lnSpc>
                <a:spcPct val="100000"/>
              </a:lnSpc>
              <a:spcBef>
                <a:spcPts val="0"/>
              </a:spcBef>
              <a:spcAft>
                <a:spcPts val="0"/>
              </a:spcAft>
              <a:buClr>
                <a:schemeClr val="dk1"/>
              </a:buClr>
              <a:buSzPts val="1800"/>
              <a:buFont typeface="Arial"/>
              <a:buNone/>
              <a:defRPr sz="1662" b="0" i="0" u="none">
                <a:solidFill>
                  <a:schemeClr val="dk1"/>
                </a:solidFill>
                <a:latin typeface="Arial"/>
                <a:ea typeface="Arial"/>
                <a:cs typeface="Arial"/>
                <a:sym typeface="Arial"/>
              </a:defRPr>
            </a:lvl8pPr>
            <a:lvl9pPr marL="0" marR="0" lvl="8" indent="0" algn="l">
              <a:lnSpc>
                <a:spcPct val="100000"/>
              </a:lnSpc>
              <a:spcBef>
                <a:spcPts val="0"/>
              </a:spcBef>
              <a:spcAft>
                <a:spcPts val="0"/>
              </a:spcAft>
              <a:buClr>
                <a:schemeClr val="dk1"/>
              </a:buClr>
              <a:buSzPts val="1800"/>
              <a:buFont typeface="Arial"/>
              <a:buNone/>
              <a:defRPr sz="1662" b="0" i="0" u="none">
                <a:solidFill>
                  <a:schemeClr val="dk1"/>
                </a:solidFill>
                <a:latin typeface="Arial"/>
                <a:ea typeface="Arial"/>
                <a:cs typeface="Arial"/>
                <a:sym typeface="Arial"/>
              </a:defRPr>
            </a:lvl9pPr>
          </a:lstStyle>
          <a:p>
            <a:fld id="{00000000-1234-1234-1234-123412341234}" type="slidenum">
              <a:rPr lang="en-US" smtClean="0"/>
              <a:pPr/>
              <a:t>‹#›</a:t>
            </a:fld>
            <a:endParaRPr lang="en-US"/>
          </a:p>
        </p:txBody>
      </p:sp>
      <p:sp>
        <p:nvSpPr>
          <p:cNvPr id="193" name="Google Shape;193;p38"/>
          <p:cNvSpPr txBox="1">
            <a:spLocks noGrp="1"/>
          </p:cNvSpPr>
          <p:nvPr>
            <p:ph type="dt" idx="10"/>
          </p:nvPr>
        </p:nvSpPr>
        <p:spPr>
          <a:xfrm>
            <a:off x="293687" y="6477004"/>
            <a:ext cx="1905000" cy="261937"/>
          </a:xfrm>
          <a:prstGeom prst="rect">
            <a:avLst/>
          </a:prstGeom>
          <a:noFill/>
          <a:ln>
            <a:noFill/>
          </a:ln>
        </p:spPr>
        <p:txBody>
          <a:bodyPr spcFirstLastPara="1" wrap="square" lIns="91425" tIns="45700" rIns="91425" bIns="45700" anchor="t"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extLst>
      <p:ext uri="{BB962C8B-B14F-4D97-AF65-F5344CB8AC3E}">
        <p14:creationId xmlns:p14="http://schemas.microsoft.com/office/powerpoint/2010/main" val="1426860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3"/>
          <p:cNvSpPr txBox="1">
            <a:spLocks noGrp="1"/>
          </p:cNvSpPr>
          <p:nvPr>
            <p:ph type="dt" sz="half" idx="7"/>
          </p:nvPr>
        </p:nvSpPr>
        <p:spPr/>
        <p:txBody>
          <a:bodyPr/>
          <a:lstStyle>
            <a:lvl1pPr>
              <a:defRPr/>
            </a:lvl1pPr>
          </a:lstStyle>
          <a:p>
            <a:pPr lvl="0"/>
            <a:endParaRPr lang="en-US"/>
          </a:p>
        </p:txBody>
      </p:sp>
      <p:sp>
        <p:nvSpPr>
          <p:cNvPr id="4" name="Footer Placeholder 4"/>
          <p:cNvSpPr txBox="1">
            <a:spLocks noGrp="1"/>
          </p:cNvSpPr>
          <p:nvPr>
            <p:ph type="ftr" sz="quarter" idx="9"/>
          </p:nvPr>
        </p:nvSpPr>
        <p:spPr/>
        <p:txBody>
          <a:bodyPr/>
          <a:lstStyle>
            <a:lvl1pPr>
              <a:defRPr/>
            </a:lvl1pPr>
          </a:lstStyle>
          <a:p>
            <a:pPr lvl="0"/>
            <a:endParaRPr lang="en-US"/>
          </a:p>
        </p:txBody>
      </p:sp>
      <p:sp>
        <p:nvSpPr>
          <p:cNvPr id="5" name="Slide Number Placeholder 5"/>
          <p:cNvSpPr txBox="1">
            <a:spLocks noGrp="1"/>
          </p:cNvSpPr>
          <p:nvPr>
            <p:ph type="sldNum" sz="quarter" idx="8"/>
          </p:nvPr>
        </p:nvSpPr>
        <p:spPr/>
        <p:txBody>
          <a:bodyPr/>
          <a:lstStyle>
            <a:lvl1pPr>
              <a:defRPr/>
            </a:lvl1pPr>
          </a:lstStyle>
          <a:p>
            <a:pPr lvl="0"/>
            <a:fld id="{01C6F8FE-1F24-4E4B-A803-A42A2B94D6CB}" type="slidenum">
              <a:rPr/>
              <a:pPr lvl="0"/>
              <a:t>‹#›</a:t>
            </a:fld>
            <a:endParaRPr lang="en-US"/>
          </a:p>
        </p:txBody>
      </p:sp>
      <p:sp>
        <p:nvSpPr>
          <p:cNvPr id="6" name="Title 6"/>
          <p:cNvSpPr txBox="1">
            <a:spLocks noGrp="1"/>
          </p:cNvSpPr>
          <p:nvPr>
            <p:ph type="title"/>
          </p:nvPr>
        </p:nvSpPr>
        <p:spPr/>
        <p:txBody>
          <a:bodyPr/>
          <a:lstStyle>
            <a:lvl1pPr>
              <a:defRPr/>
            </a:lvl1pPr>
          </a:lstStyle>
          <a:p>
            <a:pPr lvl="0"/>
            <a:r>
              <a:rPr lang="en-US"/>
              <a:t>Click to edit Master title style</a:t>
            </a:r>
          </a:p>
        </p:txBody>
      </p:sp>
    </p:spTree>
  </p:cSld>
  <p:clrMapOvr>
    <a:masterClrMapping/>
  </p:clrMapOvr>
  <p:transition>
    <p:wedge/>
  </p:transition>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gradFill>
          <a:gsLst>
            <a:gs pos="0">
              <a:srgbClr val="B3B3B3"/>
            </a:gs>
            <a:gs pos="100000">
              <a:srgbClr val="A0A0A0"/>
            </a:gs>
          </a:gsLst>
          <a:path path="circle">
            <a:fillToRect l="65000" r="35000" b="100000"/>
          </a:path>
        </a:gradFill>
        <a:effectLst/>
      </p:bgPr>
    </p:bg>
    <p:spTree>
      <p:nvGrpSpPr>
        <p:cNvPr id="1" name=""/>
        <p:cNvGrpSpPr/>
        <p:nvPr/>
      </p:nvGrpSpPr>
      <p:grpSpPr>
        <a:xfrm>
          <a:off x="0" y="0"/>
          <a:ext cx="0" cy="0"/>
          <a:chOff x="0" y="0"/>
          <a:chExt cx="0" cy="0"/>
        </a:xfrm>
      </p:grpSpPr>
      <p:sp>
        <p:nvSpPr>
          <p:cNvPr id="2" name="Title 1"/>
          <p:cNvSpPr txBox="1">
            <a:spLocks noGrp="1"/>
          </p:cNvSpPr>
          <p:nvPr>
            <p:ph type="title"/>
          </p:nvPr>
        </p:nvSpPr>
        <p:spPr>
          <a:xfrm>
            <a:off x="722376" y="1059716"/>
            <a:ext cx="7772400" cy="1828800"/>
          </a:xfrm>
        </p:spPr>
        <p:txBody>
          <a:bodyPr anchor="b"/>
          <a:lstStyle>
            <a:lvl1pPr algn="r">
              <a:defRPr sz="4800">
                <a:solidFill>
                  <a:srgbClr val="DEF5FA"/>
                </a:solidFill>
              </a:defRPr>
            </a:lvl1pPr>
          </a:lstStyle>
          <a:p>
            <a:pPr lvl="0"/>
            <a:r>
              <a:rPr lang="en-US"/>
              <a:t>Click to edit Master title style</a:t>
            </a:r>
          </a:p>
        </p:txBody>
      </p:sp>
      <p:sp>
        <p:nvSpPr>
          <p:cNvPr id="3" name="Text Placeholder 2"/>
          <p:cNvSpPr txBox="1">
            <a:spLocks noGrp="1"/>
          </p:cNvSpPr>
          <p:nvPr>
            <p:ph type="body" idx="1"/>
          </p:nvPr>
        </p:nvSpPr>
        <p:spPr>
          <a:xfrm>
            <a:off x="3922711" y="2931712"/>
            <a:ext cx="4572000" cy="1454883"/>
          </a:xfrm>
        </p:spPr>
        <p:txBody>
          <a:bodyPr/>
          <a:lstStyle>
            <a:lvl1pPr marL="0" indent="0">
              <a:buNone/>
              <a:defRPr sz="2300">
                <a:solidFill>
                  <a:srgbClr val="FFFFFF"/>
                </a:solidFill>
              </a:defRPr>
            </a:lvl1pPr>
          </a:lstStyle>
          <a:p>
            <a:pPr lvl="0"/>
            <a:r>
              <a:rPr lang="en-US"/>
              <a:t>Click to edit Master text styles</a:t>
            </a:r>
          </a:p>
        </p:txBody>
      </p:sp>
      <p:sp>
        <p:nvSpPr>
          <p:cNvPr id="4" name="Date Placeholder 3"/>
          <p:cNvSpPr txBox="1">
            <a:spLocks noGrp="1"/>
          </p:cNvSpPr>
          <p:nvPr>
            <p:ph type="dt" sz="half" idx="7"/>
          </p:nvPr>
        </p:nvSpPr>
        <p:spPr/>
        <p:txBody>
          <a:bodyPr/>
          <a:lstStyle>
            <a:lvl1pPr>
              <a:defRPr>
                <a:solidFill>
                  <a:srgbClr val="FFFFFF"/>
                </a:solidFill>
              </a:defRPr>
            </a:lvl1pPr>
          </a:lstStyle>
          <a:p>
            <a:pPr lvl="0"/>
            <a:endParaRPr lang="en-US"/>
          </a:p>
        </p:txBody>
      </p:sp>
      <p:sp>
        <p:nvSpPr>
          <p:cNvPr id="5" name="Footer Placeholder 4"/>
          <p:cNvSpPr txBox="1">
            <a:spLocks noGrp="1"/>
          </p:cNvSpPr>
          <p:nvPr>
            <p:ph type="ftr" sz="quarter" idx="9"/>
          </p:nvPr>
        </p:nvSpPr>
        <p:spPr/>
        <p:txBody>
          <a:bodyPr/>
          <a:lstStyle>
            <a:lvl1pPr>
              <a:defRPr>
                <a:solidFill>
                  <a:srgbClr val="FFFFFF"/>
                </a:solidFill>
              </a:defRPr>
            </a:lvl1pPr>
          </a:lstStyle>
          <a:p>
            <a:pPr lvl="0"/>
            <a:endParaRPr lang="en-US"/>
          </a:p>
        </p:txBody>
      </p:sp>
      <p:sp>
        <p:nvSpPr>
          <p:cNvPr id="6" name="Slide Number Placeholder 5"/>
          <p:cNvSpPr txBox="1">
            <a:spLocks noGrp="1"/>
          </p:cNvSpPr>
          <p:nvPr>
            <p:ph type="sldNum" sz="quarter" idx="8"/>
          </p:nvPr>
        </p:nvSpPr>
        <p:spPr/>
        <p:txBody>
          <a:bodyPr/>
          <a:lstStyle>
            <a:lvl1pPr>
              <a:defRPr>
                <a:solidFill>
                  <a:srgbClr val="FFFFFF"/>
                </a:solidFill>
              </a:defRPr>
            </a:lvl1pPr>
          </a:lstStyle>
          <a:p>
            <a:pPr lvl="0"/>
            <a:fld id="{4452F150-87E1-4200-BDD4-009850D3BB02}" type="slidenum">
              <a:rPr/>
              <a:pPr lvl="0"/>
              <a:t>‹#›</a:t>
            </a:fld>
            <a:endParaRPr lang="en-US"/>
          </a:p>
        </p:txBody>
      </p:sp>
      <p:sp>
        <p:nvSpPr>
          <p:cNvPr id="7" name="Chevron 6"/>
          <p:cNvSpPr/>
          <p:nvPr/>
        </p:nvSpPr>
        <p:spPr>
          <a:xfrm>
            <a:off x="3636678" y="3005468"/>
            <a:ext cx="182880" cy="228600"/>
          </a:xfrm>
          <a:custGeom>
            <a:avLst/>
            <a:gdLst>
              <a:gd name="f0" fmla="val 10800000"/>
              <a:gd name="f1" fmla="val 5400000"/>
              <a:gd name="f2" fmla="val 180"/>
              <a:gd name="f3" fmla="val w"/>
              <a:gd name="f4" fmla="val h"/>
              <a:gd name="f5" fmla="val ss"/>
              <a:gd name="f6" fmla="val 0"/>
              <a:gd name="f7" fmla="val 50000"/>
              <a:gd name="f8" fmla="+- 0 0 -360"/>
              <a:gd name="f9" fmla="+- 0 0 -270"/>
              <a:gd name="f10" fmla="+- 0 0 -180"/>
              <a:gd name="f11" fmla="abs f3"/>
              <a:gd name="f12" fmla="abs f4"/>
              <a:gd name="f13" fmla="abs f5"/>
              <a:gd name="f14" fmla="*/ f8 f0 1"/>
              <a:gd name="f15" fmla="*/ f9 f0 1"/>
              <a:gd name="f16" fmla="*/ f10 f0 1"/>
              <a:gd name="f17" fmla="?: f11 f3 1"/>
              <a:gd name="f18" fmla="?: f12 f4 1"/>
              <a:gd name="f19" fmla="?: f13 f5 1"/>
              <a:gd name="f20" fmla="*/ f14 1 f2"/>
              <a:gd name="f21" fmla="*/ f15 1 f2"/>
              <a:gd name="f22" fmla="*/ f16 1 f2"/>
              <a:gd name="f23" fmla="*/ f17 1 21600"/>
              <a:gd name="f24" fmla="*/ f18 1 21600"/>
              <a:gd name="f25" fmla="*/ 21600 f17 1"/>
              <a:gd name="f26" fmla="*/ 21600 f18 1"/>
              <a:gd name="f27" fmla="+- f20 0 f1"/>
              <a:gd name="f28" fmla="+- f21 0 f1"/>
              <a:gd name="f29" fmla="+- f22 0 f1"/>
              <a:gd name="f30" fmla="min f24 f23"/>
              <a:gd name="f31" fmla="*/ f25 1 f19"/>
              <a:gd name="f32" fmla="*/ f26 1 f19"/>
              <a:gd name="f33" fmla="val f31"/>
              <a:gd name="f34" fmla="val f32"/>
              <a:gd name="f35" fmla="*/ f6 f30 1"/>
              <a:gd name="f36" fmla="+- f34 0 f6"/>
              <a:gd name="f37" fmla="+- f33 0 f6"/>
              <a:gd name="f38" fmla="*/ f34 f30 1"/>
              <a:gd name="f39" fmla="*/ f33 f30 1"/>
              <a:gd name="f40" fmla="*/ f36 1 2"/>
              <a:gd name="f41" fmla="min f37 f36"/>
              <a:gd name="f42" fmla="+- f6 f40 0"/>
              <a:gd name="f43" fmla="*/ f41 f7 1"/>
              <a:gd name="f44" fmla="*/ f43 1 100000"/>
              <a:gd name="f45" fmla="*/ f42 f30 1"/>
              <a:gd name="f46" fmla="+- f33 0 f44"/>
              <a:gd name="f47" fmla="*/ f44 f30 1"/>
              <a:gd name="f48" fmla="*/ f46 1 2"/>
              <a:gd name="f49" fmla="+- f46 0 f44"/>
              <a:gd name="f50" fmla="*/ f46 f30 1"/>
              <a:gd name="f51" fmla="?: f49 f44 f6"/>
              <a:gd name="f52" fmla="?: f49 f46 f33"/>
              <a:gd name="f53" fmla="*/ f48 f30 1"/>
              <a:gd name="f54" fmla="*/ f51 f30 1"/>
              <a:gd name="f55" fmla="*/ f52 f30 1"/>
            </a:gdLst>
            <a:ahLst/>
            <a:cxnLst>
              <a:cxn ang="3cd4">
                <a:pos x="hc" y="t"/>
              </a:cxn>
              <a:cxn ang="0">
                <a:pos x="r" y="vc"/>
              </a:cxn>
              <a:cxn ang="cd4">
                <a:pos x="hc" y="b"/>
              </a:cxn>
              <a:cxn ang="cd2">
                <a:pos x="l" y="vc"/>
              </a:cxn>
              <a:cxn ang="f27">
                <a:pos x="f53" y="f35"/>
              </a:cxn>
              <a:cxn ang="f28">
                <a:pos x="f47" y="f45"/>
              </a:cxn>
              <a:cxn ang="f29">
                <a:pos x="f53" y="f38"/>
              </a:cxn>
            </a:cxnLst>
            <a:rect l="f54" t="f35" r="f55" b="f38"/>
            <a:pathLst>
              <a:path>
                <a:moveTo>
                  <a:pt x="f35" y="f35"/>
                </a:moveTo>
                <a:lnTo>
                  <a:pt x="f50" y="f35"/>
                </a:lnTo>
                <a:lnTo>
                  <a:pt x="f39" y="f45"/>
                </a:lnTo>
                <a:lnTo>
                  <a:pt x="f50" y="f38"/>
                </a:lnTo>
                <a:lnTo>
                  <a:pt x="f35" y="f38"/>
                </a:lnTo>
                <a:lnTo>
                  <a:pt x="f47" y="f45"/>
                </a:lnTo>
                <a:close/>
              </a:path>
            </a:pathLst>
          </a:custGeom>
          <a:gradFill>
            <a:gsLst>
              <a:gs pos="0">
                <a:srgbClr val="1389A6"/>
              </a:gs>
              <a:gs pos="100000">
                <a:srgbClr val="50B8DA"/>
              </a:gs>
            </a:gsLst>
            <a:lin ang="16200000"/>
          </a:gradFill>
          <a:ln w="3172">
            <a:solidFill>
              <a:srgbClr val="1E768C"/>
            </a:solidFill>
            <a:prstDash val="solid"/>
          </a:ln>
          <a:effectLst>
            <a:outerShdw dist="25402" dir="5400000" algn="tl">
              <a:srgbClr val="000000">
                <a:alpha val="46000"/>
              </a:srgbClr>
            </a:outerShdw>
          </a:effectLst>
        </p:spPr>
        <p:txBody>
          <a:bodyPr vert="horz" wrap="square" lIns="91440" tIns="45720" rIns="91440" bIns="45720"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Lucida Sans Unicode"/>
            </a:endParaRPr>
          </a:p>
        </p:txBody>
      </p:sp>
      <p:sp>
        <p:nvSpPr>
          <p:cNvPr id="8" name="Chevron 7"/>
          <p:cNvSpPr/>
          <p:nvPr/>
        </p:nvSpPr>
        <p:spPr>
          <a:xfrm>
            <a:off x="3450259" y="3005468"/>
            <a:ext cx="182880" cy="228600"/>
          </a:xfrm>
          <a:custGeom>
            <a:avLst/>
            <a:gdLst>
              <a:gd name="f0" fmla="val 10800000"/>
              <a:gd name="f1" fmla="val 5400000"/>
              <a:gd name="f2" fmla="val 180"/>
              <a:gd name="f3" fmla="val w"/>
              <a:gd name="f4" fmla="val h"/>
              <a:gd name="f5" fmla="val ss"/>
              <a:gd name="f6" fmla="val 0"/>
              <a:gd name="f7" fmla="val 50000"/>
              <a:gd name="f8" fmla="+- 0 0 -360"/>
              <a:gd name="f9" fmla="+- 0 0 -270"/>
              <a:gd name="f10" fmla="+- 0 0 -180"/>
              <a:gd name="f11" fmla="abs f3"/>
              <a:gd name="f12" fmla="abs f4"/>
              <a:gd name="f13" fmla="abs f5"/>
              <a:gd name="f14" fmla="*/ f8 f0 1"/>
              <a:gd name="f15" fmla="*/ f9 f0 1"/>
              <a:gd name="f16" fmla="*/ f10 f0 1"/>
              <a:gd name="f17" fmla="?: f11 f3 1"/>
              <a:gd name="f18" fmla="?: f12 f4 1"/>
              <a:gd name="f19" fmla="?: f13 f5 1"/>
              <a:gd name="f20" fmla="*/ f14 1 f2"/>
              <a:gd name="f21" fmla="*/ f15 1 f2"/>
              <a:gd name="f22" fmla="*/ f16 1 f2"/>
              <a:gd name="f23" fmla="*/ f17 1 21600"/>
              <a:gd name="f24" fmla="*/ f18 1 21600"/>
              <a:gd name="f25" fmla="*/ 21600 f17 1"/>
              <a:gd name="f26" fmla="*/ 21600 f18 1"/>
              <a:gd name="f27" fmla="+- f20 0 f1"/>
              <a:gd name="f28" fmla="+- f21 0 f1"/>
              <a:gd name="f29" fmla="+- f22 0 f1"/>
              <a:gd name="f30" fmla="min f24 f23"/>
              <a:gd name="f31" fmla="*/ f25 1 f19"/>
              <a:gd name="f32" fmla="*/ f26 1 f19"/>
              <a:gd name="f33" fmla="val f31"/>
              <a:gd name="f34" fmla="val f32"/>
              <a:gd name="f35" fmla="*/ f6 f30 1"/>
              <a:gd name="f36" fmla="+- f34 0 f6"/>
              <a:gd name="f37" fmla="+- f33 0 f6"/>
              <a:gd name="f38" fmla="*/ f34 f30 1"/>
              <a:gd name="f39" fmla="*/ f33 f30 1"/>
              <a:gd name="f40" fmla="*/ f36 1 2"/>
              <a:gd name="f41" fmla="min f37 f36"/>
              <a:gd name="f42" fmla="+- f6 f40 0"/>
              <a:gd name="f43" fmla="*/ f41 f7 1"/>
              <a:gd name="f44" fmla="*/ f43 1 100000"/>
              <a:gd name="f45" fmla="*/ f42 f30 1"/>
              <a:gd name="f46" fmla="+- f33 0 f44"/>
              <a:gd name="f47" fmla="*/ f44 f30 1"/>
              <a:gd name="f48" fmla="*/ f46 1 2"/>
              <a:gd name="f49" fmla="+- f46 0 f44"/>
              <a:gd name="f50" fmla="*/ f46 f30 1"/>
              <a:gd name="f51" fmla="?: f49 f44 f6"/>
              <a:gd name="f52" fmla="?: f49 f46 f33"/>
              <a:gd name="f53" fmla="*/ f48 f30 1"/>
              <a:gd name="f54" fmla="*/ f51 f30 1"/>
              <a:gd name="f55" fmla="*/ f52 f30 1"/>
            </a:gdLst>
            <a:ahLst/>
            <a:cxnLst>
              <a:cxn ang="3cd4">
                <a:pos x="hc" y="t"/>
              </a:cxn>
              <a:cxn ang="0">
                <a:pos x="r" y="vc"/>
              </a:cxn>
              <a:cxn ang="cd4">
                <a:pos x="hc" y="b"/>
              </a:cxn>
              <a:cxn ang="cd2">
                <a:pos x="l" y="vc"/>
              </a:cxn>
              <a:cxn ang="f27">
                <a:pos x="f53" y="f35"/>
              </a:cxn>
              <a:cxn ang="f28">
                <a:pos x="f47" y="f45"/>
              </a:cxn>
              <a:cxn ang="f29">
                <a:pos x="f53" y="f38"/>
              </a:cxn>
            </a:cxnLst>
            <a:rect l="f54" t="f35" r="f55" b="f38"/>
            <a:pathLst>
              <a:path>
                <a:moveTo>
                  <a:pt x="f35" y="f35"/>
                </a:moveTo>
                <a:lnTo>
                  <a:pt x="f50" y="f35"/>
                </a:lnTo>
                <a:lnTo>
                  <a:pt x="f39" y="f45"/>
                </a:lnTo>
                <a:lnTo>
                  <a:pt x="f50" y="f38"/>
                </a:lnTo>
                <a:lnTo>
                  <a:pt x="f35" y="f38"/>
                </a:lnTo>
                <a:lnTo>
                  <a:pt x="f47" y="f45"/>
                </a:lnTo>
                <a:close/>
              </a:path>
            </a:pathLst>
          </a:custGeom>
          <a:gradFill>
            <a:gsLst>
              <a:gs pos="0">
                <a:srgbClr val="1389A6"/>
              </a:gs>
              <a:gs pos="100000">
                <a:srgbClr val="50B8DA"/>
              </a:gs>
            </a:gsLst>
            <a:lin ang="16200000"/>
          </a:gradFill>
          <a:ln w="3172">
            <a:solidFill>
              <a:srgbClr val="1E768C"/>
            </a:solidFill>
            <a:prstDash val="solid"/>
          </a:ln>
          <a:effectLst>
            <a:outerShdw dist="25402" dir="5400000" algn="tl">
              <a:srgbClr val="000000">
                <a:alpha val="46000"/>
              </a:srgbClr>
            </a:outerShdw>
          </a:effectLst>
        </p:spPr>
        <p:txBody>
          <a:bodyPr vert="horz" wrap="square" lIns="91440" tIns="45720" rIns="91440" bIns="45720"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Lucida Sans Unicode"/>
            </a:endParaRPr>
          </a:p>
        </p:txBody>
      </p:sp>
    </p:spTree>
  </p:cSld>
  <p:clrMapOvr>
    <a:masterClrMapping/>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gradFill>
          <a:gsLst>
            <a:gs pos="0">
              <a:srgbClr val="B3B3B3"/>
            </a:gs>
            <a:gs pos="100000">
              <a:srgbClr val="A0A0A0"/>
            </a:gs>
          </a:gsLst>
          <a:path path="circle">
            <a:fillToRect l="65000" r="35000" b="100000"/>
          </a:path>
        </a:gradFill>
        <a:effectLst/>
      </p:bgPr>
    </p:bg>
    <p:spTree>
      <p:nvGrpSpPr>
        <p:cNvPr id="1" name=""/>
        <p:cNvGrpSpPr/>
        <p:nvPr/>
      </p:nvGrpSpPr>
      <p:grpSpPr>
        <a:xfrm>
          <a:off x="0" y="0"/>
          <a:ext cx="0" cy="0"/>
          <a:chOff x="0" y="0"/>
          <a:chExt cx="0" cy="0"/>
        </a:xfrm>
      </p:grpSpPr>
      <p:sp>
        <p:nvSpPr>
          <p:cNvPr id="2" name="Content Placeholder 2"/>
          <p:cNvSpPr txBox="1">
            <a:spLocks noGrp="1"/>
          </p:cNvSpPr>
          <p:nvPr>
            <p:ph idx="1"/>
          </p:nvPr>
        </p:nvSpPr>
        <p:spPr>
          <a:xfrm>
            <a:off x="457200" y="1481328"/>
            <a:ext cx="4038603" cy="4525959"/>
          </a:xfrm>
        </p:spPr>
        <p:txBody>
          <a:bodyPr/>
          <a:lstStyle>
            <a:lvl1pPr>
              <a:defRPr sz="2800">
                <a:solidFill>
                  <a:srgbClr val="FFFFFF"/>
                </a:solidFill>
              </a:defRPr>
            </a:lvl1pPr>
            <a:lvl2pPr>
              <a:defRPr sz="2400">
                <a:solidFill>
                  <a:srgbClr val="FFFFFF"/>
                </a:solidFill>
              </a:defRPr>
            </a:lvl2pPr>
            <a:lvl3pPr>
              <a:defRPr sz="2000">
                <a:solidFill>
                  <a:srgbClr val="FFFFFF"/>
                </a:solidFill>
              </a:defRPr>
            </a:lvl3pPr>
            <a:lvl4pPr>
              <a:defRPr sz="1800">
                <a:solidFill>
                  <a:srgbClr val="FFFFFF"/>
                </a:solidFill>
              </a:defRPr>
            </a:lvl4pPr>
            <a:lvl5pPr>
              <a:defRPr>
                <a:solidFill>
                  <a:srgbClr val="FFFFF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Content Placeholder 3"/>
          <p:cNvSpPr txBox="1">
            <a:spLocks noGrp="1"/>
          </p:cNvSpPr>
          <p:nvPr>
            <p:ph idx="2"/>
          </p:nvPr>
        </p:nvSpPr>
        <p:spPr>
          <a:xfrm>
            <a:off x="4648196" y="1481328"/>
            <a:ext cx="4038603" cy="4525959"/>
          </a:xfrm>
        </p:spPr>
        <p:txBody>
          <a:bodyPr/>
          <a:lstStyle>
            <a:lvl1pPr>
              <a:defRPr sz="2800">
                <a:solidFill>
                  <a:srgbClr val="FFFFFF"/>
                </a:solidFill>
              </a:defRPr>
            </a:lvl1pPr>
            <a:lvl2pPr>
              <a:defRPr sz="2400">
                <a:solidFill>
                  <a:srgbClr val="FFFFFF"/>
                </a:solidFill>
              </a:defRPr>
            </a:lvl2pPr>
            <a:lvl3pPr>
              <a:defRPr sz="2000">
                <a:solidFill>
                  <a:srgbClr val="FFFFFF"/>
                </a:solidFill>
              </a:defRPr>
            </a:lvl3pPr>
            <a:lvl4pPr>
              <a:defRPr sz="1800">
                <a:solidFill>
                  <a:srgbClr val="FFFFFF"/>
                </a:solidFill>
              </a:defRPr>
            </a:lvl4pPr>
            <a:lvl5pPr>
              <a:defRPr>
                <a:solidFill>
                  <a:srgbClr val="FFFFF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4"/>
          <p:cNvSpPr txBox="1">
            <a:spLocks noGrp="1"/>
          </p:cNvSpPr>
          <p:nvPr>
            <p:ph type="dt" sz="half" idx="7"/>
          </p:nvPr>
        </p:nvSpPr>
        <p:spPr/>
        <p:txBody>
          <a:bodyPr/>
          <a:lstStyle>
            <a:lvl1pPr>
              <a:defRPr>
                <a:solidFill>
                  <a:srgbClr val="FFFFFF"/>
                </a:solidFill>
              </a:defRPr>
            </a:lvl1pPr>
          </a:lstStyle>
          <a:p>
            <a:pPr lvl="0"/>
            <a:endParaRPr lang="en-US"/>
          </a:p>
        </p:txBody>
      </p:sp>
      <p:sp>
        <p:nvSpPr>
          <p:cNvPr id="5" name="Footer Placeholder 5"/>
          <p:cNvSpPr txBox="1">
            <a:spLocks noGrp="1"/>
          </p:cNvSpPr>
          <p:nvPr>
            <p:ph type="ftr" sz="quarter" idx="9"/>
          </p:nvPr>
        </p:nvSpPr>
        <p:spPr/>
        <p:txBody>
          <a:bodyPr/>
          <a:lstStyle>
            <a:lvl1pPr>
              <a:defRPr>
                <a:solidFill>
                  <a:srgbClr val="FFFFFF"/>
                </a:solidFill>
              </a:defRPr>
            </a:lvl1pPr>
          </a:lstStyle>
          <a:p>
            <a:pPr lvl="0"/>
            <a:endParaRPr lang="en-US"/>
          </a:p>
        </p:txBody>
      </p:sp>
      <p:sp>
        <p:nvSpPr>
          <p:cNvPr id="6" name="Slide Number Placeholder 6"/>
          <p:cNvSpPr txBox="1">
            <a:spLocks noGrp="1"/>
          </p:cNvSpPr>
          <p:nvPr>
            <p:ph type="sldNum" sz="quarter" idx="8"/>
          </p:nvPr>
        </p:nvSpPr>
        <p:spPr/>
        <p:txBody>
          <a:bodyPr/>
          <a:lstStyle>
            <a:lvl1pPr>
              <a:defRPr>
                <a:solidFill>
                  <a:srgbClr val="FFFFFF"/>
                </a:solidFill>
              </a:defRPr>
            </a:lvl1pPr>
          </a:lstStyle>
          <a:p>
            <a:pPr lvl="0"/>
            <a:fld id="{FD166D2F-D53C-423F-90A4-AEC08CB5406B}" type="slidenum">
              <a:rPr/>
              <a:pPr lvl="0"/>
              <a:t>‹#›</a:t>
            </a:fld>
            <a:endParaRPr lang="en-US"/>
          </a:p>
        </p:txBody>
      </p:sp>
      <p:sp>
        <p:nvSpPr>
          <p:cNvPr id="7" name="Title 7"/>
          <p:cNvSpPr txBox="1">
            <a:spLocks noGrp="1"/>
          </p:cNvSpPr>
          <p:nvPr>
            <p:ph type="title"/>
          </p:nvPr>
        </p:nvSpPr>
        <p:spPr/>
        <p:txBody>
          <a:bodyPr/>
          <a:lstStyle>
            <a:lvl1pPr>
              <a:defRPr>
                <a:solidFill>
                  <a:srgbClr val="DEF5FA"/>
                </a:solidFill>
              </a:defRPr>
            </a:lvl1pPr>
          </a:lstStyle>
          <a:p>
            <a:pPr lvl="0"/>
            <a:r>
              <a:rPr lang="en-US"/>
              <a:t>Click to edit Master title style</a:t>
            </a:r>
          </a:p>
        </p:txBody>
      </p:sp>
    </p:spTree>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Pr>
        <a:blipFill>
          <a:blip r:embed="rId2" r:link="rId3" cstate="print"/>
          <a:tile sx="49988" sy="49988" algn="tl"/>
        </a:blipFill>
        <a:effectLst/>
      </p:bgPr>
    </p:bg>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73048"/>
            <a:ext cx="8229600" cy="1143000"/>
          </a:xfrm>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457200" y="5410203"/>
            <a:ext cx="4040184" cy="761996"/>
          </a:xfrm>
          <a:solidFill>
            <a:srgbClr val="2DA2BF"/>
          </a:solidFill>
          <a:ln w="9656">
            <a:solidFill>
              <a:srgbClr val="2DA2BF"/>
            </a:solidFill>
            <a:prstDash val="solid"/>
            <a:miter/>
          </a:ln>
        </p:spPr>
        <p:txBody>
          <a:bodyPr lIns="182880" anchor="ctr"/>
          <a:lstStyle>
            <a:lvl1pPr marL="0" indent="0">
              <a:buNone/>
              <a:defRPr sz="2400">
                <a:solidFill>
                  <a:srgbClr val="FFFFFF"/>
                </a:solidFill>
              </a:defRPr>
            </a:lvl1pPr>
          </a:lstStyle>
          <a:p>
            <a:pPr lvl="0"/>
            <a:r>
              <a:rPr lang="en-US"/>
              <a:t>Click to edit Master text styles</a:t>
            </a:r>
          </a:p>
        </p:txBody>
      </p:sp>
      <p:sp>
        <p:nvSpPr>
          <p:cNvPr id="4" name="Text Placeholder 3"/>
          <p:cNvSpPr txBox="1">
            <a:spLocks noGrp="1"/>
          </p:cNvSpPr>
          <p:nvPr>
            <p:ph type="body" idx="3"/>
          </p:nvPr>
        </p:nvSpPr>
        <p:spPr>
          <a:xfrm>
            <a:off x="4645023" y="5410203"/>
            <a:ext cx="4041776" cy="761996"/>
          </a:xfrm>
          <a:solidFill>
            <a:srgbClr val="2DA2BF"/>
          </a:solidFill>
          <a:ln w="9656">
            <a:solidFill>
              <a:srgbClr val="2DA2BF"/>
            </a:solidFill>
            <a:prstDash val="solid"/>
            <a:miter/>
          </a:ln>
        </p:spPr>
        <p:txBody>
          <a:bodyPr lIns="182880" anchor="ctr"/>
          <a:lstStyle>
            <a:lvl1pPr marL="0" indent="0">
              <a:buNone/>
              <a:defRPr sz="2400">
                <a:solidFill>
                  <a:srgbClr val="FFFFFF"/>
                </a:solidFill>
              </a:defRPr>
            </a:lvl1pPr>
          </a:lstStyle>
          <a:p>
            <a:pPr lvl="0"/>
            <a:r>
              <a:rPr lang="en-US"/>
              <a:t>Click to edit Master text styles</a:t>
            </a:r>
          </a:p>
        </p:txBody>
      </p:sp>
      <p:sp>
        <p:nvSpPr>
          <p:cNvPr id="5" name="Content Placeholder 4"/>
          <p:cNvSpPr txBox="1">
            <a:spLocks noGrp="1"/>
          </p:cNvSpPr>
          <p:nvPr>
            <p:ph idx="2"/>
          </p:nvPr>
        </p:nvSpPr>
        <p:spPr>
          <a:xfrm>
            <a:off x="457200" y="1444294"/>
            <a:ext cx="4040184" cy="3941758"/>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txBox="1">
            <a:spLocks noGrp="1"/>
          </p:cNvSpPr>
          <p:nvPr>
            <p:ph idx="4"/>
          </p:nvPr>
        </p:nvSpPr>
        <p:spPr>
          <a:xfrm>
            <a:off x="4645023" y="1444294"/>
            <a:ext cx="4041776" cy="3941758"/>
          </a:xfrm>
        </p:spPr>
        <p:txBody>
          <a:bodyPr/>
          <a:lstStyle>
            <a:lvl1pPr>
              <a:spcBef>
                <a:spcPts val="0"/>
              </a:spcBef>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txBox="1">
            <a:spLocks noGrp="1"/>
          </p:cNvSpPr>
          <p:nvPr>
            <p:ph type="dt" sz="half" idx="7"/>
          </p:nvPr>
        </p:nvSpPr>
        <p:spPr/>
        <p:txBody>
          <a:bodyPr/>
          <a:lstStyle>
            <a:lvl1pPr>
              <a:defRPr/>
            </a:lvl1pPr>
          </a:lstStyle>
          <a:p>
            <a:pPr lvl="0"/>
            <a:endParaRPr lang="en-US"/>
          </a:p>
        </p:txBody>
      </p:sp>
      <p:sp>
        <p:nvSpPr>
          <p:cNvPr id="8" name="Footer Placeholder 7"/>
          <p:cNvSpPr txBox="1">
            <a:spLocks noGrp="1"/>
          </p:cNvSpPr>
          <p:nvPr>
            <p:ph type="ftr" sz="quarter" idx="9"/>
          </p:nvPr>
        </p:nvSpPr>
        <p:spPr/>
        <p:txBody>
          <a:bodyPr/>
          <a:lstStyle>
            <a:lvl1pPr>
              <a:defRPr/>
            </a:lvl1pPr>
          </a:lstStyle>
          <a:p>
            <a:pPr lvl="0"/>
            <a:endParaRPr lang="en-US"/>
          </a:p>
        </p:txBody>
      </p:sp>
      <p:sp>
        <p:nvSpPr>
          <p:cNvPr id="9" name="Slide Number Placeholder 8"/>
          <p:cNvSpPr txBox="1">
            <a:spLocks noGrp="1"/>
          </p:cNvSpPr>
          <p:nvPr>
            <p:ph type="sldNum" sz="quarter" idx="8"/>
          </p:nvPr>
        </p:nvSpPr>
        <p:spPr/>
        <p:txBody>
          <a:bodyPr/>
          <a:lstStyle>
            <a:lvl1pPr>
              <a:defRPr/>
            </a:lvl1pPr>
          </a:lstStyle>
          <a:p>
            <a:pPr lvl="0"/>
            <a:fld id="{D3F8794F-E59E-4C6F-9906-0559DCEB20B9}" type="slidenum">
              <a:rPr/>
              <a:pPr lvl="0"/>
              <a:t>‹#›</a:t>
            </a:fld>
            <a:endParaRPr lang="en-US"/>
          </a:p>
        </p:txBody>
      </p:sp>
    </p:spTree>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gradFill>
          <a:gsLst>
            <a:gs pos="0">
              <a:srgbClr val="B3B3B3"/>
            </a:gs>
            <a:gs pos="100000">
              <a:srgbClr val="A0A0A0"/>
            </a:gs>
          </a:gsLst>
          <a:path path="circle">
            <a:fillToRect l="65000" r="35000" b="100000"/>
          </a:path>
        </a:gradFill>
        <a:effectLst/>
      </p:bgPr>
    </p:bg>
    <p:spTree>
      <p:nvGrpSpPr>
        <p:cNvPr id="1" name=""/>
        <p:cNvGrpSpPr/>
        <p:nvPr/>
      </p:nvGrpSpPr>
      <p:grpSpPr>
        <a:xfrm>
          <a:off x="0" y="0"/>
          <a:ext cx="0" cy="0"/>
          <a:chOff x="0" y="0"/>
          <a:chExt cx="0" cy="0"/>
        </a:xfrm>
      </p:grpSpPr>
      <p:sp>
        <p:nvSpPr>
          <p:cNvPr id="2" name="Date Placeholder 2"/>
          <p:cNvSpPr txBox="1">
            <a:spLocks noGrp="1"/>
          </p:cNvSpPr>
          <p:nvPr>
            <p:ph type="dt" sz="half" idx="7"/>
          </p:nvPr>
        </p:nvSpPr>
        <p:spPr/>
        <p:txBody>
          <a:bodyPr/>
          <a:lstStyle>
            <a:lvl1pPr>
              <a:defRPr>
                <a:solidFill>
                  <a:srgbClr val="FFFFFF"/>
                </a:solidFill>
              </a:defRPr>
            </a:lvl1pPr>
          </a:lstStyle>
          <a:p>
            <a:pPr lvl="0"/>
            <a:endParaRPr lang="en-US"/>
          </a:p>
        </p:txBody>
      </p:sp>
      <p:sp>
        <p:nvSpPr>
          <p:cNvPr id="3" name="Footer Placeholder 3"/>
          <p:cNvSpPr txBox="1">
            <a:spLocks noGrp="1"/>
          </p:cNvSpPr>
          <p:nvPr>
            <p:ph type="ftr" sz="quarter" idx="9"/>
          </p:nvPr>
        </p:nvSpPr>
        <p:spPr/>
        <p:txBody>
          <a:bodyPr/>
          <a:lstStyle>
            <a:lvl1pPr>
              <a:defRPr>
                <a:solidFill>
                  <a:srgbClr val="FFFFFF"/>
                </a:solidFill>
              </a:defRPr>
            </a:lvl1pPr>
          </a:lstStyle>
          <a:p>
            <a:pPr lvl="0"/>
            <a:endParaRPr lang="en-US"/>
          </a:p>
        </p:txBody>
      </p:sp>
      <p:sp>
        <p:nvSpPr>
          <p:cNvPr id="4" name="Slide Number Placeholder 4"/>
          <p:cNvSpPr txBox="1">
            <a:spLocks noGrp="1"/>
          </p:cNvSpPr>
          <p:nvPr>
            <p:ph type="sldNum" sz="quarter" idx="8"/>
          </p:nvPr>
        </p:nvSpPr>
        <p:spPr/>
        <p:txBody>
          <a:bodyPr/>
          <a:lstStyle>
            <a:lvl1pPr>
              <a:defRPr>
                <a:solidFill>
                  <a:srgbClr val="FFFFFF"/>
                </a:solidFill>
              </a:defRPr>
            </a:lvl1pPr>
          </a:lstStyle>
          <a:p>
            <a:pPr lvl="0"/>
            <a:fld id="{5A58F097-9632-44B1-B4FF-B58D57188B0E}" type="slidenum">
              <a:rPr/>
              <a:pPr lvl="0"/>
              <a:t>‹#›</a:t>
            </a:fld>
            <a:endParaRPr lang="en-US"/>
          </a:p>
        </p:txBody>
      </p:sp>
      <p:sp>
        <p:nvSpPr>
          <p:cNvPr id="5" name="Title 5"/>
          <p:cNvSpPr txBox="1">
            <a:spLocks noGrp="1"/>
          </p:cNvSpPr>
          <p:nvPr>
            <p:ph type="title"/>
          </p:nvPr>
        </p:nvSpPr>
        <p:spPr/>
        <p:txBody>
          <a:bodyPr/>
          <a:lstStyle>
            <a:lvl1pPr>
              <a:defRPr>
                <a:solidFill>
                  <a:srgbClr val="DEF5FA"/>
                </a:solidFill>
              </a:defRPr>
            </a:lvl1pPr>
          </a:lstStyle>
          <a:p>
            <a:pPr lvl="0"/>
            <a:r>
              <a:rPr lang="en-US"/>
              <a:t>Click to edit Master title style</a:t>
            </a:r>
          </a:p>
        </p:txBody>
      </p:sp>
    </p:spTree>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a:defRPr/>
            </a:lvl1pPr>
          </a:lstStyle>
          <a:p>
            <a:pPr lvl="0"/>
            <a:endParaRPr lang="en-US"/>
          </a:p>
        </p:txBody>
      </p:sp>
      <p:sp>
        <p:nvSpPr>
          <p:cNvPr id="3" name="Footer Placeholder 2"/>
          <p:cNvSpPr txBox="1">
            <a:spLocks noGrp="1"/>
          </p:cNvSpPr>
          <p:nvPr>
            <p:ph type="ftr" sz="quarter" idx="9"/>
          </p:nvPr>
        </p:nvSpPr>
        <p:spPr/>
        <p:txBody>
          <a:bodyPr/>
          <a:lstStyle>
            <a:lvl1pPr>
              <a:defRPr/>
            </a:lvl1pPr>
          </a:lstStyle>
          <a:p>
            <a:pPr lvl="0"/>
            <a:endParaRPr lang="en-US"/>
          </a:p>
        </p:txBody>
      </p:sp>
      <p:sp>
        <p:nvSpPr>
          <p:cNvPr id="4" name="Slide Number Placeholder 3"/>
          <p:cNvSpPr txBox="1">
            <a:spLocks noGrp="1"/>
          </p:cNvSpPr>
          <p:nvPr>
            <p:ph type="sldNum" sz="quarter" idx="8"/>
          </p:nvPr>
        </p:nvSpPr>
        <p:spPr/>
        <p:txBody>
          <a:bodyPr/>
          <a:lstStyle>
            <a:lvl1pPr>
              <a:defRPr/>
            </a:lvl1pPr>
          </a:lstStyle>
          <a:p>
            <a:pPr lvl="0"/>
            <a:fld id="{89388220-B72F-472A-BBA6-12A5C9CC9416}" type="slidenum">
              <a:rPr/>
              <a:pPr lvl="0"/>
              <a:t>‹#›</a:t>
            </a:fld>
            <a:endParaRPr lang="en-US"/>
          </a:p>
        </p:txBody>
      </p:sp>
    </p:spTree>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a:blip r:embed="rId2" r:link="rId3" cstate="print"/>
          <a:tile sx="49988" sy="49988" algn="tl"/>
        </a:blipFill>
        <a:effectLst/>
      </p:bgPr>
    </p:bg>
    <p:spTree>
      <p:nvGrpSpPr>
        <p:cNvPr id="1" name=""/>
        <p:cNvGrpSpPr/>
        <p:nvPr/>
      </p:nvGrpSpPr>
      <p:grpSpPr>
        <a:xfrm>
          <a:off x="0" y="0"/>
          <a:ext cx="0" cy="0"/>
          <a:chOff x="0" y="0"/>
          <a:chExt cx="0" cy="0"/>
        </a:xfrm>
      </p:grpSpPr>
      <p:sp>
        <p:nvSpPr>
          <p:cNvPr id="2" name="Title 1"/>
          <p:cNvSpPr txBox="1">
            <a:spLocks noGrp="1"/>
          </p:cNvSpPr>
          <p:nvPr>
            <p:ph type="title"/>
          </p:nvPr>
        </p:nvSpPr>
        <p:spPr>
          <a:xfrm>
            <a:off x="914400" y="4876796"/>
            <a:ext cx="7481776" cy="457200"/>
          </a:xfrm>
        </p:spPr>
        <p:txBody>
          <a:bodyPr anchor="t"/>
          <a:lstStyle>
            <a:lvl1pPr algn="r">
              <a:defRPr sz="2500" b="0">
                <a:solidFill>
                  <a:srgbClr val="2DA2BF"/>
                </a:solidFill>
              </a:defRPr>
            </a:lvl1pPr>
          </a:lstStyle>
          <a:p>
            <a:pPr lvl="0"/>
            <a:r>
              <a:rPr lang="en-US"/>
              <a:t>Click to edit Master title style</a:t>
            </a:r>
          </a:p>
        </p:txBody>
      </p:sp>
      <p:sp>
        <p:nvSpPr>
          <p:cNvPr id="3" name="Text Placeholder 2"/>
          <p:cNvSpPr txBox="1">
            <a:spLocks noGrp="1"/>
          </p:cNvSpPr>
          <p:nvPr>
            <p:ph type="body" idx="2"/>
          </p:nvPr>
        </p:nvSpPr>
        <p:spPr>
          <a:xfrm>
            <a:off x="4419596" y="5355101"/>
            <a:ext cx="3974595" cy="914400"/>
          </a:xfrm>
        </p:spPr>
        <p:txBody>
          <a:bodyPr/>
          <a:lstStyle>
            <a:lvl1pPr marL="0" indent="0" algn="r">
              <a:buNone/>
              <a:defRPr sz="1600"/>
            </a:lvl1pPr>
          </a:lstStyle>
          <a:p>
            <a:pPr lvl="0"/>
            <a:r>
              <a:rPr lang="en-US"/>
              <a:t>Click to edit Master text styles</a:t>
            </a:r>
          </a:p>
        </p:txBody>
      </p:sp>
      <p:sp>
        <p:nvSpPr>
          <p:cNvPr id="4" name="Content Placeholder 3"/>
          <p:cNvSpPr txBox="1">
            <a:spLocks noGrp="1"/>
          </p:cNvSpPr>
          <p:nvPr>
            <p:ph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txBox="1">
            <a:spLocks noGrp="1"/>
          </p:cNvSpPr>
          <p:nvPr>
            <p:ph type="dt" sz="half" idx="7"/>
          </p:nvPr>
        </p:nvSpPr>
        <p:spPr/>
        <p:txBody>
          <a:bodyPr/>
          <a:lstStyle>
            <a:lvl1pPr>
              <a:defRPr/>
            </a:lvl1pPr>
          </a:lstStyle>
          <a:p>
            <a:pPr lvl="0"/>
            <a:endParaRPr lang="en-US"/>
          </a:p>
        </p:txBody>
      </p:sp>
      <p:sp>
        <p:nvSpPr>
          <p:cNvPr id="6" name="Footer Placeholder 5"/>
          <p:cNvSpPr txBox="1">
            <a:spLocks noGrp="1"/>
          </p:cNvSpPr>
          <p:nvPr>
            <p:ph type="ftr" sz="quarter" idx="9"/>
          </p:nvPr>
        </p:nvSpPr>
        <p:spPr/>
        <p:txBody>
          <a:bodyPr/>
          <a:lstStyle>
            <a:lvl1pPr>
              <a:defRPr/>
            </a:lvl1pPr>
          </a:lstStyle>
          <a:p>
            <a:pPr lvl="0"/>
            <a:endParaRPr lang="en-US"/>
          </a:p>
        </p:txBody>
      </p:sp>
      <p:sp>
        <p:nvSpPr>
          <p:cNvPr id="7" name="Slide Number Placeholder 6"/>
          <p:cNvSpPr txBox="1">
            <a:spLocks noGrp="1"/>
          </p:cNvSpPr>
          <p:nvPr>
            <p:ph type="sldNum" sz="quarter" idx="8"/>
          </p:nvPr>
        </p:nvSpPr>
        <p:spPr/>
        <p:txBody>
          <a:bodyPr/>
          <a:lstStyle>
            <a:lvl1pPr>
              <a:defRPr/>
            </a:lvl1pPr>
          </a:lstStyle>
          <a:p>
            <a:pPr lvl="0"/>
            <a:fld id="{C4B0B583-1319-4FEA-9D08-0A4BAEC7DD4B}" type="slidenum">
              <a:rPr/>
              <a:pPr lvl="0"/>
              <a:t>‹#›</a:t>
            </a:fld>
            <a:endParaRPr lang="en-US"/>
          </a:p>
        </p:txBody>
      </p:sp>
    </p:spTree>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gradFill>
          <a:gsLst>
            <a:gs pos="0">
              <a:srgbClr val="B3B3B3"/>
            </a:gs>
            <a:gs pos="100000">
              <a:srgbClr val="A0A0A0"/>
            </a:gs>
          </a:gsLst>
          <a:path path="circle">
            <a:fillToRect l="65000" r="35000" b="100000"/>
          </a:path>
        </a:gradFill>
        <a:effectLst/>
      </p:bgPr>
    </p:bg>
    <p:spTree>
      <p:nvGrpSpPr>
        <p:cNvPr id="1" name=""/>
        <p:cNvGrpSpPr/>
        <p:nvPr/>
      </p:nvGrpSpPr>
      <p:grpSpPr>
        <a:xfrm>
          <a:off x="0" y="0"/>
          <a:ext cx="0" cy="0"/>
          <a:chOff x="0" y="0"/>
          <a:chExt cx="0" cy="0"/>
        </a:xfrm>
      </p:grpSpPr>
      <p:sp>
        <p:nvSpPr>
          <p:cNvPr id="2" name="Text Placeholder 3"/>
          <p:cNvSpPr txBox="1">
            <a:spLocks noGrp="1"/>
          </p:cNvSpPr>
          <p:nvPr>
            <p:ph type="body" idx="2"/>
          </p:nvPr>
        </p:nvSpPr>
        <p:spPr>
          <a:xfrm>
            <a:off x="1141235" y="5443404"/>
            <a:ext cx="7162796" cy="648236"/>
          </a:xfrm>
        </p:spPr>
        <p:txBody>
          <a:bodyPr tIns="0"/>
          <a:lstStyle>
            <a:lvl1pPr marL="0" marR="18288" indent="0" algn="r">
              <a:buNone/>
              <a:defRPr sz="1400">
                <a:solidFill>
                  <a:srgbClr val="FFFFFF"/>
                </a:solidFill>
              </a:defRPr>
            </a:lvl1pPr>
          </a:lstStyle>
          <a:p>
            <a:pPr lvl="0"/>
            <a:r>
              <a:rPr lang="en-US"/>
              <a:t>Click to edit Master text styles</a:t>
            </a:r>
          </a:p>
        </p:txBody>
      </p:sp>
      <p:sp>
        <p:nvSpPr>
          <p:cNvPr id="3" name="Picture Placeholder 2"/>
          <p:cNvSpPr txBox="1">
            <a:spLocks noGrp="1"/>
          </p:cNvSpPr>
          <p:nvPr>
            <p:ph type="pic" idx="1"/>
          </p:nvPr>
        </p:nvSpPr>
        <p:spPr>
          <a:xfrm>
            <a:off x="228600" y="189966"/>
            <a:ext cx="8686800" cy="4389120"/>
          </a:xfrm>
          <a:solidFill>
            <a:srgbClr val="464646"/>
          </a:solidFill>
          <a:ln w="9528">
            <a:solidFill>
              <a:srgbClr val="000000"/>
            </a:solidFill>
            <a:prstDash val="solid"/>
          </a:ln>
        </p:spPr>
        <p:txBody>
          <a:bodyPr/>
          <a:lstStyle>
            <a:lvl1pPr marL="0" indent="0">
              <a:buNone/>
              <a:defRPr sz="3200">
                <a:solidFill>
                  <a:srgbClr val="FFFFFF"/>
                </a:solidFill>
              </a:defRPr>
            </a:lvl1pPr>
          </a:lstStyle>
          <a:p>
            <a:pPr lvl="0"/>
            <a:r>
              <a:rPr lang="en-US"/>
              <a:t>Click icon to add picture</a:t>
            </a:r>
          </a:p>
        </p:txBody>
      </p:sp>
      <p:sp>
        <p:nvSpPr>
          <p:cNvPr id="4" name="Date Placeholder 4"/>
          <p:cNvSpPr txBox="1">
            <a:spLocks noGrp="1"/>
          </p:cNvSpPr>
          <p:nvPr>
            <p:ph type="dt" sz="half" idx="7"/>
          </p:nvPr>
        </p:nvSpPr>
        <p:spPr/>
        <p:txBody>
          <a:bodyPr/>
          <a:lstStyle>
            <a:lvl1pPr>
              <a:defRPr>
                <a:solidFill>
                  <a:srgbClr val="FFFFFF"/>
                </a:solidFill>
              </a:defRPr>
            </a:lvl1pPr>
          </a:lstStyle>
          <a:p>
            <a:pPr lvl="0"/>
            <a:endParaRPr lang="en-US"/>
          </a:p>
        </p:txBody>
      </p:sp>
      <p:sp>
        <p:nvSpPr>
          <p:cNvPr id="5" name="Footer Placeholder 5"/>
          <p:cNvSpPr txBox="1">
            <a:spLocks noGrp="1"/>
          </p:cNvSpPr>
          <p:nvPr>
            <p:ph type="ftr" sz="quarter" idx="9"/>
          </p:nvPr>
        </p:nvSpPr>
        <p:spPr/>
        <p:txBody>
          <a:bodyPr/>
          <a:lstStyle>
            <a:lvl1pPr>
              <a:defRPr>
                <a:solidFill>
                  <a:srgbClr val="FFFFFF"/>
                </a:solidFill>
              </a:defRPr>
            </a:lvl1pPr>
          </a:lstStyle>
          <a:p>
            <a:pPr lvl="0"/>
            <a:endParaRPr lang="en-US"/>
          </a:p>
        </p:txBody>
      </p:sp>
      <p:sp>
        <p:nvSpPr>
          <p:cNvPr id="6" name="Slide Number Placeholder 6"/>
          <p:cNvSpPr txBox="1">
            <a:spLocks noGrp="1"/>
          </p:cNvSpPr>
          <p:nvPr>
            <p:ph type="sldNum" sz="quarter" idx="8"/>
          </p:nvPr>
        </p:nvSpPr>
        <p:spPr/>
        <p:txBody>
          <a:bodyPr/>
          <a:lstStyle>
            <a:lvl1pPr>
              <a:defRPr>
                <a:solidFill>
                  <a:srgbClr val="FFFFFF"/>
                </a:solidFill>
              </a:defRPr>
            </a:lvl1pPr>
          </a:lstStyle>
          <a:p>
            <a:pPr lvl="0"/>
            <a:fld id="{952AA48A-6906-48D3-82BC-2163544886CB}" type="slidenum">
              <a:rPr/>
              <a:pPr lvl="0"/>
              <a:t>‹#›</a:t>
            </a:fld>
            <a:endParaRPr lang="en-US"/>
          </a:p>
        </p:txBody>
      </p:sp>
      <p:sp>
        <p:nvSpPr>
          <p:cNvPr id="7" name="Title 1"/>
          <p:cNvSpPr txBox="1">
            <a:spLocks noGrp="1"/>
          </p:cNvSpPr>
          <p:nvPr>
            <p:ph type="title"/>
          </p:nvPr>
        </p:nvSpPr>
        <p:spPr>
          <a:xfrm>
            <a:off x="228600" y="4865120"/>
            <a:ext cx="8075432" cy="562676"/>
          </a:xfrm>
        </p:spPr>
        <p:txBody>
          <a:bodyPr anchor="t"/>
          <a:lstStyle>
            <a:lvl1pPr algn="r">
              <a:defRPr sz="3000" b="0">
                <a:solidFill>
                  <a:srgbClr val="2DA2BF"/>
                </a:solidFill>
                <a:effectLst>
                  <a:outerShdw dist="24999" dir="5400000">
                    <a:srgbClr val="000000"/>
                  </a:outerShdw>
                </a:effectLst>
              </a:defRPr>
            </a:lvl1pPr>
          </a:lstStyle>
          <a:p>
            <a:pPr lvl="0"/>
            <a:r>
              <a:rPr lang="en-US"/>
              <a:t>Click to edit Master title style</a:t>
            </a:r>
          </a:p>
        </p:txBody>
      </p:sp>
      <p:sp>
        <p:nvSpPr>
          <p:cNvPr id="8" name="Freeform 7"/>
          <p:cNvSpPr/>
          <p:nvPr/>
        </p:nvSpPr>
        <p:spPr>
          <a:xfrm>
            <a:off x="499271" y="5944935"/>
            <a:ext cx="4940622" cy="921075"/>
          </a:xfrm>
          <a:custGeom>
            <a:avLst/>
            <a:gdLst>
              <a:gd name="f0" fmla="val 10800000"/>
              <a:gd name="f1" fmla="val 5400000"/>
              <a:gd name="f2" fmla="val 180"/>
              <a:gd name="f3" fmla="val w"/>
              <a:gd name="f4" fmla="val h"/>
              <a:gd name="f5" fmla="val 0"/>
              <a:gd name="f6" fmla="val 7485"/>
              <a:gd name="f7" fmla="val 337"/>
              <a:gd name="f8" fmla="val 2"/>
              <a:gd name="f9" fmla="val 5558"/>
              <a:gd name="f10" fmla="val 1"/>
              <a:gd name="f11" fmla="+- 0 0 -90"/>
              <a:gd name="f12" fmla="*/ f3 1 7485"/>
              <a:gd name="f13" fmla="*/ f4 1 337"/>
              <a:gd name="f14" fmla="+- f7 0 f5"/>
              <a:gd name="f15" fmla="+- f6 0 f5"/>
              <a:gd name="f16" fmla="*/ f11 f0 1"/>
              <a:gd name="f17" fmla="*/ f15 1 7485"/>
              <a:gd name="f18" fmla="*/ f14 1 337"/>
              <a:gd name="f19" fmla="*/ f16 1 f2"/>
              <a:gd name="f20" fmla="*/ 0 1 f17"/>
              <a:gd name="f21" fmla="*/ 0 1 f18"/>
              <a:gd name="f22" fmla="*/ 5760 1 f17"/>
              <a:gd name="f23" fmla="*/ 528 1 f18"/>
              <a:gd name="f24" fmla="*/ 48 1 f17"/>
              <a:gd name="f25" fmla="*/ 7485 1 f17"/>
              <a:gd name="f26" fmla="*/ 337 1 f18"/>
              <a:gd name="f27" fmla="+- f19 0 f1"/>
              <a:gd name="f28" fmla="*/ f20 f12 1"/>
              <a:gd name="f29" fmla="*/ f25 f12 1"/>
              <a:gd name="f30" fmla="*/ f26 f13 1"/>
              <a:gd name="f31" fmla="*/ f21 f13 1"/>
              <a:gd name="f32" fmla="*/ f22 f12 1"/>
              <a:gd name="f33" fmla="*/ f23 f13 1"/>
              <a:gd name="f34" fmla="*/ f24 f12 1"/>
            </a:gdLst>
            <a:ahLst/>
            <a:cxnLst>
              <a:cxn ang="3cd4">
                <a:pos x="hc" y="t"/>
              </a:cxn>
              <a:cxn ang="0">
                <a:pos x="r" y="vc"/>
              </a:cxn>
              <a:cxn ang="cd4">
                <a:pos x="hc" y="b"/>
              </a:cxn>
              <a:cxn ang="cd2">
                <a:pos x="l" y="vc"/>
              </a:cxn>
              <a:cxn ang="f27">
                <a:pos x="f28" y="f31"/>
              </a:cxn>
              <a:cxn ang="f27">
                <a:pos x="f32" y="f31"/>
              </a:cxn>
              <a:cxn ang="f27">
                <a:pos x="f32" y="f33"/>
              </a:cxn>
              <a:cxn ang="f27">
                <a:pos x="f34" y="f31"/>
              </a:cxn>
            </a:cxnLst>
            <a:rect l="f28" t="f31" r="f29" b="f30"/>
            <a:pathLst>
              <a:path w="7485" h="337">
                <a:moveTo>
                  <a:pt x="f5" y="f8"/>
                </a:moveTo>
                <a:lnTo>
                  <a:pt x="f6" y="f7"/>
                </a:lnTo>
                <a:lnTo>
                  <a:pt x="f9" y="f7"/>
                </a:lnTo>
                <a:lnTo>
                  <a:pt x="f10" y="f5"/>
                </a:lnTo>
              </a:path>
            </a:pathLst>
          </a:custGeom>
          <a:noFill/>
          <a:ln>
            <a:noFill/>
            <a:prstDash val="soli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Lucida Sans Unicode"/>
            </a:endParaRPr>
          </a:p>
        </p:txBody>
      </p:sp>
      <p:sp>
        <p:nvSpPr>
          <p:cNvPr id="9" name="Freeform 8"/>
          <p:cNvSpPr/>
          <p:nvPr/>
        </p:nvSpPr>
        <p:spPr>
          <a:xfrm>
            <a:off x="485720" y="5939009"/>
            <a:ext cx="3690454" cy="933446"/>
          </a:xfrm>
          <a:custGeom>
            <a:avLst/>
            <a:gdLst>
              <a:gd name="f0" fmla="val 10800000"/>
              <a:gd name="f1" fmla="val 5400000"/>
              <a:gd name="f2" fmla="val 180"/>
              <a:gd name="f3" fmla="val w"/>
              <a:gd name="f4" fmla="val h"/>
              <a:gd name="f5" fmla="val 0"/>
              <a:gd name="f6" fmla="val 5591"/>
              <a:gd name="f7" fmla="val 588"/>
              <a:gd name="f8" fmla="val 585"/>
              <a:gd name="f9" fmla="val 4415"/>
              <a:gd name="f10" fmla="val 12"/>
              <a:gd name="f11" fmla="val 4"/>
              <a:gd name="f12" fmla="+- 0 0 -90"/>
              <a:gd name="f13" fmla="*/ f3 1 5591"/>
              <a:gd name="f14" fmla="*/ f4 1 588"/>
              <a:gd name="f15" fmla="+- f7 0 f5"/>
              <a:gd name="f16" fmla="+- f6 0 f5"/>
              <a:gd name="f17" fmla="*/ f12 f0 1"/>
              <a:gd name="f18" fmla="*/ f16 1 5591"/>
              <a:gd name="f19" fmla="*/ f15 1 588"/>
              <a:gd name="f20" fmla="*/ f17 1 f2"/>
              <a:gd name="f21" fmla="*/ 0 1 f18"/>
              <a:gd name="f22" fmla="*/ 0 1 f19"/>
              <a:gd name="f23" fmla="*/ 5760 1 f18"/>
              <a:gd name="f24" fmla="*/ 528 1 f19"/>
              <a:gd name="f25" fmla="*/ 48 1 f18"/>
              <a:gd name="f26" fmla="*/ 5591 1 f18"/>
              <a:gd name="f27" fmla="*/ 588 1 f19"/>
              <a:gd name="f28" fmla="+- f20 0 f1"/>
              <a:gd name="f29" fmla="*/ f21 f13 1"/>
              <a:gd name="f30" fmla="*/ f26 f13 1"/>
              <a:gd name="f31" fmla="*/ f27 f14 1"/>
              <a:gd name="f32" fmla="*/ f22 f14 1"/>
              <a:gd name="f33" fmla="*/ f23 f13 1"/>
              <a:gd name="f34" fmla="*/ f24 f14 1"/>
              <a:gd name="f35" fmla="*/ f25 f13 1"/>
            </a:gdLst>
            <a:ahLst/>
            <a:cxnLst>
              <a:cxn ang="3cd4">
                <a:pos x="hc" y="t"/>
              </a:cxn>
              <a:cxn ang="0">
                <a:pos x="r" y="vc"/>
              </a:cxn>
              <a:cxn ang="cd4">
                <a:pos x="hc" y="b"/>
              </a:cxn>
              <a:cxn ang="cd2">
                <a:pos x="l" y="vc"/>
              </a:cxn>
              <a:cxn ang="f28">
                <a:pos x="f29" y="f32"/>
              </a:cxn>
              <a:cxn ang="f28">
                <a:pos x="f33" y="f32"/>
              </a:cxn>
              <a:cxn ang="f28">
                <a:pos x="f33" y="f34"/>
              </a:cxn>
              <a:cxn ang="f28">
                <a:pos x="f35" y="f32"/>
              </a:cxn>
            </a:cxnLst>
            <a:rect l="f29" t="f32" r="f30" b="f31"/>
            <a:pathLst>
              <a:path w="5591" h="588">
                <a:moveTo>
                  <a:pt x="f5" y="f5"/>
                </a:moveTo>
                <a:lnTo>
                  <a:pt x="f6" y="f8"/>
                </a:lnTo>
                <a:lnTo>
                  <a:pt x="f9" y="f7"/>
                </a:lnTo>
                <a:lnTo>
                  <a:pt x="f10" y="f11"/>
                </a:lnTo>
              </a:path>
            </a:pathLst>
          </a:custGeom>
          <a:noFill/>
          <a:ln>
            <a:noFill/>
            <a:prstDash val="soli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Lucida Sans Unicode"/>
            </a:endParaRPr>
          </a:p>
        </p:txBody>
      </p:sp>
      <p:sp>
        <p:nvSpPr>
          <p:cNvPr id="10" name="Right Triangle 9"/>
          <p:cNvSpPr/>
          <p:nvPr/>
        </p:nvSpPr>
        <p:spPr>
          <a:xfrm>
            <a:off x="-6044" y="5791251"/>
            <a:ext cx="3402317" cy="1080866"/>
          </a:xfrm>
          <a:custGeom>
            <a:avLst/>
            <a:gdLst>
              <a:gd name="f0" fmla="val 10800000"/>
              <a:gd name="f1" fmla="val 5400000"/>
              <a:gd name="f2" fmla="val 180"/>
              <a:gd name="f3" fmla="val w"/>
              <a:gd name="f4" fmla="val h"/>
              <a:gd name="f5" fmla="val ss"/>
              <a:gd name="f6" fmla="val 0"/>
              <a:gd name="f7" fmla="+- 0 0 -360"/>
              <a:gd name="f8" fmla="+- 0 0 -180"/>
              <a:gd name="f9" fmla="+- 0 0 -90"/>
              <a:gd name="f10" fmla="abs f3"/>
              <a:gd name="f11" fmla="abs f4"/>
              <a:gd name="f12" fmla="abs f5"/>
              <a:gd name="f13" fmla="*/ f7 f0 1"/>
              <a:gd name="f14" fmla="*/ f8 f0 1"/>
              <a:gd name="f15" fmla="*/ f9 f0 1"/>
              <a:gd name="f16" fmla="?: f10 f3 1"/>
              <a:gd name="f17" fmla="?: f11 f4 1"/>
              <a:gd name="f18" fmla="?: f12 f5 1"/>
              <a:gd name="f19" fmla="*/ f13 1 f2"/>
              <a:gd name="f20" fmla="*/ f14 1 f2"/>
              <a:gd name="f21" fmla="*/ f15 1 f2"/>
              <a:gd name="f22" fmla="*/ f16 1 21600"/>
              <a:gd name="f23" fmla="*/ f17 1 21600"/>
              <a:gd name="f24" fmla="*/ 21600 f16 1"/>
              <a:gd name="f25" fmla="*/ 21600 f17 1"/>
              <a:gd name="f26" fmla="+- f19 0 f1"/>
              <a:gd name="f27" fmla="+- f20 0 f1"/>
              <a:gd name="f28" fmla="+- f21 0 f1"/>
              <a:gd name="f29" fmla="min f23 f22"/>
              <a:gd name="f30" fmla="*/ f24 1 f18"/>
              <a:gd name="f31" fmla="*/ f25 1 f18"/>
              <a:gd name="f32" fmla="val f30"/>
              <a:gd name="f33" fmla="val f31"/>
              <a:gd name="f34" fmla="*/ f6 f29 1"/>
              <a:gd name="f35" fmla="+- f33 0 f6"/>
              <a:gd name="f36" fmla="+- f32 0 f6"/>
              <a:gd name="f37" fmla="*/ f33 f29 1"/>
              <a:gd name="f38" fmla="*/ f32 f29 1"/>
              <a:gd name="f39" fmla="*/ f35 1 2"/>
              <a:gd name="f40" fmla="*/ f36 1 2"/>
              <a:gd name="f41" fmla="*/ f36 1 12"/>
              <a:gd name="f42" fmla="*/ f35 7 1"/>
              <a:gd name="f43" fmla="*/ f36 7 1"/>
              <a:gd name="f44" fmla="*/ f35 11 1"/>
              <a:gd name="f45" fmla="+- f6 f39 0"/>
              <a:gd name="f46" fmla="+- f6 f40 0"/>
              <a:gd name="f47" fmla="*/ f42 1 12"/>
              <a:gd name="f48" fmla="*/ f43 1 12"/>
              <a:gd name="f49" fmla="*/ f44 1 12"/>
              <a:gd name="f50" fmla="*/ f41 f29 1"/>
              <a:gd name="f51" fmla="*/ f47 f29 1"/>
              <a:gd name="f52" fmla="*/ f48 f29 1"/>
              <a:gd name="f53" fmla="*/ f49 f29 1"/>
              <a:gd name="f54" fmla="*/ f46 f29 1"/>
              <a:gd name="f55" fmla="*/ f45 f29 1"/>
            </a:gdLst>
            <a:ahLst/>
            <a:cxnLst>
              <a:cxn ang="3cd4">
                <a:pos x="hc" y="t"/>
              </a:cxn>
              <a:cxn ang="0">
                <a:pos x="r" y="vc"/>
              </a:cxn>
              <a:cxn ang="cd4">
                <a:pos x="hc" y="b"/>
              </a:cxn>
              <a:cxn ang="cd2">
                <a:pos x="l" y="vc"/>
              </a:cxn>
              <a:cxn ang="f26">
                <a:pos x="f34" y="f34"/>
              </a:cxn>
              <a:cxn ang="f27">
                <a:pos x="f34" y="f37"/>
              </a:cxn>
              <a:cxn ang="f27">
                <a:pos x="f38" y="f37"/>
              </a:cxn>
              <a:cxn ang="f28">
                <a:pos x="f54" y="f55"/>
              </a:cxn>
            </a:cxnLst>
            <a:rect l="f50" t="f51" r="f52" b="f53"/>
            <a:pathLst>
              <a:path>
                <a:moveTo>
                  <a:pt x="f34" y="f37"/>
                </a:moveTo>
                <a:lnTo>
                  <a:pt x="f34" y="f34"/>
                </a:lnTo>
                <a:lnTo>
                  <a:pt x="f38" y="f37"/>
                </a:lnTo>
                <a:close/>
              </a:path>
            </a:pathLst>
          </a:custGeom>
          <a:blipFill>
            <a:blip r:embed="rId2" r:link="rId3" cstate="print">
              <a:alphaModFix/>
            </a:blip>
            <a:stretch>
              <a:fillRect/>
            </a:stretch>
          </a:blip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Lucida Sans Unicode"/>
            </a:endParaRPr>
          </a:p>
        </p:txBody>
      </p:sp>
      <p:cxnSp>
        <p:nvCxnSpPr>
          <p:cNvPr id="11" name="Straight Connector 10"/>
          <p:cNvCxnSpPr/>
          <p:nvPr/>
        </p:nvCxnSpPr>
        <p:spPr>
          <a:xfrm>
            <a:off x="-9235" y="5787740"/>
            <a:ext cx="3405508" cy="1084378"/>
          </a:xfrm>
          <a:prstGeom prst="straightConnector1">
            <a:avLst/>
          </a:prstGeom>
          <a:noFill/>
          <a:ln w="12060">
            <a:solidFill>
              <a:srgbClr val="156D83"/>
            </a:solidFill>
            <a:prstDash val="solid"/>
            <a:miter/>
          </a:ln>
        </p:spPr>
      </p:cxnSp>
      <p:sp>
        <p:nvSpPr>
          <p:cNvPr id="12" name="Chevron 11"/>
          <p:cNvSpPr/>
          <p:nvPr/>
        </p:nvSpPr>
        <p:spPr>
          <a:xfrm>
            <a:off x="8664113" y="4988436"/>
            <a:ext cx="182880" cy="228600"/>
          </a:xfrm>
          <a:custGeom>
            <a:avLst/>
            <a:gdLst>
              <a:gd name="f0" fmla="val 10800000"/>
              <a:gd name="f1" fmla="val 5400000"/>
              <a:gd name="f2" fmla="val 180"/>
              <a:gd name="f3" fmla="val w"/>
              <a:gd name="f4" fmla="val h"/>
              <a:gd name="f5" fmla="val ss"/>
              <a:gd name="f6" fmla="val 0"/>
              <a:gd name="f7" fmla="val 50000"/>
              <a:gd name="f8" fmla="+- 0 0 -360"/>
              <a:gd name="f9" fmla="+- 0 0 -270"/>
              <a:gd name="f10" fmla="+- 0 0 -180"/>
              <a:gd name="f11" fmla="abs f3"/>
              <a:gd name="f12" fmla="abs f4"/>
              <a:gd name="f13" fmla="abs f5"/>
              <a:gd name="f14" fmla="*/ f8 f0 1"/>
              <a:gd name="f15" fmla="*/ f9 f0 1"/>
              <a:gd name="f16" fmla="*/ f10 f0 1"/>
              <a:gd name="f17" fmla="?: f11 f3 1"/>
              <a:gd name="f18" fmla="?: f12 f4 1"/>
              <a:gd name="f19" fmla="?: f13 f5 1"/>
              <a:gd name="f20" fmla="*/ f14 1 f2"/>
              <a:gd name="f21" fmla="*/ f15 1 f2"/>
              <a:gd name="f22" fmla="*/ f16 1 f2"/>
              <a:gd name="f23" fmla="*/ f17 1 21600"/>
              <a:gd name="f24" fmla="*/ f18 1 21600"/>
              <a:gd name="f25" fmla="*/ 21600 f17 1"/>
              <a:gd name="f26" fmla="*/ 21600 f18 1"/>
              <a:gd name="f27" fmla="+- f20 0 f1"/>
              <a:gd name="f28" fmla="+- f21 0 f1"/>
              <a:gd name="f29" fmla="+- f22 0 f1"/>
              <a:gd name="f30" fmla="min f24 f23"/>
              <a:gd name="f31" fmla="*/ f25 1 f19"/>
              <a:gd name="f32" fmla="*/ f26 1 f19"/>
              <a:gd name="f33" fmla="val f31"/>
              <a:gd name="f34" fmla="val f32"/>
              <a:gd name="f35" fmla="*/ f6 f30 1"/>
              <a:gd name="f36" fmla="+- f34 0 f6"/>
              <a:gd name="f37" fmla="+- f33 0 f6"/>
              <a:gd name="f38" fmla="*/ f34 f30 1"/>
              <a:gd name="f39" fmla="*/ f33 f30 1"/>
              <a:gd name="f40" fmla="*/ f36 1 2"/>
              <a:gd name="f41" fmla="min f37 f36"/>
              <a:gd name="f42" fmla="+- f6 f40 0"/>
              <a:gd name="f43" fmla="*/ f41 f7 1"/>
              <a:gd name="f44" fmla="*/ f43 1 100000"/>
              <a:gd name="f45" fmla="*/ f42 f30 1"/>
              <a:gd name="f46" fmla="+- f33 0 f44"/>
              <a:gd name="f47" fmla="*/ f44 f30 1"/>
              <a:gd name="f48" fmla="*/ f46 1 2"/>
              <a:gd name="f49" fmla="+- f46 0 f44"/>
              <a:gd name="f50" fmla="*/ f46 f30 1"/>
              <a:gd name="f51" fmla="?: f49 f44 f6"/>
              <a:gd name="f52" fmla="?: f49 f46 f33"/>
              <a:gd name="f53" fmla="*/ f48 f30 1"/>
              <a:gd name="f54" fmla="*/ f51 f30 1"/>
              <a:gd name="f55" fmla="*/ f52 f30 1"/>
            </a:gdLst>
            <a:ahLst/>
            <a:cxnLst>
              <a:cxn ang="3cd4">
                <a:pos x="hc" y="t"/>
              </a:cxn>
              <a:cxn ang="0">
                <a:pos x="r" y="vc"/>
              </a:cxn>
              <a:cxn ang="cd4">
                <a:pos x="hc" y="b"/>
              </a:cxn>
              <a:cxn ang="cd2">
                <a:pos x="l" y="vc"/>
              </a:cxn>
              <a:cxn ang="f27">
                <a:pos x="f53" y="f35"/>
              </a:cxn>
              <a:cxn ang="f28">
                <a:pos x="f47" y="f45"/>
              </a:cxn>
              <a:cxn ang="f29">
                <a:pos x="f53" y="f38"/>
              </a:cxn>
            </a:cxnLst>
            <a:rect l="f54" t="f35" r="f55" b="f38"/>
            <a:pathLst>
              <a:path>
                <a:moveTo>
                  <a:pt x="f35" y="f35"/>
                </a:moveTo>
                <a:lnTo>
                  <a:pt x="f50" y="f35"/>
                </a:lnTo>
                <a:lnTo>
                  <a:pt x="f39" y="f45"/>
                </a:lnTo>
                <a:lnTo>
                  <a:pt x="f50" y="f38"/>
                </a:lnTo>
                <a:lnTo>
                  <a:pt x="f35" y="f38"/>
                </a:lnTo>
                <a:lnTo>
                  <a:pt x="f47" y="f45"/>
                </a:lnTo>
                <a:close/>
              </a:path>
            </a:pathLst>
          </a:custGeom>
          <a:gradFill>
            <a:gsLst>
              <a:gs pos="0">
                <a:srgbClr val="1389A6"/>
              </a:gs>
              <a:gs pos="100000">
                <a:srgbClr val="50B8DA"/>
              </a:gs>
            </a:gsLst>
            <a:lin ang="16200000"/>
          </a:gradFill>
          <a:ln w="3172">
            <a:solidFill>
              <a:srgbClr val="1E768C"/>
            </a:solidFill>
            <a:prstDash val="solid"/>
          </a:ln>
          <a:effectLst>
            <a:outerShdw dist="25402" dir="5400000" algn="tl">
              <a:srgbClr val="000000">
                <a:alpha val="46000"/>
              </a:srgbClr>
            </a:outerShdw>
          </a:effectLst>
        </p:spPr>
        <p:txBody>
          <a:bodyPr vert="horz" wrap="square" lIns="91440" tIns="45720" rIns="91440" bIns="45720"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Lucida Sans Unicode"/>
            </a:endParaRPr>
          </a:p>
        </p:txBody>
      </p:sp>
      <p:sp>
        <p:nvSpPr>
          <p:cNvPr id="13" name="Chevron 12"/>
          <p:cNvSpPr/>
          <p:nvPr/>
        </p:nvSpPr>
        <p:spPr>
          <a:xfrm>
            <a:off x="8477695" y="4988436"/>
            <a:ext cx="182880" cy="228600"/>
          </a:xfrm>
          <a:custGeom>
            <a:avLst/>
            <a:gdLst>
              <a:gd name="f0" fmla="val 10800000"/>
              <a:gd name="f1" fmla="val 5400000"/>
              <a:gd name="f2" fmla="val 180"/>
              <a:gd name="f3" fmla="val w"/>
              <a:gd name="f4" fmla="val h"/>
              <a:gd name="f5" fmla="val ss"/>
              <a:gd name="f6" fmla="val 0"/>
              <a:gd name="f7" fmla="val 50000"/>
              <a:gd name="f8" fmla="+- 0 0 -360"/>
              <a:gd name="f9" fmla="+- 0 0 -270"/>
              <a:gd name="f10" fmla="+- 0 0 -180"/>
              <a:gd name="f11" fmla="abs f3"/>
              <a:gd name="f12" fmla="abs f4"/>
              <a:gd name="f13" fmla="abs f5"/>
              <a:gd name="f14" fmla="*/ f8 f0 1"/>
              <a:gd name="f15" fmla="*/ f9 f0 1"/>
              <a:gd name="f16" fmla="*/ f10 f0 1"/>
              <a:gd name="f17" fmla="?: f11 f3 1"/>
              <a:gd name="f18" fmla="?: f12 f4 1"/>
              <a:gd name="f19" fmla="?: f13 f5 1"/>
              <a:gd name="f20" fmla="*/ f14 1 f2"/>
              <a:gd name="f21" fmla="*/ f15 1 f2"/>
              <a:gd name="f22" fmla="*/ f16 1 f2"/>
              <a:gd name="f23" fmla="*/ f17 1 21600"/>
              <a:gd name="f24" fmla="*/ f18 1 21600"/>
              <a:gd name="f25" fmla="*/ 21600 f17 1"/>
              <a:gd name="f26" fmla="*/ 21600 f18 1"/>
              <a:gd name="f27" fmla="+- f20 0 f1"/>
              <a:gd name="f28" fmla="+- f21 0 f1"/>
              <a:gd name="f29" fmla="+- f22 0 f1"/>
              <a:gd name="f30" fmla="min f24 f23"/>
              <a:gd name="f31" fmla="*/ f25 1 f19"/>
              <a:gd name="f32" fmla="*/ f26 1 f19"/>
              <a:gd name="f33" fmla="val f31"/>
              <a:gd name="f34" fmla="val f32"/>
              <a:gd name="f35" fmla="*/ f6 f30 1"/>
              <a:gd name="f36" fmla="+- f34 0 f6"/>
              <a:gd name="f37" fmla="+- f33 0 f6"/>
              <a:gd name="f38" fmla="*/ f34 f30 1"/>
              <a:gd name="f39" fmla="*/ f33 f30 1"/>
              <a:gd name="f40" fmla="*/ f36 1 2"/>
              <a:gd name="f41" fmla="min f37 f36"/>
              <a:gd name="f42" fmla="+- f6 f40 0"/>
              <a:gd name="f43" fmla="*/ f41 f7 1"/>
              <a:gd name="f44" fmla="*/ f43 1 100000"/>
              <a:gd name="f45" fmla="*/ f42 f30 1"/>
              <a:gd name="f46" fmla="+- f33 0 f44"/>
              <a:gd name="f47" fmla="*/ f44 f30 1"/>
              <a:gd name="f48" fmla="*/ f46 1 2"/>
              <a:gd name="f49" fmla="+- f46 0 f44"/>
              <a:gd name="f50" fmla="*/ f46 f30 1"/>
              <a:gd name="f51" fmla="?: f49 f44 f6"/>
              <a:gd name="f52" fmla="?: f49 f46 f33"/>
              <a:gd name="f53" fmla="*/ f48 f30 1"/>
              <a:gd name="f54" fmla="*/ f51 f30 1"/>
              <a:gd name="f55" fmla="*/ f52 f30 1"/>
            </a:gdLst>
            <a:ahLst/>
            <a:cxnLst>
              <a:cxn ang="3cd4">
                <a:pos x="hc" y="t"/>
              </a:cxn>
              <a:cxn ang="0">
                <a:pos x="r" y="vc"/>
              </a:cxn>
              <a:cxn ang="cd4">
                <a:pos x="hc" y="b"/>
              </a:cxn>
              <a:cxn ang="cd2">
                <a:pos x="l" y="vc"/>
              </a:cxn>
              <a:cxn ang="f27">
                <a:pos x="f53" y="f35"/>
              </a:cxn>
              <a:cxn ang="f28">
                <a:pos x="f47" y="f45"/>
              </a:cxn>
              <a:cxn ang="f29">
                <a:pos x="f53" y="f38"/>
              </a:cxn>
            </a:cxnLst>
            <a:rect l="f54" t="f35" r="f55" b="f38"/>
            <a:pathLst>
              <a:path>
                <a:moveTo>
                  <a:pt x="f35" y="f35"/>
                </a:moveTo>
                <a:lnTo>
                  <a:pt x="f50" y="f35"/>
                </a:lnTo>
                <a:lnTo>
                  <a:pt x="f39" y="f45"/>
                </a:lnTo>
                <a:lnTo>
                  <a:pt x="f50" y="f38"/>
                </a:lnTo>
                <a:lnTo>
                  <a:pt x="f35" y="f38"/>
                </a:lnTo>
                <a:lnTo>
                  <a:pt x="f47" y="f45"/>
                </a:lnTo>
                <a:close/>
              </a:path>
            </a:pathLst>
          </a:custGeom>
          <a:gradFill>
            <a:gsLst>
              <a:gs pos="0">
                <a:srgbClr val="1389A6"/>
              </a:gs>
              <a:gs pos="100000">
                <a:srgbClr val="50B8DA"/>
              </a:gs>
            </a:gsLst>
            <a:lin ang="16200000"/>
          </a:gradFill>
          <a:ln w="3172">
            <a:solidFill>
              <a:srgbClr val="1E768C"/>
            </a:solidFill>
            <a:prstDash val="solid"/>
          </a:ln>
          <a:effectLst>
            <a:outerShdw dist="25402" dir="5400000" algn="tl">
              <a:srgbClr val="000000">
                <a:alpha val="46000"/>
              </a:srgbClr>
            </a:outerShdw>
          </a:effectLst>
        </p:spPr>
        <p:txBody>
          <a:bodyPr vert="horz" wrap="square" lIns="91440" tIns="45720" rIns="91440" bIns="45720"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Lucida Sans Unicode"/>
            </a:endParaRPr>
          </a:p>
        </p:txBody>
      </p:sp>
    </p:spTree>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Freeform 12"/>
          <p:cNvSpPr/>
          <p:nvPr/>
        </p:nvSpPr>
        <p:spPr>
          <a:xfrm>
            <a:off x="499271" y="5944935"/>
            <a:ext cx="4940622" cy="921075"/>
          </a:xfrm>
          <a:custGeom>
            <a:avLst/>
            <a:gdLst>
              <a:gd name="f0" fmla="val 10800000"/>
              <a:gd name="f1" fmla="val 5400000"/>
              <a:gd name="f2" fmla="val 180"/>
              <a:gd name="f3" fmla="val w"/>
              <a:gd name="f4" fmla="val h"/>
              <a:gd name="f5" fmla="val 0"/>
              <a:gd name="f6" fmla="val 7485"/>
              <a:gd name="f7" fmla="val 337"/>
              <a:gd name="f8" fmla="val 2"/>
              <a:gd name="f9" fmla="val 5558"/>
              <a:gd name="f10" fmla="val 1"/>
              <a:gd name="f11" fmla="+- 0 0 -90"/>
              <a:gd name="f12" fmla="*/ f3 1 7485"/>
              <a:gd name="f13" fmla="*/ f4 1 337"/>
              <a:gd name="f14" fmla="+- f7 0 f5"/>
              <a:gd name="f15" fmla="+- f6 0 f5"/>
              <a:gd name="f16" fmla="*/ f11 f0 1"/>
              <a:gd name="f17" fmla="*/ f15 1 7485"/>
              <a:gd name="f18" fmla="*/ f14 1 337"/>
              <a:gd name="f19" fmla="*/ f16 1 f2"/>
              <a:gd name="f20" fmla="*/ 0 1 f17"/>
              <a:gd name="f21" fmla="*/ 0 1 f18"/>
              <a:gd name="f22" fmla="*/ 5760 1 f17"/>
              <a:gd name="f23" fmla="*/ 528 1 f18"/>
              <a:gd name="f24" fmla="*/ 48 1 f17"/>
              <a:gd name="f25" fmla="*/ 7485 1 f17"/>
              <a:gd name="f26" fmla="*/ 337 1 f18"/>
              <a:gd name="f27" fmla="+- f19 0 f1"/>
              <a:gd name="f28" fmla="*/ f20 f12 1"/>
              <a:gd name="f29" fmla="*/ f25 f12 1"/>
              <a:gd name="f30" fmla="*/ f26 f13 1"/>
              <a:gd name="f31" fmla="*/ f21 f13 1"/>
              <a:gd name="f32" fmla="*/ f22 f12 1"/>
              <a:gd name="f33" fmla="*/ f23 f13 1"/>
              <a:gd name="f34" fmla="*/ f24 f12 1"/>
            </a:gdLst>
            <a:ahLst/>
            <a:cxnLst>
              <a:cxn ang="3cd4">
                <a:pos x="hc" y="t"/>
              </a:cxn>
              <a:cxn ang="0">
                <a:pos x="r" y="vc"/>
              </a:cxn>
              <a:cxn ang="cd4">
                <a:pos x="hc" y="b"/>
              </a:cxn>
              <a:cxn ang="cd2">
                <a:pos x="l" y="vc"/>
              </a:cxn>
              <a:cxn ang="f27">
                <a:pos x="f28" y="f31"/>
              </a:cxn>
              <a:cxn ang="f27">
                <a:pos x="f32" y="f31"/>
              </a:cxn>
              <a:cxn ang="f27">
                <a:pos x="f32" y="f33"/>
              </a:cxn>
              <a:cxn ang="f27">
                <a:pos x="f34" y="f31"/>
              </a:cxn>
            </a:cxnLst>
            <a:rect l="f28" t="f31" r="f29" b="f30"/>
            <a:pathLst>
              <a:path w="7485" h="337">
                <a:moveTo>
                  <a:pt x="f5" y="f8"/>
                </a:moveTo>
                <a:lnTo>
                  <a:pt x="f6" y="f7"/>
                </a:lnTo>
                <a:lnTo>
                  <a:pt x="f9" y="f7"/>
                </a:lnTo>
                <a:lnTo>
                  <a:pt x="f10" y="f5"/>
                </a:lnTo>
              </a:path>
            </a:pathLst>
          </a:custGeom>
          <a:noFill/>
          <a:ln>
            <a:noFill/>
            <a:prstDash val="soli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Lucida Sans Unicode"/>
            </a:endParaRPr>
          </a:p>
        </p:txBody>
      </p:sp>
      <p:sp>
        <p:nvSpPr>
          <p:cNvPr id="3" name="Freeform 11"/>
          <p:cNvSpPr/>
          <p:nvPr/>
        </p:nvSpPr>
        <p:spPr>
          <a:xfrm>
            <a:off x="485720" y="5939009"/>
            <a:ext cx="3690454" cy="933446"/>
          </a:xfrm>
          <a:custGeom>
            <a:avLst/>
            <a:gdLst>
              <a:gd name="f0" fmla="val 10800000"/>
              <a:gd name="f1" fmla="val 5400000"/>
              <a:gd name="f2" fmla="val 180"/>
              <a:gd name="f3" fmla="val w"/>
              <a:gd name="f4" fmla="val h"/>
              <a:gd name="f5" fmla="val 0"/>
              <a:gd name="f6" fmla="val 5591"/>
              <a:gd name="f7" fmla="val 588"/>
              <a:gd name="f8" fmla="val 585"/>
              <a:gd name="f9" fmla="val 4415"/>
              <a:gd name="f10" fmla="val 12"/>
              <a:gd name="f11" fmla="val 4"/>
              <a:gd name="f12" fmla="+- 0 0 -90"/>
              <a:gd name="f13" fmla="*/ f3 1 5591"/>
              <a:gd name="f14" fmla="*/ f4 1 588"/>
              <a:gd name="f15" fmla="+- f7 0 f5"/>
              <a:gd name="f16" fmla="+- f6 0 f5"/>
              <a:gd name="f17" fmla="*/ f12 f0 1"/>
              <a:gd name="f18" fmla="*/ f16 1 5591"/>
              <a:gd name="f19" fmla="*/ f15 1 588"/>
              <a:gd name="f20" fmla="*/ f17 1 f2"/>
              <a:gd name="f21" fmla="*/ 0 1 f18"/>
              <a:gd name="f22" fmla="*/ 0 1 f19"/>
              <a:gd name="f23" fmla="*/ 5760 1 f18"/>
              <a:gd name="f24" fmla="*/ 528 1 f19"/>
              <a:gd name="f25" fmla="*/ 48 1 f18"/>
              <a:gd name="f26" fmla="*/ 5591 1 f18"/>
              <a:gd name="f27" fmla="*/ 588 1 f19"/>
              <a:gd name="f28" fmla="+- f20 0 f1"/>
              <a:gd name="f29" fmla="*/ f21 f13 1"/>
              <a:gd name="f30" fmla="*/ f26 f13 1"/>
              <a:gd name="f31" fmla="*/ f27 f14 1"/>
              <a:gd name="f32" fmla="*/ f22 f14 1"/>
              <a:gd name="f33" fmla="*/ f23 f13 1"/>
              <a:gd name="f34" fmla="*/ f24 f14 1"/>
              <a:gd name="f35" fmla="*/ f25 f13 1"/>
            </a:gdLst>
            <a:ahLst/>
            <a:cxnLst>
              <a:cxn ang="3cd4">
                <a:pos x="hc" y="t"/>
              </a:cxn>
              <a:cxn ang="0">
                <a:pos x="r" y="vc"/>
              </a:cxn>
              <a:cxn ang="cd4">
                <a:pos x="hc" y="b"/>
              </a:cxn>
              <a:cxn ang="cd2">
                <a:pos x="l" y="vc"/>
              </a:cxn>
              <a:cxn ang="f28">
                <a:pos x="f29" y="f32"/>
              </a:cxn>
              <a:cxn ang="f28">
                <a:pos x="f33" y="f32"/>
              </a:cxn>
              <a:cxn ang="f28">
                <a:pos x="f33" y="f34"/>
              </a:cxn>
              <a:cxn ang="f28">
                <a:pos x="f35" y="f32"/>
              </a:cxn>
            </a:cxnLst>
            <a:rect l="f29" t="f32" r="f30" b="f31"/>
            <a:pathLst>
              <a:path w="5591" h="588">
                <a:moveTo>
                  <a:pt x="f5" y="f5"/>
                </a:moveTo>
                <a:lnTo>
                  <a:pt x="f6" y="f8"/>
                </a:lnTo>
                <a:lnTo>
                  <a:pt x="f9" y="f7"/>
                </a:lnTo>
                <a:lnTo>
                  <a:pt x="f10" y="f11"/>
                </a:lnTo>
              </a:path>
            </a:pathLst>
          </a:custGeom>
          <a:noFill/>
          <a:ln>
            <a:noFill/>
            <a:prstDash val="soli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Lucida Sans Unicode"/>
            </a:endParaRPr>
          </a:p>
        </p:txBody>
      </p:sp>
      <p:sp>
        <p:nvSpPr>
          <p:cNvPr id="4" name="Right Triangle 13"/>
          <p:cNvSpPr/>
          <p:nvPr/>
        </p:nvSpPr>
        <p:spPr>
          <a:xfrm>
            <a:off x="-6044" y="5791251"/>
            <a:ext cx="3402317" cy="1080866"/>
          </a:xfrm>
          <a:custGeom>
            <a:avLst/>
            <a:gdLst>
              <a:gd name="f0" fmla="val 10800000"/>
              <a:gd name="f1" fmla="val 5400000"/>
              <a:gd name="f2" fmla="val 180"/>
              <a:gd name="f3" fmla="val w"/>
              <a:gd name="f4" fmla="val h"/>
              <a:gd name="f5" fmla="val ss"/>
              <a:gd name="f6" fmla="val 0"/>
              <a:gd name="f7" fmla="+- 0 0 -360"/>
              <a:gd name="f8" fmla="+- 0 0 -180"/>
              <a:gd name="f9" fmla="+- 0 0 -90"/>
              <a:gd name="f10" fmla="abs f3"/>
              <a:gd name="f11" fmla="abs f4"/>
              <a:gd name="f12" fmla="abs f5"/>
              <a:gd name="f13" fmla="*/ f7 f0 1"/>
              <a:gd name="f14" fmla="*/ f8 f0 1"/>
              <a:gd name="f15" fmla="*/ f9 f0 1"/>
              <a:gd name="f16" fmla="?: f10 f3 1"/>
              <a:gd name="f17" fmla="?: f11 f4 1"/>
              <a:gd name="f18" fmla="?: f12 f5 1"/>
              <a:gd name="f19" fmla="*/ f13 1 f2"/>
              <a:gd name="f20" fmla="*/ f14 1 f2"/>
              <a:gd name="f21" fmla="*/ f15 1 f2"/>
              <a:gd name="f22" fmla="*/ f16 1 21600"/>
              <a:gd name="f23" fmla="*/ f17 1 21600"/>
              <a:gd name="f24" fmla="*/ 21600 f16 1"/>
              <a:gd name="f25" fmla="*/ 21600 f17 1"/>
              <a:gd name="f26" fmla="+- f19 0 f1"/>
              <a:gd name="f27" fmla="+- f20 0 f1"/>
              <a:gd name="f28" fmla="+- f21 0 f1"/>
              <a:gd name="f29" fmla="min f23 f22"/>
              <a:gd name="f30" fmla="*/ f24 1 f18"/>
              <a:gd name="f31" fmla="*/ f25 1 f18"/>
              <a:gd name="f32" fmla="val f30"/>
              <a:gd name="f33" fmla="val f31"/>
              <a:gd name="f34" fmla="*/ f6 f29 1"/>
              <a:gd name="f35" fmla="+- f33 0 f6"/>
              <a:gd name="f36" fmla="+- f32 0 f6"/>
              <a:gd name="f37" fmla="*/ f33 f29 1"/>
              <a:gd name="f38" fmla="*/ f32 f29 1"/>
              <a:gd name="f39" fmla="*/ f35 1 2"/>
              <a:gd name="f40" fmla="*/ f36 1 2"/>
              <a:gd name="f41" fmla="*/ f36 1 12"/>
              <a:gd name="f42" fmla="*/ f35 7 1"/>
              <a:gd name="f43" fmla="*/ f36 7 1"/>
              <a:gd name="f44" fmla="*/ f35 11 1"/>
              <a:gd name="f45" fmla="+- f6 f39 0"/>
              <a:gd name="f46" fmla="+- f6 f40 0"/>
              <a:gd name="f47" fmla="*/ f42 1 12"/>
              <a:gd name="f48" fmla="*/ f43 1 12"/>
              <a:gd name="f49" fmla="*/ f44 1 12"/>
              <a:gd name="f50" fmla="*/ f41 f29 1"/>
              <a:gd name="f51" fmla="*/ f47 f29 1"/>
              <a:gd name="f52" fmla="*/ f48 f29 1"/>
              <a:gd name="f53" fmla="*/ f49 f29 1"/>
              <a:gd name="f54" fmla="*/ f46 f29 1"/>
              <a:gd name="f55" fmla="*/ f45 f29 1"/>
            </a:gdLst>
            <a:ahLst/>
            <a:cxnLst>
              <a:cxn ang="3cd4">
                <a:pos x="hc" y="t"/>
              </a:cxn>
              <a:cxn ang="0">
                <a:pos x="r" y="vc"/>
              </a:cxn>
              <a:cxn ang="cd4">
                <a:pos x="hc" y="b"/>
              </a:cxn>
              <a:cxn ang="cd2">
                <a:pos x="l" y="vc"/>
              </a:cxn>
              <a:cxn ang="f26">
                <a:pos x="f34" y="f34"/>
              </a:cxn>
              <a:cxn ang="f27">
                <a:pos x="f34" y="f37"/>
              </a:cxn>
              <a:cxn ang="f27">
                <a:pos x="f38" y="f37"/>
              </a:cxn>
              <a:cxn ang="f28">
                <a:pos x="f54" y="f55"/>
              </a:cxn>
            </a:cxnLst>
            <a:rect l="f50" t="f51" r="f52" b="f53"/>
            <a:pathLst>
              <a:path>
                <a:moveTo>
                  <a:pt x="f34" y="f37"/>
                </a:moveTo>
                <a:lnTo>
                  <a:pt x="f34" y="f34"/>
                </a:lnTo>
                <a:lnTo>
                  <a:pt x="f38" y="f37"/>
                </a:lnTo>
                <a:close/>
              </a:path>
            </a:pathLst>
          </a:custGeom>
          <a:blipFill>
            <a:blip r:embed="rId14" r:link="rId15" cstate="print">
              <a:alphaModFix/>
            </a:blip>
            <a:stretch>
              <a:fillRect/>
            </a:stretch>
          </a:blip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Lucida Sans Unicode"/>
            </a:endParaRPr>
          </a:p>
        </p:txBody>
      </p:sp>
      <p:cxnSp>
        <p:nvCxnSpPr>
          <p:cNvPr id="5" name="Straight Connector 14"/>
          <p:cNvCxnSpPr/>
          <p:nvPr/>
        </p:nvCxnSpPr>
        <p:spPr>
          <a:xfrm>
            <a:off x="-9235" y="5787740"/>
            <a:ext cx="3405508" cy="1084378"/>
          </a:xfrm>
          <a:prstGeom prst="straightConnector1">
            <a:avLst/>
          </a:prstGeom>
          <a:noFill/>
          <a:ln w="12060">
            <a:solidFill>
              <a:srgbClr val="156D83"/>
            </a:solidFill>
            <a:prstDash val="solid"/>
            <a:miter/>
          </a:ln>
        </p:spPr>
      </p:cxnSp>
      <p:sp>
        <p:nvSpPr>
          <p:cNvPr id="6" name="Title Placeholder 8"/>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ctr" anchorCtr="0" compatLnSpc="1"/>
          <a:lstStyle/>
          <a:p>
            <a:pPr lvl="0"/>
            <a:r>
              <a:rPr lang="en-US"/>
              <a:t>Click to edit Master title style</a:t>
            </a:r>
          </a:p>
        </p:txBody>
      </p:sp>
      <p:sp>
        <p:nvSpPr>
          <p:cNvPr id="7" name="Text Placeholder 29"/>
          <p:cNvSpPr txBox="1">
            <a:spLocks noGrp="1"/>
          </p:cNvSpPr>
          <p:nvPr>
            <p:ph type="body" idx="1"/>
          </p:nvPr>
        </p:nvSpPr>
        <p:spPr>
          <a:xfrm>
            <a:off x="457200" y="1481328"/>
            <a:ext cx="8229600" cy="4525959"/>
          </a:xfrm>
          <a:prstGeom prst="rect">
            <a:avLst/>
          </a:prstGeom>
          <a:noFill/>
          <a:ln>
            <a:noFill/>
          </a:ln>
        </p:spPr>
        <p:txBody>
          <a:bodyPr vert="horz" wrap="square" lIns="91440" tIns="45720" rIns="91440" bIns="45720"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p:cNvSpPr txBox="1">
            <a:spLocks noGrp="1"/>
          </p:cNvSpPr>
          <p:nvPr>
            <p:ph type="dt" sz="half" idx="2"/>
          </p:nvPr>
        </p:nvSpPr>
        <p:spPr>
          <a:xfrm>
            <a:off x="6727030" y="6407941"/>
            <a:ext cx="1920240" cy="365760"/>
          </a:xfrm>
          <a:prstGeom prst="rect">
            <a:avLst/>
          </a:prstGeom>
          <a:noFill/>
          <a:ln>
            <a:noFill/>
          </a:ln>
        </p:spPr>
        <p:txBody>
          <a:bodyPr vert="horz" wrap="square" lIns="91440" tIns="45720" rIns="91440" bIns="45720" anchor="b" anchorCtr="0" compatLnSpc="1"/>
          <a:lstStyle>
            <a:lvl1pPr marL="0" marR="0" lvl="0" indent="0" algn="l" defTabSz="914400" rtl="0" fontAlgn="auto" hangingPunct="1">
              <a:lnSpc>
                <a:spcPct val="100000"/>
              </a:lnSpc>
              <a:spcBef>
                <a:spcPts val="0"/>
              </a:spcBef>
              <a:spcAft>
                <a:spcPts val="0"/>
              </a:spcAft>
              <a:buNone/>
              <a:tabLst/>
              <a:defRPr lang="en-US" sz="1000" b="0" i="0" u="none" strike="noStrike" kern="1200" cap="none" spc="0" baseline="0">
                <a:solidFill>
                  <a:srgbClr val="000000"/>
                </a:solidFill>
                <a:uFillTx/>
                <a:latin typeface="Lucida Sans Unicode"/>
              </a:defRPr>
            </a:lvl1pPr>
          </a:lstStyle>
          <a:p>
            <a:pPr lvl="0"/>
            <a:endParaRPr lang="en-US"/>
          </a:p>
        </p:txBody>
      </p:sp>
      <p:sp>
        <p:nvSpPr>
          <p:cNvPr id="9" name="Footer Placeholder 21"/>
          <p:cNvSpPr txBox="1">
            <a:spLocks noGrp="1"/>
          </p:cNvSpPr>
          <p:nvPr>
            <p:ph type="ftr" sz="quarter" idx="3"/>
          </p:nvPr>
        </p:nvSpPr>
        <p:spPr>
          <a:xfrm>
            <a:off x="4380067" y="6407941"/>
            <a:ext cx="2350684" cy="365129"/>
          </a:xfrm>
          <a:prstGeom prst="rect">
            <a:avLst/>
          </a:prstGeom>
          <a:noFill/>
          <a:ln>
            <a:noFill/>
          </a:ln>
        </p:spPr>
        <p:txBody>
          <a:bodyPr vert="horz" wrap="square" lIns="91440" tIns="45720" rIns="91440" bIns="45720" anchor="b" anchorCtr="0" compatLnSpc="1"/>
          <a:lstStyle>
            <a:lvl1pPr marL="0" marR="0" lvl="0" indent="0" algn="r" defTabSz="914400" rtl="0" fontAlgn="auto" hangingPunct="1">
              <a:lnSpc>
                <a:spcPct val="100000"/>
              </a:lnSpc>
              <a:spcBef>
                <a:spcPts val="0"/>
              </a:spcBef>
              <a:spcAft>
                <a:spcPts val="0"/>
              </a:spcAft>
              <a:buNone/>
              <a:tabLst/>
              <a:defRPr lang="en-US" sz="1000" b="0" i="0" u="none" strike="noStrike" kern="1200" cap="none" spc="0" baseline="0">
                <a:solidFill>
                  <a:srgbClr val="000000"/>
                </a:solidFill>
                <a:uFillTx/>
                <a:latin typeface="Lucida Sans Unicode"/>
              </a:defRPr>
            </a:lvl1pPr>
          </a:lstStyle>
          <a:p>
            <a:pPr lvl="0"/>
            <a:endParaRPr lang="en-US"/>
          </a:p>
        </p:txBody>
      </p:sp>
      <p:sp>
        <p:nvSpPr>
          <p:cNvPr id="10" name="Slide Number Placeholder 17"/>
          <p:cNvSpPr txBox="1">
            <a:spLocks noGrp="1"/>
          </p:cNvSpPr>
          <p:nvPr>
            <p:ph type="sldNum" sz="quarter" idx="4"/>
          </p:nvPr>
        </p:nvSpPr>
        <p:spPr>
          <a:xfrm>
            <a:off x="8647270" y="6407941"/>
            <a:ext cx="365760" cy="365129"/>
          </a:xfrm>
          <a:prstGeom prst="rect">
            <a:avLst/>
          </a:prstGeom>
          <a:noFill/>
          <a:ln>
            <a:noFill/>
          </a:ln>
        </p:spPr>
        <p:txBody>
          <a:bodyPr vert="horz" wrap="square" lIns="91440" tIns="45720" rIns="91440" bIns="45720" anchor="b" anchorCtr="0" compatLnSpc="1"/>
          <a:lstStyle>
            <a:lvl1pPr marL="0" marR="0" lvl="0" indent="0" algn="r" defTabSz="914400" rtl="0" fontAlgn="auto" hangingPunct="1">
              <a:lnSpc>
                <a:spcPct val="100000"/>
              </a:lnSpc>
              <a:spcBef>
                <a:spcPts val="0"/>
              </a:spcBef>
              <a:spcAft>
                <a:spcPts val="0"/>
              </a:spcAft>
              <a:buNone/>
              <a:tabLst/>
              <a:defRPr lang="en-US" sz="1000" b="0" i="0" u="none" strike="noStrike" kern="1200" cap="none" spc="0" baseline="0">
                <a:solidFill>
                  <a:srgbClr val="000000"/>
                </a:solidFill>
                <a:uFillTx/>
                <a:latin typeface="Lucida Sans Unicode"/>
              </a:defRPr>
            </a:lvl1pPr>
          </a:lstStyle>
          <a:p>
            <a:pPr lvl="0"/>
            <a:fld id="{F1FA57A4-B4C4-440E-A400-A805352FA8F3}" type="slidenum">
              <a:rPr/>
              <a:pPr lvl="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wedge/>
  </p:transition>
  <p:txStyles>
    <p:titleStyle>
      <a:lvl1pPr marL="0" marR="0" lvl="0" indent="0" algn="l" defTabSz="914400" rtl="0" fontAlgn="auto" hangingPunct="1">
        <a:lnSpc>
          <a:spcPct val="100000"/>
        </a:lnSpc>
        <a:spcBef>
          <a:spcPts val="0"/>
        </a:spcBef>
        <a:spcAft>
          <a:spcPts val="0"/>
        </a:spcAft>
        <a:buNone/>
        <a:tabLst/>
        <a:defRPr lang="en-US" sz="4100" b="1" i="0" u="none" strike="noStrike" kern="1200" cap="none" spc="0" baseline="0">
          <a:solidFill>
            <a:srgbClr val="464646"/>
          </a:solidFill>
          <a:effectLst>
            <a:outerShdw dist="25402" dir="5400000">
              <a:srgbClr val="000000"/>
            </a:outerShdw>
          </a:effectLst>
          <a:uFillTx/>
          <a:latin typeface="Lucida Sans Unicode"/>
        </a:defRPr>
      </a:lvl1pPr>
    </p:titleStyle>
    <p:bodyStyle>
      <a:lvl1pPr marL="365760" marR="0" lvl="0" indent="-256032" algn="l" defTabSz="914400" rtl="0" fontAlgn="auto" hangingPunct="1">
        <a:lnSpc>
          <a:spcPct val="100000"/>
        </a:lnSpc>
        <a:spcBef>
          <a:spcPts val="400"/>
        </a:spcBef>
        <a:spcAft>
          <a:spcPts val="0"/>
        </a:spcAft>
        <a:buClr>
          <a:srgbClr val="2DA2BF"/>
        </a:buClr>
        <a:buSzPct val="68000"/>
        <a:buFont typeface="Wingdings 3"/>
        <a:buChar char=""/>
        <a:tabLst/>
        <a:defRPr lang="en-US" sz="2700" b="0" i="0" u="none" strike="noStrike" kern="1200" cap="none" spc="0" baseline="0">
          <a:solidFill>
            <a:srgbClr val="000000"/>
          </a:solidFill>
          <a:uFillTx/>
          <a:latin typeface="Lucida Sans Unicode"/>
        </a:defRPr>
      </a:lvl1pPr>
      <a:lvl2pPr marL="621792" marR="0" lvl="1" indent="-228600" algn="l" defTabSz="914400" rtl="0" fontAlgn="auto" hangingPunct="1">
        <a:lnSpc>
          <a:spcPct val="100000"/>
        </a:lnSpc>
        <a:spcBef>
          <a:spcPts val="325"/>
        </a:spcBef>
        <a:spcAft>
          <a:spcPts val="0"/>
        </a:spcAft>
        <a:buClr>
          <a:srgbClr val="2DA2BF"/>
        </a:buClr>
        <a:buSzPct val="100000"/>
        <a:buFont typeface="Verdana"/>
        <a:buChar char="◦"/>
        <a:tabLst/>
        <a:defRPr lang="en-US" sz="2300" b="0" i="0" u="none" strike="noStrike" kern="1200" cap="none" spc="0" baseline="0">
          <a:solidFill>
            <a:srgbClr val="000000"/>
          </a:solidFill>
          <a:uFillTx/>
          <a:latin typeface="Lucida Sans Unicode"/>
        </a:defRPr>
      </a:lvl2pPr>
      <a:lvl3pPr marL="859536" marR="0" lvl="2" indent="-228600" algn="l" defTabSz="914400" rtl="0" fontAlgn="auto" hangingPunct="1">
        <a:lnSpc>
          <a:spcPct val="100000"/>
        </a:lnSpc>
        <a:spcBef>
          <a:spcPts val="350"/>
        </a:spcBef>
        <a:spcAft>
          <a:spcPts val="0"/>
        </a:spcAft>
        <a:buClr>
          <a:srgbClr val="DA1F28"/>
        </a:buClr>
        <a:buSzPct val="100000"/>
        <a:buFont typeface="Wingdings 2"/>
        <a:buChar char=""/>
        <a:tabLst/>
        <a:defRPr lang="en-US" sz="2100" b="0" i="0" u="none" strike="noStrike" kern="1200" cap="none" spc="0" baseline="0">
          <a:solidFill>
            <a:srgbClr val="000000"/>
          </a:solidFill>
          <a:uFillTx/>
          <a:latin typeface="Lucida Sans Unicode"/>
        </a:defRPr>
      </a:lvl3pPr>
      <a:lvl4pPr marL="1143000" marR="0" lvl="3" indent="-228600" algn="l" defTabSz="914400" rtl="0" fontAlgn="auto" hangingPunct="1">
        <a:lnSpc>
          <a:spcPct val="100000"/>
        </a:lnSpc>
        <a:spcBef>
          <a:spcPts val="350"/>
        </a:spcBef>
        <a:spcAft>
          <a:spcPts val="0"/>
        </a:spcAft>
        <a:buClr>
          <a:srgbClr val="DA1F28"/>
        </a:buClr>
        <a:buSzPct val="100000"/>
        <a:buFont typeface="Wingdings 2"/>
        <a:buChar char=""/>
        <a:tabLst/>
        <a:defRPr lang="en-US" sz="1900" b="0" i="0" u="none" strike="noStrike" kern="1200" cap="none" spc="0" baseline="0">
          <a:solidFill>
            <a:srgbClr val="000000"/>
          </a:solidFill>
          <a:uFillTx/>
          <a:latin typeface="Lucida Sans Unicode"/>
        </a:defRPr>
      </a:lvl4pPr>
      <a:lvl5pPr marL="1371600" marR="0" lvl="4" indent="-228600" algn="l" defTabSz="914400" rtl="0" fontAlgn="auto" hangingPunct="1">
        <a:lnSpc>
          <a:spcPct val="100000"/>
        </a:lnSpc>
        <a:spcBef>
          <a:spcPts val="350"/>
        </a:spcBef>
        <a:spcAft>
          <a:spcPts val="0"/>
        </a:spcAft>
        <a:buClr>
          <a:srgbClr val="DA1F28"/>
        </a:buClr>
        <a:buSzPct val="100000"/>
        <a:buFont typeface="Wingdings 2"/>
        <a:buChar char=""/>
        <a:tabLst/>
        <a:defRPr lang="en-US" sz="1800" b="0" i="0" u="none" strike="noStrike" kern="1200" cap="none" spc="0" baseline="0">
          <a:solidFill>
            <a:srgbClr val="000000"/>
          </a:solidFill>
          <a:uFillTx/>
          <a:latin typeface="Lucida Sans Unicode"/>
        </a:defRPr>
      </a:lvl5pPr>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Rectangle 2"/>
          <p:cNvSpPr txBox="1">
            <a:spLocks noGrp="1"/>
          </p:cNvSpPr>
          <p:nvPr>
            <p:ph type="ctrTitle"/>
          </p:nvPr>
        </p:nvSpPr>
        <p:spPr>
          <a:xfrm>
            <a:off x="685800" y="0"/>
            <a:ext cx="7772400" cy="1371600"/>
          </a:xfrm>
        </p:spPr>
        <p:txBody>
          <a:bodyPr anchorCtr="1"/>
          <a:lstStyle/>
          <a:p>
            <a:pPr lvl="0" algn="ctr"/>
            <a:r>
              <a:rPr lang="en-US" dirty="0" err="1">
                <a:solidFill>
                  <a:srgbClr val="006600"/>
                </a:solidFill>
                <a:latin typeface="Times New Roman" panose="02020603050405020304" pitchFamily="18" charset="0"/>
                <a:cs typeface="Times New Roman" panose="02020603050405020304" pitchFamily="18" charset="0"/>
              </a:rPr>
              <a:t>Chuyên</a:t>
            </a:r>
            <a:r>
              <a:rPr lang="en-US" dirty="0">
                <a:solidFill>
                  <a:srgbClr val="006600"/>
                </a:solidFill>
                <a:latin typeface="Times New Roman" panose="02020603050405020304" pitchFamily="18" charset="0"/>
                <a:cs typeface="Times New Roman" panose="02020603050405020304" pitchFamily="18" charset="0"/>
              </a:rPr>
              <a:t> </a:t>
            </a:r>
            <a:r>
              <a:rPr lang="en-US" dirty="0" err="1">
                <a:solidFill>
                  <a:srgbClr val="006600"/>
                </a:solidFill>
                <a:latin typeface="Times New Roman" panose="02020603050405020304" pitchFamily="18" charset="0"/>
                <a:cs typeface="Times New Roman" panose="02020603050405020304" pitchFamily="18" charset="0"/>
              </a:rPr>
              <a:t>đề</a:t>
            </a:r>
            <a:endParaRPr lang="en-US" sz="2800" dirty="0">
              <a:solidFill>
                <a:srgbClr val="660066"/>
              </a:solidFill>
              <a:latin typeface="Times New Roman" panose="02020603050405020304" pitchFamily="18" charset="0"/>
              <a:cs typeface="Times New Roman" panose="02020603050405020304" pitchFamily="18" charset="0"/>
            </a:endParaRPr>
          </a:p>
        </p:txBody>
      </p:sp>
      <p:sp>
        <p:nvSpPr>
          <p:cNvPr id="3" name="Rectangle 3"/>
          <p:cNvSpPr txBox="1">
            <a:spLocks noGrp="1"/>
          </p:cNvSpPr>
          <p:nvPr>
            <p:ph type="subTitle" idx="1"/>
          </p:nvPr>
        </p:nvSpPr>
        <p:spPr>
          <a:xfrm>
            <a:off x="266698" y="838198"/>
            <a:ext cx="8610603" cy="5181603"/>
          </a:xfrm>
        </p:spPr>
        <p:txBody>
          <a:bodyPr/>
          <a:lstStyle/>
          <a:p>
            <a:pPr lvl="0" algn="ctr">
              <a:spcBef>
                <a:spcPts val="1200"/>
              </a:spcBef>
            </a:pPr>
            <a:endParaRPr lang="en-US" sz="3600" b="1" dirty="0">
              <a:latin typeface="Times New Roman" panose="02020603050405020304" pitchFamily="18" charset="0"/>
              <a:cs typeface="Times New Roman" panose="02020603050405020304" pitchFamily="18" charset="0"/>
            </a:endParaRPr>
          </a:p>
          <a:p>
            <a:pPr lvl="0" algn="ctr">
              <a:spcBef>
                <a:spcPts val="1200"/>
              </a:spcBef>
            </a:pPr>
            <a:r>
              <a:rPr lang="en-US" sz="4000" b="1" dirty="0">
                <a:solidFill>
                  <a:schemeClr val="tx2"/>
                </a:solidFill>
                <a:latin typeface="Times New Roman" panose="02020603050405020304" pitchFamily="18" charset="0"/>
                <a:cs typeface="Times New Roman" panose="02020603050405020304" pitchFamily="18" charset="0"/>
              </a:rPr>
              <a:t>KỸ NĂNG GIÁM SÁT </a:t>
            </a:r>
          </a:p>
          <a:p>
            <a:pPr lvl="0" algn="ctr">
              <a:spcBef>
                <a:spcPts val="1200"/>
              </a:spcBef>
            </a:pPr>
            <a:r>
              <a:rPr lang="en-US" sz="4000" b="1">
                <a:solidFill>
                  <a:schemeClr val="tx2"/>
                </a:solidFill>
                <a:latin typeface="Times New Roman" panose="02020603050405020304" pitchFamily="18" charset="0"/>
                <a:cs typeface="Times New Roman" panose="02020603050405020304" pitchFamily="18" charset="0"/>
              </a:rPr>
              <a:t>CỦA HỘI ĐỒNG NHÂN DÂN TRONG LĨNH VỰC </a:t>
            </a:r>
            <a:br>
              <a:rPr lang="en-US" sz="4000" b="1">
                <a:solidFill>
                  <a:schemeClr val="tx2"/>
                </a:solidFill>
                <a:latin typeface="Times New Roman" panose="02020603050405020304" pitchFamily="18" charset="0"/>
                <a:cs typeface="Times New Roman" panose="02020603050405020304" pitchFamily="18" charset="0"/>
              </a:rPr>
            </a:br>
            <a:r>
              <a:rPr lang="en-US" sz="4000" b="1">
                <a:solidFill>
                  <a:schemeClr val="tx2"/>
                </a:solidFill>
                <a:latin typeface="Times New Roman" panose="02020603050405020304" pitchFamily="18" charset="0"/>
                <a:cs typeface="Times New Roman" panose="02020603050405020304" pitchFamily="18" charset="0"/>
              </a:rPr>
              <a:t>NGÂN SÁCH NHÀ N</a:t>
            </a:r>
            <a:r>
              <a:rPr lang="vi-VN" sz="4000" b="1">
                <a:solidFill>
                  <a:schemeClr val="tx2"/>
                </a:solidFill>
                <a:latin typeface="Times New Roman" panose="02020603050405020304" pitchFamily="18" charset="0"/>
                <a:cs typeface="Times New Roman" panose="02020603050405020304" pitchFamily="18" charset="0"/>
              </a:rPr>
              <a:t>Ư</a:t>
            </a:r>
            <a:r>
              <a:rPr lang="en-US" sz="4000" b="1">
                <a:solidFill>
                  <a:schemeClr val="tx2"/>
                </a:solidFill>
                <a:latin typeface="Times New Roman" panose="02020603050405020304" pitchFamily="18" charset="0"/>
                <a:cs typeface="Times New Roman" panose="02020603050405020304" pitchFamily="18" charset="0"/>
              </a:rPr>
              <a:t>ỚC</a:t>
            </a:r>
            <a:endParaRPr lang="vi-VN" sz="4000" b="1" dirty="0">
              <a:solidFill>
                <a:schemeClr val="tx2"/>
              </a:solidFill>
              <a:latin typeface="Times New Roman" panose="02020603050405020304" pitchFamily="18" charset="0"/>
              <a:cs typeface="Times New Roman" panose="02020603050405020304" pitchFamily="18" charset="0"/>
            </a:endParaRPr>
          </a:p>
          <a:p>
            <a:pPr lvl="0" algn="ctr">
              <a:spcBef>
                <a:spcPts val="1200"/>
              </a:spcBef>
            </a:pPr>
            <a:r>
              <a:rPr lang="vi-VN" sz="3600" b="1" dirty="0">
                <a:latin typeface="Times New Roman" panose="02020603050405020304" pitchFamily="18" charset="0"/>
                <a:cs typeface="Times New Roman" panose="02020603050405020304" pitchFamily="18" charset="0"/>
              </a:rPr>
              <a:t> </a:t>
            </a:r>
            <a:endParaRPr lang="en-US" sz="3600" b="1" dirty="0">
              <a:latin typeface="Times New Roman" panose="02020603050405020304" pitchFamily="18" charset="0"/>
              <a:cs typeface="Times New Roman" panose="02020603050405020304" pitchFamily="18" charset="0"/>
            </a:endParaRPr>
          </a:p>
          <a:p>
            <a:pPr lvl="0" algn="ctr">
              <a:spcBef>
                <a:spcPts val="1200"/>
              </a:spcBef>
            </a:pPr>
            <a:r>
              <a:rPr lang="en-US" sz="3600" b="1"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TS. </a:t>
            </a:r>
            <a:r>
              <a:rPr lang="en-US" sz="2400" b="1" dirty="0" err="1">
                <a:latin typeface="Times New Roman" panose="02020603050405020304" pitchFamily="18" charset="0"/>
                <a:cs typeface="Times New Roman" panose="02020603050405020304" pitchFamily="18" charset="0"/>
              </a:rPr>
              <a:t>Vũ</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Văn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Họa</a:t>
            </a:r>
            <a:endParaRPr lang="en-US" sz="2400" b="1" dirty="0">
              <a:latin typeface="Times New Roman" panose="02020603050405020304" pitchFamily="18" charset="0"/>
              <a:cs typeface="Times New Roman" panose="02020603050405020304" pitchFamily="18" charset="0"/>
            </a:endParaRPr>
          </a:p>
          <a:p>
            <a:pPr lvl="0" algn="ctr">
              <a:spcBef>
                <a:spcPts val="1200"/>
              </a:spcBef>
            </a:pPr>
            <a:r>
              <a:rPr lang="en-US" sz="2400" b="1">
                <a:latin typeface="Times New Roman" panose="02020603050405020304" pitchFamily="18" charset="0"/>
                <a:cs typeface="Times New Roman" panose="02020603050405020304" pitchFamily="18" charset="0"/>
              </a:rPr>
              <a:t>                                                                   Kiểm </a:t>
            </a:r>
            <a:r>
              <a:rPr lang="en-US" sz="2400" b="1" dirty="0" err="1">
                <a:latin typeface="Times New Roman" panose="02020603050405020304" pitchFamily="18" charset="0"/>
                <a:cs typeface="Times New Roman" panose="02020603050405020304" pitchFamily="18" charset="0"/>
              </a:rPr>
              <a:t>toán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nhà</a:t>
            </a:r>
            <a:r>
              <a:rPr lang="en-US" sz="2400" b="1" dirty="0">
                <a:latin typeface="Times New Roman" panose="02020603050405020304" pitchFamily="18" charset="0"/>
                <a:cs typeface="Times New Roman" panose="02020603050405020304" pitchFamily="18" charset="0"/>
              </a:rPr>
              <a:t> n</a:t>
            </a:r>
            <a:r>
              <a:rPr lang="vi-VN" sz="2400" b="1" dirty="0">
                <a:latin typeface="Times New Roman" panose="02020603050405020304" pitchFamily="18" charset="0"/>
                <a:cs typeface="Times New Roman" panose="02020603050405020304" pitchFamily="18" charset="0"/>
              </a:rPr>
              <a:t>ư</a:t>
            </a:r>
            <a:r>
              <a:rPr lang="en-US" sz="2400" b="1" dirty="0" err="1">
                <a:latin typeface="Times New Roman" panose="02020603050405020304" pitchFamily="18" charset="0"/>
                <a:cs typeface="Times New Roman" panose="02020603050405020304" pitchFamily="18" charset="0"/>
              </a:rPr>
              <a:t>ớc</a:t>
            </a:r>
            <a:endParaRPr lang="vi-VN" sz="2400" b="1" dirty="0">
              <a:latin typeface="Times New Roman" panose="02020603050405020304" pitchFamily="18" charset="0"/>
              <a:cs typeface="Times New Roman" panose="02020603050405020304" pitchFamily="18" charset="0"/>
            </a:endParaRPr>
          </a:p>
        </p:txBody>
      </p:sp>
    </p:spTree>
  </p:cSld>
  <p:clrMapOvr>
    <a:masterClrMapping/>
  </p:clrMapOvr>
  <p:transition>
    <p:wedg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7086600" cy="1143000"/>
          </a:xfrm>
        </p:spPr>
        <p:txBody>
          <a:bodyPr>
            <a:normAutofit fontScale="90000"/>
          </a:bodyPr>
          <a:lstStyle/>
          <a:p>
            <a:pPr algn="ctr"/>
            <a:br>
              <a:rPr lang="en-US" sz="2800" dirty="0">
                <a:solidFill>
                  <a:srgbClr val="000099"/>
                </a:solidFill>
                <a:latin typeface="Times New Roman" panose="02020603050405020304" pitchFamily="18" charset="0"/>
                <a:ea typeface="+mn-ea"/>
                <a:cs typeface="Times New Roman" panose="02020603050405020304" pitchFamily="18" charset="0"/>
              </a:rPr>
            </a:br>
            <a:r>
              <a:rPr lang="en-US" sz="2800" dirty="0">
                <a:solidFill>
                  <a:srgbClr val="000099"/>
                </a:solidFill>
                <a:latin typeface="Times New Roman" panose="02020603050405020304" pitchFamily="18" charset="0"/>
                <a:ea typeface="+mn-ea"/>
                <a:cs typeface="Times New Roman" panose="02020603050405020304" pitchFamily="18" charset="0"/>
              </a:rPr>
              <a:t>5. </a:t>
            </a:r>
            <a:r>
              <a:rPr lang="en-US" sz="3100" dirty="0" err="1">
                <a:solidFill>
                  <a:srgbClr val="000099"/>
                </a:solidFill>
                <a:latin typeface="+mn-lt"/>
                <a:ea typeface="+mn-ea"/>
                <a:cs typeface="+mn-cs"/>
              </a:rPr>
              <a:t>Nhiệm</a:t>
            </a:r>
            <a:r>
              <a:rPr lang="en-US" sz="3100" dirty="0">
                <a:solidFill>
                  <a:srgbClr val="000099"/>
                </a:solidFill>
                <a:latin typeface="+mn-lt"/>
                <a:ea typeface="+mn-ea"/>
                <a:cs typeface="+mn-cs"/>
              </a:rPr>
              <a:t> </a:t>
            </a:r>
            <a:r>
              <a:rPr lang="en-US" sz="3100" dirty="0" err="1">
                <a:solidFill>
                  <a:srgbClr val="000099"/>
                </a:solidFill>
                <a:latin typeface="+mn-lt"/>
                <a:ea typeface="+mn-ea"/>
                <a:cs typeface="+mn-cs"/>
              </a:rPr>
              <a:t>vụ</a:t>
            </a:r>
            <a:r>
              <a:rPr lang="en-US" sz="3100" dirty="0">
                <a:solidFill>
                  <a:srgbClr val="000099"/>
                </a:solidFill>
                <a:latin typeface="+mn-lt"/>
                <a:ea typeface="+mn-ea"/>
                <a:cs typeface="+mn-cs"/>
              </a:rPr>
              <a:t>, </a:t>
            </a:r>
            <a:r>
              <a:rPr lang="en-US" sz="3100" dirty="0" err="1">
                <a:solidFill>
                  <a:srgbClr val="000099"/>
                </a:solidFill>
                <a:latin typeface="+mn-lt"/>
                <a:ea typeface="+mn-ea"/>
                <a:cs typeface="+mn-cs"/>
              </a:rPr>
              <a:t>quyền</a:t>
            </a:r>
            <a:r>
              <a:rPr lang="en-US" sz="3100" dirty="0">
                <a:solidFill>
                  <a:srgbClr val="000099"/>
                </a:solidFill>
                <a:latin typeface="+mn-lt"/>
                <a:ea typeface="+mn-ea"/>
                <a:cs typeface="+mn-cs"/>
              </a:rPr>
              <a:t> </a:t>
            </a:r>
            <a:r>
              <a:rPr lang="en-US" sz="3100" dirty="0" err="1">
                <a:solidFill>
                  <a:srgbClr val="000099"/>
                </a:solidFill>
                <a:latin typeface="+mn-lt"/>
                <a:ea typeface="+mn-ea"/>
                <a:cs typeface="+mn-cs"/>
              </a:rPr>
              <a:t>hạn</a:t>
            </a:r>
            <a:r>
              <a:rPr lang="en-US" sz="3100" dirty="0">
                <a:solidFill>
                  <a:srgbClr val="000099"/>
                </a:solidFill>
                <a:latin typeface="+mn-lt"/>
                <a:ea typeface="+mn-ea"/>
                <a:cs typeface="+mn-cs"/>
              </a:rPr>
              <a:t> </a:t>
            </a:r>
            <a:r>
              <a:rPr lang="en-US" sz="3100" dirty="0" err="1">
                <a:solidFill>
                  <a:srgbClr val="000099"/>
                </a:solidFill>
                <a:latin typeface="+mn-lt"/>
                <a:ea typeface="+mn-ea"/>
                <a:cs typeface="+mn-cs"/>
              </a:rPr>
              <a:t>của</a:t>
            </a:r>
            <a:r>
              <a:rPr lang="en-US" sz="3100" dirty="0">
                <a:solidFill>
                  <a:srgbClr val="000099"/>
                </a:solidFill>
                <a:latin typeface="+mn-lt"/>
                <a:ea typeface="+mn-ea"/>
                <a:cs typeface="+mn-cs"/>
              </a:rPr>
              <a:t> UBND</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28600" y="1219200"/>
            <a:ext cx="8686800" cy="5334000"/>
          </a:xfrm>
        </p:spPr>
        <p:txBody>
          <a:bodyPr/>
          <a:lstStyle/>
          <a:p>
            <a:pPr marL="457200" indent="-457200">
              <a:spcBef>
                <a:spcPts val="500"/>
              </a:spcBef>
              <a:spcAft>
                <a:spcPts val="500"/>
              </a:spcAft>
            </a:pPr>
            <a:r>
              <a:rPr lang="en-US" b="1" dirty="0">
                <a:latin typeface="Times New Roman" panose="02020603050405020304" pitchFamily="18" charset="0"/>
                <a:cs typeface="Times New Roman" panose="02020603050405020304" pitchFamily="18" charset="0"/>
              </a:rPr>
              <a:t>1. </a:t>
            </a:r>
            <a:r>
              <a:rPr lang="en-US" dirty="0" err="1">
                <a:latin typeface="Times New Roman" panose="02020603050405020304" pitchFamily="18" charset="0"/>
                <a:cs typeface="Times New Roman" panose="02020603050405020304" pitchFamily="18" charset="0"/>
              </a:rPr>
              <a:t>Lập</a:t>
            </a:r>
            <a:r>
              <a:rPr lang="en-US" dirty="0">
                <a:latin typeface="Times New Roman" panose="02020603050405020304" pitchFamily="18" charset="0"/>
                <a:cs typeface="Times New Roman" panose="02020603050405020304" pitchFamily="18" charset="0"/>
              </a:rPr>
              <a:t> DT NSĐP, </a:t>
            </a:r>
            <a:r>
              <a:rPr lang="en-US" dirty="0" err="1">
                <a:latin typeface="Times New Roman" panose="02020603050405020304" pitchFamily="18" charset="0"/>
                <a:cs typeface="Times New Roman" panose="02020603050405020304" pitchFamily="18" charset="0"/>
              </a:rPr>
              <a:t>phương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bổ</a:t>
            </a:r>
            <a:r>
              <a:rPr lang="en-US" dirty="0">
                <a:latin typeface="Times New Roman" panose="02020603050405020304" pitchFamily="18" charset="0"/>
                <a:cs typeface="Times New Roman" panose="02020603050405020304" pitchFamily="18" charset="0"/>
              </a:rPr>
              <a:t> NS </a:t>
            </a:r>
            <a:r>
              <a:rPr lang="en-US" err="1">
                <a:latin typeface="Times New Roman" panose="02020603050405020304" pitchFamily="18" charset="0"/>
                <a:cs typeface="Times New Roman" panose="02020603050405020304" pitchFamily="18" charset="0"/>
              </a:rPr>
              <a:t>cấp</a:t>
            </a:r>
            <a:r>
              <a:rPr lang="en-US">
                <a:latin typeface="Times New Roman" panose="02020603050405020304" pitchFamily="18" charset="0"/>
                <a:cs typeface="Times New Roman" panose="02020603050405020304" pitchFamily="18" charset="0"/>
              </a:rPr>
              <a:t> mình.</a:t>
            </a:r>
            <a:endParaRPr lang="en-US" dirty="0">
              <a:latin typeface="Times New Roman" panose="02020603050405020304" pitchFamily="18" charset="0"/>
              <a:cs typeface="Times New Roman" panose="02020603050405020304" pitchFamily="18" charset="0"/>
            </a:endParaRPr>
          </a:p>
          <a:p>
            <a:pPr marL="457200" indent="-457200">
              <a:spcBef>
                <a:spcPts val="500"/>
              </a:spcBef>
              <a:spcAft>
                <a:spcPts val="500"/>
              </a:spcAft>
            </a:pPr>
            <a:r>
              <a:rPr lang="en-US" b="1" dirty="0">
                <a:latin typeface="Times New Roman" panose="02020603050405020304" pitchFamily="18" charset="0"/>
                <a:cs typeface="Times New Roman" panose="02020603050405020304" pitchFamily="18" charset="0"/>
              </a:rPr>
              <a:t>2. </a:t>
            </a:r>
            <a:r>
              <a:rPr lang="en-US" dirty="0" err="1">
                <a:latin typeface="Times New Roman" panose="02020603050405020304" pitchFamily="18" charset="0"/>
                <a:cs typeface="Times New Roman" panose="02020603050405020304" pitchFamily="18" charset="0"/>
              </a:rPr>
              <a:t>Lập</a:t>
            </a:r>
            <a:r>
              <a:rPr lang="en-US" dirty="0">
                <a:latin typeface="Times New Roman" panose="02020603050405020304" pitchFamily="18" charset="0"/>
                <a:cs typeface="Times New Roman" panose="02020603050405020304" pitchFamily="18" charset="0"/>
              </a:rPr>
              <a:t> QT NSĐP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HĐND </a:t>
            </a:r>
            <a:r>
              <a:rPr lang="en-US" dirty="0" err="1">
                <a:latin typeface="Times New Roman" panose="02020603050405020304" pitchFamily="18" charset="0"/>
                <a:cs typeface="Times New Roman" panose="02020603050405020304" pitchFamily="18" charset="0"/>
              </a:rPr>
              <a:t>cùng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phê</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chuẩn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tiếp</a:t>
            </a:r>
            <a:r>
              <a:rPr lang="en-US" dirty="0">
                <a:latin typeface="Times New Roman" panose="02020603050405020304" pitchFamily="18" charset="0"/>
                <a:cs typeface="Times New Roman" panose="02020603050405020304" pitchFamily="18" charset="0"/>
              </a:rPr>
              <a:t>.</a:t>
            </a:r>
          </a:p>
          <a:p>
            <a:pPr marL="457200" indent="-457200">
              <a:spcBef>
                <a:spcPts val="500"/>
              </a:spcBef>
              <a:spcAft>
                <a:spcPts val="500"/>
              </a:spcAft>
            </a:pPr>
            <a:r>
              <a:rPr lang="en-US" b="1" dirty="0">
                <a:latin typeface="Times New Roman" panose="02020603050405020304" pitchFamily="18" charset="0"/>
                <a:cs typeface="Times New Roman" panose="02020603050405020304" pitchFamily="18" charset="0"/>
              </a:rPr>
              <a:t>3. </a:t>
            </a:r>
            <a:r>
              <a:rPr lang="en-US" dirty="0" err="1">
                <a:latin typeface="Times New Roman" panose="02020603050405020304" pitchFamily="18" charset="0"/>
                <a:cs typeface="Times New Roman" panose="02020603050405020304" pitchFamily="18" charset="0"/>
              </a:rPr>
              <a:t>Kiểm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quyết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HĐND </a:t>
            </a:r>
            <a:r>
              <a:rPr lang="en-US" dirty="0" err="1">
                <a:latin typeface="Times New Roman" panose="02020603050405020304" pitchFamily="18" charset="0"/>
                <a:cs typeface="Times New Roman" panose="02020603050405020304" pitchFamily="18" charset="0"/>
              </a:rPr>
              <a:t>cấp</a:t>
            </a:r>
            <a:r>
              <a:rPr lang="en-US" dirty="0">
                <a:latin typeface="Times New Roman" panose="02020603050405020304" pitchFamily="18" charset="0"/>
                <a:cs typeface="Times New Roman" panose="02020603050405020304" pitchFamily="18" charset="0"/>
              </a:rPr>
              <a:t> </a:t>
            </a:r>
            <a:r>
              <a:rPr lang="en-US" err="1">
                <a:latin typeface="Times New Roman" panose="02020603050405020304" pitchFamily="18" charset="0"/>
                <a:cs typeface="Times New Roman" panose="02020603050405020304" pitchFamily="18" charset="0"/>
              </a:rPr>
              <a:t>dưới</a:t>
            </a:r>
            <a:r>
              <a:rPr lang="en-US">
                <a:latin typeface="Times New Roman" panose="02020603050405020304" pitchFamily="18" charset="0"/>
                <a:cs typeface="Times New Roman" panose="02020603050405020304" pitchFamily="18" charset="0"/>
              </a:rPr>
              <a:t> về </a:t>
            </a:r>
            <a:r>
              <a:rPr lang="en-US" dirty="0" err="1">
                <a:latin typeface="Times New Roman" panose="02020603050405020304" pitchFamily="18" charset="0"/>
                <a:cs typeface="Times New Roman" panose="02020603050405020304" pitchFamily="18" charset="0"/>
              </a:rPr>
              <a:t>lĩnh</a:t>
            </a:r>
            <a:r>
              <a:rPr lang="en-US" dirty="0">
                <a:latin typeface="Times New Roman" panose="02020603050405020304" pitchFamily="18" charset="0"/>
                <a:cs typeface="Times New Roman" panose="02020603050405020304" pitchFamily="18" charset="0"/>
              </a:rPr>
              <a:t> </a:t>
            </a:r>
            <a:r>
              <a:rPr lang="en-US" err="1">
                <a:latin typeface="Times New Roman" panose="02020603050405020304" pitchFamily="18" charset="0"/>
                <a:cs typeface="Times New Roman" panose="02020603050405020304" pitchFamily="18" charset="0"/>
              </a:rPr>
              <a:t>vực</a:t>
            </a:r>
            <a:r>
              <a:rPr lang="en-US">
                <a:latin typeface="Times New Roman" panose="02020603050405020304" pitchFamily="18" charset="0"/>
                <a:cs typeface="Times New Roman" panose="02020603050405020304" pitchFamily="18" charset="0"/>
              </a:rPr>
              <a:t> TC-NS</a:t>
            </a:r>
            <a:r>
              <a:rPr lang="en-US" dirty="0">
                <a:latin typeface="Times New Roman" panose="02020603050405020304" pitchFamily="18" charset="0"/>
                <a:cs typeface="Times New Roman" panose="02020603050405020304" pitchFamily="18" charset="0"/>
              </a:rPr>
              <a:t>.</a:t>
            </a:r>
          </a:p>
          <a:p>
            <a:pPr marL="457200" indent="-457200">
              <a:spcBef>
                <a:spcPts val="500"/>
              </a:spcBef>
              <a:spcAft>
                <a:spcPts val="500"/>
              </a:spcAft>
            </a:pPr>
            <a:r>
              <a:rPr lang="en-US" b="1" dirty="0">
                <a:latin typeface="Times New Roman" panose="02020603050405020304" pitchFamily="18" charset="0"/>
                <a:cs typeface="Times New Roman" panose="02020603050405020304" pitchFamily="18" charset="0"/>
              </a:rPr>
              <a:t>4. </a:t>
            </a:r>
            <a:r>
              <a:rPr lang="en-US" dirty="0" err="1">
                <a:latin typeface="Times New Roman" panose="02020603050405020304" pitchFamily="18" charset="0"/>
                <a:cs typeface="Times New Roman" panose="02020603050405020304" pitchFamily="18" charset="0"/>
              </a:rPr>
              <a:t>Căn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cứ</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quyết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HĐND </a:t>
            </a:r>
            <a:r>
              <a:rPr lang="en-US" dirty="0" err="1">
                <a:latin typeface="Times New Roman" panose="02020603050405020304" pitchFamily="18" charset="0"/>
                <a:cs typeface="Times New Roman" panose="02020603050405020304" pitchFamily="18" charset="0"/>
              </a:rPr>
              <a:t>cùng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quyết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định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nhiệm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vụ</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thu</a:t>
            </a:r>
            <a:r>
              <a:rPr lang="en-US" dirty="0">
                <a:latin typeface="Times New Roman" panose="02020603050405020304" pitchFamily="18" charset="0"/>
                <a:cs typeface="Times New Roman" panose="02020603050405020304" pitchFamily="18" charset="0"/>
              </a:rPr>
              <a:t>, chi NS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thuộc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nhiệm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vụ</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thu</a:t>
            </a:r>
            <a:r>
              <a:rPr lang="en-US" dirty="0">
                <a:latin typeface="Times New Roman" panose="02020603050405020304" pitchFamily="18" charset="0"/>
                <a:cs typeface="Times New Roman" panose="02020603050405020304" pitchFamily="18" charset="0"/>
              </a:rPr>
              <a:t>, chi, </a:t>
            </a:r>
            <a:r>
              <a:rPr lang="en-US" dirty="0" err="1">
                <a:latin typeface="Times New Roman" panose="02020603050405020304" pitchFamily="18" charset="0"/>
                <a:cs typeface="Times New Roman" panose="02020603050405020304" pitchFamily="18" charset="0"/>
              </a:rPr>
              <a:t>mức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bổ</a:t>
            </a:r>
            <a:r>
              <a:rPr lang="en-US" dirty="0">
                <a:latin typeface="Times New Roman" panose="02020603050405020304" pitchFamily="18" charset="0"/>
                <a:cs typeface="Times New Roman" panose="02020603050405020304" pitchFamily="18" charset="0"/>
              </a:rPr>
              <a:t> sung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NS </a:t>
            </a:r>
            <a:r>
              <a:rPr lang="en-US" dirty="0" err="1">
                <a:latin typeface="Times New Roman" panose="02020603050405020304" pitchFamily="18" charset="0"/>
                <a:cs typeface="Times New Roman" panose="02020603050405020304" pitchFamily="18" charset="0"/>
              </a:rPr>
              <a:t>cấp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dưới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tỷ</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lệ</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trăm</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phân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giữa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sách</a:t>
            </a:r>
            <a:r>
              <a:rPr lang="en-US" dirty="0">
                <a:latin typeface="Times New Roman" panose="02020603050405020304" pitchFamily="18" charset="0"/>
                <a:cs typeface="Times New Roman" panose="02020603050405020304" pitchFamily="18" charset="0"/>
              </a:rPr>
              <a:t> ở </a:t>
            </a:r>
            <a:r>
              <a:rPr lang="en-US" dirty="0" err="1">
                <a:latin typeface="Times New Roman" panose="02020603050405020304" pitchFamily="18" charset="0"/>
                <a:cs typeface="Times New Roman" panose="02020603050405020304" pitchFamily="18" charset="0"/>
              </a:rPr>
              <a:t>địa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khoản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chia</a:t>
            </a:r>
            <a:r>
              <a:rPr lang="en-US" dirty="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p:txBody>
      </p:sp>
    </p:spTree>
  </p:cSld>
  <p:clrMapOvr>
    <a:masterClrMapping/>
  </p:clrMapOvr>
  <p:transition>
    <p:wedg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7086600" cy="1143000"/>
          </a:xfrm>
        </p:spPr>
        <p:txBody>
          <a:bodyPr>
            <a:normAutofit fontScale="90000"/>
          </a:bodyPr>
          <a:lstStyle/>
          <a:p>
            <a:pPr algn="ctr"/>
            <a:br>
              <a:rPr lang="en-US" sz="2800" dirty="0">
                <a:solidFill>
                  <a:srgbClr val="000099"/>
                </a:solidFill>
                <a:latin typeface="Times New Roman" panose="02020603050405020304" pitchFamily="18" charset="0"/>
                <a:ea typeface="+mn-ea"/>
                <a:cs typeface="Times New Roman" panose="02020603050405020304" pitchFamily="18" charset="0"/>
              </a:rPr>
            </a:br>
            <a:r>
              <a:rPr lang="en-US" sz="2800" dirty="0">
                <a:solidFill>
                  <a:srgbClr val="000099"/>
                </a:solidFill>
                <a:latin typeface="Times New Roman" panose="02020603050405020304" pitchFamily="18" charset="0"/>
                <a:ea typeface="+mn-ea"/>
                <a:cs typeface="Times New Roman" panose="02020603050405020304" pitchFamily="18" charset="0"/>
              </a:rPr>
              <a:t>5. </a:t>
            </a:r>
            <a:r>
              <a:rPr lang="en-US" sz="3100" dirty="0" err="1">
                <a:solidFill>
                  <a:srgbClr val="000099"/>
                </a:solidFill>
                <a:latin typeface="+mn-lt"/>
                <a:ea typeface="+mn-ea"/>
                <a:cs typeface="+mn-cs"/>
              </a:rPr>
              <a:t>Nhiệm</a:t>
            </a:r>
            <a:r>
              <a:rPr lang="en-US" sz="3100" dirty="0">
                <a:solidFill>
                  <a:srgbClr val="000099"/>
                </a:solidFill>
                <a:latin typeface="+mn-lt"/>
                <a:ea typeface="+mn-ea"/>
                <a:cs typeface="+mn-cs"/>
              </a:rPr>
              <a:t> </a:t>
            </a:r>
            <a:r>
              <a:rPr lang="en-US" sz="3100" dirty="0" err="1">
                <a:solidFill>
                  <a:srgbClr val="000099"/>
                </a:solidFill>
                <a:latin typeface="+mn-lt"/>
                <a:ea typeface="+mn-ea"/>
                <a:cs typeface="+mn-cs"/>
              </a:rPr>
              <a:t>vụ</a:t>
            </a:r>
            <a:r>
              <a:rPr lang="en-US" sz="3100" dirty="0">
                <a:solidFill>
                  <a:srgbClr val="000099"/>
                </a:solidFill>
                <a:latin typeface="+mn-lt"/>
                <a:ea typeface="+mn-ea"/>
                <a:cs typeface="+mn-cs"/>
              </a:rPr>
              <a:t>, </a:t>
            </a:r>
            <a:r>
              <a:rPr lang="en-US" sz="3100" dirty="0" err="1">
                <a:solidFill>
                  <a:srgbClr val="000099"/>
                </a:solidFill>
                <a:latin typeface="+mn-lt"/>
                <a:ea typeface="+mn-ea"/>
                <a:cs typeface="+mn-cs"/>
              </a:rPr>
              <a:t>quyền</a:t>
            </a:r>
            <a:r>
              <a:rPr lang="en-US" sz="3100" dirty="0">
                <a:solidFill>
                  <a:srgbClr val="000099"/>
                </a:solidFill>
                <a:latin typeface="+mn-lt"/>
                <a:ea typeface="+mn-ea"/>
                <a:cs typeface="+mn-cs"/>
              </a:rPr>
              <a:t> </a:t>
            </a:r>
            <a:r>
              <a:rPr lang="en-US" sz="3100" dirty="0" err="1">
                <a:solidFill>
                  <a:srgbClr val="000099"/>
                </a:solidFill>
                <a:latin typeface="+mn-lt"/>
                <a:ea typeface="+mn-ea"/>
                <a:cs typeface="+mn-cs"/>
              </a:rPr>
              <a:t>hạn</a:t>
            </a:r>
            <a:r>
              <a:rPr lang="en-US" sz="3100" dirty="0">
                <a:solidFill>
                  <a:srgbClr val="000099"/>
                </a:solidFill>
                <a:latin typeface="+mn-lt"/>
                <a:ea typeface="+mn-ea"/>
                <a:cs typeface="+mn-cs"/>
              </a:rPr>
              <a:t> </a:t>
            </a:r>
            <a:r>
              <a:rPr lang="en-US" sz="3100" dirty="0" err="1">
                <a:solidFill>
                  <a:srgbClr val="000099"/>
                </a:solidFill>
                <a:latin typeface="+mn-lt"/>
                <a:ea typeface="+mn-ea"/>
                <a:cs typeface="+mn-cs"/>
              </a:rPr>
              <a:t>của</a:t>
            </a:r>
            <a:r>
              <a:rPr lang="en-US" sz="3100" dirty="0">
                <a:solidFill>
                  <a:srgbClr val="000099"/>
                </a:solidFill>
                <a:latin typeface="+mn-lt"/>
                <a:ea typeface="+mn-ea"/>
                <a:cs typeface="+mn-cs"/>
              </a:rPr>
              <a:t> UBND (</a:t>
            </a:r>
            <a:r>
              <a:rPr lang="en-US" sz="3100" dirty="0" err="1">
                <a:solidFill>
                  <a:srgbClr val="000099"/>
                </a:solidFill>
                <a:latin typeface="+mn-lt"/>
                <a:ea typeface="+mn-ea"/>
                <a:cs typeface="+mn-cs"/>
              </a:rPr>
              <a:t>tiếp</a:t>
            </a:r>
            <a:r>
              <a:rPr lang="en-US" sz="3100" dirty="0">
                <a:solidFill>
                  <a:srgbClr val="000099"/>
                </a:solidFill>
                <a:latin typeface="+mn-lt"/>
                <a:ea typeface="+mn-ea"/>
                <a:cs typeface="+mn-cs"/>
              </a:rPr>
              <a:t>)</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04800" y="1377462"/>
            <a:ext cx="8801100" cy="5334000"/>
          </a:xfrm>
        </p:spPr>
        <p:txBody>
          <a:bodyPr/>
          <a:lstStyle/>
          <a:p>
            <a:pPr marL="457200" indent="-457200">
              <a:spcBef>
                <a:spcPts val="600"/>
              </a:spcBef>
              <a:spcAft>
                <a:spcPts val="600"/>
              </a:spcAft>
            </a:pPr>
            <a:r>
              <a:rPr lang="en-US" sz="2745" b="1" dirty="0">
                <a:latin typeface="Times New Roman" panose="02020603050405020304" pitchFamily="18" charset="0"/>
                <a:cs typeface="Times New Roman" panose="02020603050405020304" pitchFamily="18" charset="0"/>
              </a:rPr>
              <a:t>5. </a:t>
            </a:r>
            <a:r>
              <a:rPr lang="en-US" sz="2745" dirty="0" err="1">
                <a:latin typeface="Times New Roman" panose="02020603050405020304" pitchFamily="18" charset="0"/>
                <a:cs typeface="Times New Roman" panose="02020603050405020304" pitchFamily="18" charset="0"/>
              </a:rPr>
              <a:t>Quyết</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định</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giải</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pháp</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và</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tổ</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chức</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thực</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hiện</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dự</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toán</a:t>
            </a:r>
            <a:r>
              <a:rPr lang="en-US" sz="2745" dirty="0">
                <a:latin typeface="Times New Roman" panose="02020603050405020304" pitchFamily="18" charset="0"/>
                <a:cs typeface="Times New Roman" panose="02020603050405020304" pitchFamily="18" charset="0"/>
              </a:rPr>
              <a:t> NSĐP </a:t>
            </a:r>
            <a:r>
              <a:rPr lang="en-US" sz="2745" dirty="0" err="1">
                <a:latin typeface="Times New Roman" panose="02020603050405020304" pitchFamily="18" charset="0"/>
                <a:cs typeface="Times New Roman" panose="02020603050405020304" pitchFamily="18" charset="0"/>
              </a:rPr>
              <a:t>được</a:t>
            </a:r>
            <a:r>
              <a:rPr lang="en-US" sz="2745" dirty="0">
                <a:latin typeface="Times New Roman" panose="02020603050405020304" pitchFamily="18" charset="0"/>
                <a:cs typeface="Times New Roman" panose="02020603050405020304" pitchFamily="18" charset="0"/>
              </a:rPr>
              <a:t> HĐND </a:t>
            </a:r>
            <a:r>
              <a:rPr lang="en-US" sz="2745" dirty="0" err="1">
                <a:latin typeface="Times New Roman" panose="02020603050405020304" pitchFamily="18" charset="0"/>
                <a:cs typeface="Times New Roman" panose="02020603050405020304" pitchFamily="18" charset="0"/>
              </a:rPr>
              <a:t>quyết</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định</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kiểm</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tra</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báo</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cáo</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việc</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thực</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hiện</a:t>
            </a:r>
            <a:r>
              <a:rPr lang="en-US" sz="2745" dirty="0">
                <a:latin typeface="Times New Roman" panose="02020603050405020304" pitchFamily="18" charset="0"/>
                <a:cs typeface="Times New Roman" panose="02020603050405020304" pitchFamily="18" charset="0"/>
              </a:rPr>
              <a:t> NSĐP.</a:t>
            </a:r>
          </a:p>
          <a:p>
            <a:pPr marL="457200" indent="-457200">
              <a:spcBef>
                <a:spcPts val="600"/>
              </a:spcBef>
              <a:spcAft>
                <a:spcPts val="600"/>
              </a:spcAft>
            </a:pPr>
            <a:r>
              <a:rPr lang="en-US" sz="2745" b="1" dirty="0">
                <a:latin typeface="Times New Roman" panose="02020603050405020304" pitchFamily="18" charset="0"/>
                <a:cs typeface="Times New Roman" panose="02020603050405020304" pitchFamily="18" charset="0"/>
              </a:rPr>
              <a:t>6. </a:t>
            </a:r>
            <a:r>
              <a:rPr lang="en-US" sz="2745" dirty="0" err="1">
                <a:latin typeface="Times New Roman" panose="02020603050405020304" pitchFamily="18" charset="0"/>
                <a:cs typeface="Times New Roman" panose="02020603050405020304" pitchFamily="18" charset="0"/>
              </a:rPr>
              <a:t>Phối</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hợp</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với</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các</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cơ</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quan</a:t>
            </a:r>
            <a:r>
              <a:rPr lang="en-US" sz="2745" dirty="0">
                <a:latin typeface="Times New Roman" panose="02020603050405020304" pitchFamily="18" charset="0"/>
                <a:cs typeface="Times New Roman" panose="02020603050405020304" pitchFamily="18" charset="0"/>
              </a:rPr>
              <a:t> NN </a:t>
            </a:r>
            <a:r>
              <a:rPr lang="en-US" sz="2745" dirty="0" err="1">
                <a:latin typeface="Times New Roman" panose="02020603050405020304" pitchFamily="18" charset="0"/>
                <a:cs typeface="Times New Roman" panose="02020603050405020304" pitchFamily="18" charset="0"/>
              </a:rPr>
              <a:t>cấp</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trên</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trong</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quản</a:t>
            </a:r>
            <a:r>
              <a:rPr lang="en-US" sz="2745" dirty="0">
                <a:latin typeface="Times New Roman" panose="02020603050405020304" pitchFamily="18" charset="0"/>
                <a:cs typeface="Times New Roman" panose="02020603050405020304" pitchFamily="18" charset="0"/>
              </a:rPr>
              <a:t> </a:t>
            </a:r>
            <a:r>
              <a:rPr lang="en-US" sz="2745" err="1">
                <a:latin typeface="Times New Roman" panose="02020603050405020304" pitchFamily="18" charset="0"/>
                <a:cs typeface="Times New Roman" panose="02020603050405020304" pitchFamily="18" charset="0"/>
              </a:rPr>
              <a:t>lý</a:t>
            </a:r>
            <a:r>
              <a:rPr lang="en-US" sz="2745">
                <a:latin typeface="Times New Roman" panose="02020603050405020304" pitchFamily="18" charset="0"/>
                <a:cs typeface="Times New Roman" panose="02020603050405020304" pitchFamily="18" charset="0"/>
              </a:rPr>
              <a:t> NSNN.</a:t>
            </a:r>
            <a:endParaRPr lang="en-US" sz="2745" dirty="0">
              <a:latin typeface="Times New Roman" panose="02020603050405020304" pitchFamily="18" charset="0"/>
              <a:cs typeface="Times New Roman" panose="02020603050405020304" pitchFamily="18" charset="0"/>
            </a:endParaRPr>
          </a:p>
          <a:p>
            <a:pPr marL="457200" indent="-457200">
              <a:spcBef>
                <a:spcPts val="600"/>
              </a:spcBef>
              <a:spcAft>
                <a:spcPts val="600"/>
              </a:spcAft>
            </a:pPr>
            <a:r>
              <a:rPr lang="en-US" sz="2745" b="1" dirty="0">
                <a:latin typeface="Times New Roman" panose="02020603050405020304" pitchFamily="18" charset="0"/>
                <a:cs typeface="Times New Roman" panose="02020603050405020304" pitchFamily="18" charset="0"/>
              </a:rPr>
              <a:t>7. </a:t>
            </a:r>
            <a:r>
              <a:rPr lang="en-US" sz="2745" dirty="0" err="1">
                <a:latin typeface="Times New Roman" panose="02020603050405020304" pitchFamily="18" charset="0"/>
                <a:cs typeface="Times New Roman" panose="02020603050405020304" pitchFamily="18" charset="0"/>
              </a:rPr>
              <a:t>Báo</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cáo</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công</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khai</a:t>
            </a:r>
            <a:r>
              <a:rPr lang="en-US" sz="2745" dirty="0">
                <a:latin typeface="Times New Roman" panose="02020603050405020304" pitchFamily="18" charset="0"/>
                <a:cs typeface="Times New Roman" panose="02020603050405020304" pitchFamily="18" charset="0"/>
              </a:rPr>
              <a:t> NSNN </a:t>
            </a:r>
            <a:r>
              <a:rPr lang="en-US" sz="2745" dirty="0" err="1">
                <a:latin typeface="Times New Roman" panose="02020603050405020304" pitchFamily="18" charset="0"/>
                <a:cs typeface="Times New Roman" panose="02020603050405020304" pitchFamily="18" charset="0"/>
              </a:rPr>
              <a:t>theo</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quy</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định</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của</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pháp</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luật</a:t>
            </a:r>
            <a:r>
              <a:rPr lang="en-US" sz="2745" dirty="0">
                <a:latin typeface="Times New Roman" panose="02020603050405020304" pitchFamily="18" charset="0"/>
                <a:cs typeface="Times New Roman" panose="02020603050405020304" pitchFamily="18" charset="0"/>
              </a:rPr>
              <a:t>.</a:t>
            </a:r>
          </a:p>
          <a:p>
            <a:pPr marL="457200" indent="-457200">
              <a:spcBef>
                <a:spcPts val="600"/>
              </a:spcBef>
              <a:spcAft>
                <a:spcPts val="600"/>
              </a:spcAft>
            </a:pPr>
            <a:r>
              <a:rPr lang="en-US" sz="2745" b="1" dirty="0">
                <a:latin typeface="Times New Roman" panose="02020603050405020304" pitchFamily="18" charset="0"/>
                <a:cs typeface="Times New Roman" panose="02020603050405020304" pitchFamily="18" charset="0"/>
              </a:rPr>
              <a:t>8. </a:t>
            </a:r>
            <a:r>
              <a:rPr lang="en-US" sz="2745" dirty="0" err="1">
                <a:latin typeface="Times New Roman" panose="02020603050405020304" pitchFamily="18" charset="0"/>
                <a:cs typeface="Times New Roman" panose="02020603050405020304" pitchFamily="18" charset="0"/>
              </a:rPr>
              <a:t>Thực</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hiện</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quản</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lý</a:t>
            </a:r>
            <a:r>
              <a:rPr lang="en-US" sz="2745" dirty="0">
                <a:latin typeface="Times New Roman" panose="02020603050405020304" pitchFamily="18" charset="0"/>
                <a:cs typeface="Times New Roman" panose="02020603050405020304" pitchFamily="18" charset="0"/>
              </a:rPr>
              <a:t> NS </a:t>
            </a:r>
            <a:r>
              <a:rPr lang="en-US" sz="2745" dirty="0" err="1">
                <a:latin typeface="Times New Roman" panose="02020603050405020304" pitchFamily="18" charset="0"/>
                <a:cs typeface="Times New Roman" panose="02020603050405020304" pitchFamily="18" charset="0"/>
              </a:rPr>
              <a:t>theo</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kết</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quả</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thực</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hiện</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nhiệm</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vụ</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theo</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quy</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định</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của</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Chính</a:t>
            </a:r>
            <a:r>
              <a:rPr lang="en-US" sz="2745" dirty="0">
                <a:latin typeface="Times New Roman" panose="02020603050405020304" pitchFamily="18" charset="0"/>
                <a:cs typeface="Times New Roman" panose="02020603050405020304" pitchFamily="18" charset="0"/>
              </a:rPr>
              <a:t> </a:t>
            </a:r>
            <a:r>
              <a:rPr lang="en-US" sz="2745" dirty="0" err="1">
                <a:latin typeface="Times New Roman" panose="02020603050405020304" pitchFamily="18" charset="0"/>
                <a:cs typeface="Times New Roman" panose="02020603050405020304" pitchFamily="18" charset="0"/>
              </a:rPr>
              <a:t>phủ</a:t>
            </a:r>
            <a:r>
              <a:rPr lang="en-US" sz="2745" dirty="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2193004"/>
      </p:ext>
    </p:extLst>
  </p:cSld>
  <p:clrMapOvr>
    <a:masterClrMapping/>
  </p:clrMapOvr>
  <p:transition>
    <p:wedg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0" y="381000"/>
            <a:ext cx="7924800" cy="762000"/>
          </a:xfrm>
        </p:spPr>
        <p:txBody>
          <a:bodyPr>
            <a:normAutofit/>
          </a:bodyPr>
          <a:lstStyle/>
          <a:p>
            <a:pPr algn="ctr"/>
            <a:r>
              <a:rPr lang="en-US" sz="2900" dirty="0">
                <a:latin typeface="Times New Roman" panose="02020603050405020304" pitchFamily="18" charset="0"/>
                <a:cs typeface="Times New Roman" panose="02020603050405020304" pitchFamily="18" charset="0"/>
              </a:rPr>
              <a:t> </a:t>
            </a:r>
            <a:r>
              <a:rPr lang="en-US" sz="2900" dirty="0">
                <a:solidFill>
                  <a:srgbClr val="000099"/>
                </a:solidFill>
                <a:latin typeface="+mn-lt"/>
                <a:ea typeface="+mn-ea"/>
                <a:cs typeface="+mn-cs"/>
              </a:rPr>
              <a:t>6. </a:t>
            </a:r>
            <a:r>
              <a:rPr lang="en-US" sz="2900" dirty="0" err="1">
                <a:solidFill>
                  <a:srgbClr val="000099"/>
                </a:solidFill>
                <a:latin typeface="+mn-lt"/>
                <a:ea typeface="+mn-ea"/>
                <a:cs typeface="+mn-cs"/>
              </a:rPr>
              <a:t>Nhiệm</a:t>
            </a:r>
            <a:r>
              <a:rPr lang="en-US" sz="2900" dirty="0">
                <a:solidFill>
                  <a:srgbClr val="000099"/>
                </a:solidFill>
                <a:latin typeface="+mn-lt"/>
                <a:ea typeface="+mn-ea"/>
                <a:cs typeface="+mn-cs"/>
              </a:rPr>
              <a:t> </a:t>
            </a:r>
            <a:r>
              <a:rPr lang="en-US" sz="2900" dirty="0" err="1">
                <a:solidFill>
                  <a:srgbClr val="000099"/>
                </a:solidFill>
                <a:latin typeface="+mn-lt"/>
                <a:ea typeface="+mn-ea"/>
                <a:cs typeface="+mn-cs"/>
              </a:rPr>
              <a:t>vụ</a:t>
            </a:r>
            <a:r>
              <a:rPr lang="en-US" sz="2900" dirty="0">
                <a:solidFill>
                  <a:srgbClr val="000099"/>
                </a:solidFill>
                <a:latin typeface="+mn-lt"/>
                <a:ea typeface="+mn-ea"/>
                <a:cs typeface="+mn-cs"/>
              </a:rPr>
              <a:t> </a:t>
            </a:r>
            <a:r>
              <a:rPr lang="en-US" sz="2900" dirty="0" err="1">
                <a:solidFill>
                  <a:srgbClr val="000099"/>
                </a:solidFill>
                <a:latin typeface="+mn-lt"/>
                <a:ea typeface="+mn-ea"/>
                <a:cs typeface="+mn-cs"/>
              </a:rPr>
              <a:t>của</a:t>
            </a:r>
            <a:r>
              <a:rPr lang="en-US" sz="2900" dirty="0">
                <a:solidFill>
                  <a:srgbClr val="000099"/>
                </a:solidFill>
                <a:latin typeface="+mn-lt"/>
                <a:ea typeface="+mn-ea"/>
                <a:cs typeface="+mn-cs"/>
              </a:rPr>
              <a:t> </a:t>
            </a:r>
            <a:r>
              <a:rPr lang="en-US" sz="2900" dirty="0" err="1">
                <a:solidFill>
                  <a:srgbClr val="000099"/>
                </a:solidFill>
                <a:latin typeface="+mn-lt"/>
                <a:ea typeface="+mn-ea"/>
                <a:cs typeface="+mn-cs"/>
              </a:rPr>
              <a:t>Ủy</a:t>
            </a:r>
            <a:r>
              <a:rPr lang="en-US" sz="2900" dirty="0">
                <a:solidFill>
                  <a:srgbClr val="000099"/>
                </a:solidFill>
                <a:latin typeface="+mn-lt"/>
                <a:ea typeface="+mn-ea"/>
                <a:cs typeface="+mn-cs"/>
              </a:rPr>
              <a:t> ban </a:t>
            </a:r>
            <a:r>
              <a:rPr lang="en-US" sz="2900" dirty="0" err="1">
                <a:solidFill>
                  <a:srgbClr val="000099"/>
                </a:solidFill>
                <a:latin typeface="+mn-lt"/>
                <a:ea typeface="+mn-ea"/>
                <a:cs typeface="+mn-cs"/>
              </a:rPr>
              <a:t>nhân</a:t>
            </a:r>
            <a:r>
              <a:rPr lang="en-US" sz="2900" dirty="0">
                <a:solidFill>
                  <a:srgbClr val="000099"/>
                </a:solidFill>
                <a:latin typeface="+mn-lt"/>
                <a:ea typeface="+mn-ea"/>
                <a:cs typeface="+mn-cs"/>
              </a:rPr>
              <a:t> </a:t>
            </a:r>
            <a:r>
              <a:rPr lang="en-US" sz="2900" dirty="0" err="1">
                <a:solidFill>
                  <a:srgbClr val="000099"/>
                </a:solidFill>
                <a:latin typeface="+mn-lt"/>
                <a:ea typeface="+mn-ea"/>
                <a:cs typeface="+mn-cs"/>
              </a:rPr>
              <a:t>dân</a:t>
            </a:r>
            <a:r>
              <a:rPr lang="en-US" sz="2900" dirty="0">
                <a:solidFill>
                  <a:srgbClr val="000099"/>
                </a:solidFill>
                <a:latin typeface="+mn-lt"/>
                <a:ea typeface="+mn-ea"/>
                <a:cs typeface="+mn-cs"/>
              </a:rPr>
              <a:t> </a:t>
            </a:r>
            <a:r>
              <a:rPr lang="en-US" sz="2900" dirty="0" err="1">
                <a:solidFill>
                  <a:srgbClr val="000099"/>
                </a:solidFill>
                <a:latin typeface="+mn-lt"/>
                <a:ea typeface="+mn-ea"/>
                <a:cs typeface="+mn-cs"/>
              </a:rPr>
              <a:t>cấp</a:t>
            </a:r>
            <a:r>
              <a:rPr lang="en-US" sz="2900" dirty="0">
                <a:solidFill>
                  <a:srgbClr val="000099"/>
                </a:solidFill>
                <a:latin typeface="+mn-lt"/>
                <a:ea typeface="+mn-ea"/>
                <a:cs typeface="+mn-cs"/>
              </a:rPr>
              <a:t> </a:t>
            </a:r>
            <a:r>
              <a:rPr lang="en-US" sz="2900" dirty="0" err="1">
                <a:solidFill>
                  <a:srgbClr val="000099"/>
                </a:solidFill>
                <a:latin typeface="+mn-lt"/>
                <a:ea typeface="+mn-ea"/>
                <a:cs typeface="+mn-cs"/>
              </a:rPr>
              <a:t>tỉnh</a:t>
            </a:r>
            <a:endParaRPr lang="en-US" sz="2900" dirty="0">
              <a:solidFill>
                <a:srgbClr val="000099"/>
              </a:solidFill>
              <a:latin typeface="+mn-lt"/>
              <a:ea typeface="+mn-ea"/>
              <a:cs typeface="+mn-cs"/>
            </a:endParaRPr>
          </a:p>
        </p:txBody>
      </p:sp>
      <p:sp>
        <p:nvSpPr>
          <p:cNvPr id="3" name="Content Placeholder 2"/>
          <p:cNvSpPr>
            <a:spLocks noGrp="1"/>
          </p:cNvSpPr>
          <p:nvPr>
            <p:ph idx="1"/>
          </p:nvPr>
        </p:nvSpPr>
        <p:spPr>
          <a:xfrm>
            <a:off x="304800" y="1219200"/>
            <a:ext cx="8610600" cy="4876800"/>
          </a:xfrm>
        </p:spPr>
        <p:txBody>
          <a:bodyPr/>
          <a:lstStyle/>
          <a:p>
            <a:pPr marL="457200" indent="-457200">
              <a:spcBef>
                <a:spcPts val="600"/>
              </a:spcBef>
              <a:spcAft>
                <a:spcPts val="600"/>
              </a:spcAft>
            </a:pPr>
            <a:r>
              <a:rPr lang="en-US" sz="2800">
                <a:latin typeface="Times New Roman" panose="02020603050405020304" pitchFamily="18" charset="0"/>
                <a:cs typeface="Times New Roman" panose="02020603050405020304" pitchFamily="18" charset="0"/>
              </a:rPr>
              <a:t>Đối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Ủy</a:t>
            </a:r>
            <a:r>
              <a:rPr lang="en-US" sz="2800" dirty="0">
                <a:latin typeface="Times New Roman" panose="02020603050405020304" pitchFamily="18" charset="0"/>
                <a:cs typeface="Times New Roman" panose="02020603050405020304" pitchFamily="18" charset="0"/>
              </a:rPr>
              <a:t> ban </a:t>
            </a:r>
            <a:r>
              <a:rPr lang="en-US" sz="2800" dirty="0" err="1">
                <a:latin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cấp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tỉnh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ngoài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nhiệm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vụ</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quyền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khoản</a:t>
            </a:r>
            <a:r>
              <a:rPr lang="en-US" sz="2800" dirty="0">
                <a:latin typeface="Times New Roman" panose="02020603050405020304" pitchFamily="18" charset="0"/>
                <a:cs typeface="Times New Roman" panose="02020603050405020304" pitchFamily="18" charset="0"/>
              </a:rPr>
              <a:t> 1, 2, 3, 4, 5, 6, 7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8 </a:t>
            </a:r>
            <a:r>
              <a:rPr lang="en-US" sz="2800" dirty="0" err="1">
                <a:latin typeface="Times New Roman" panose="02020603050405020304" pitchFamily="18" charset="0"/>
                <a:cs typeface="Times New Roman" panose="02020603050405020304" pitchFamily="18" charset="0"/>
              </a:rPr>
              <a:t>Điều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còn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nhiệm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vụ</a:t>
            </a:r>
            <a:r>
              <a:rPr lang="en-US" sz="2800" dirty="0">
                <a:latin typeface="Times New Roman" panose="02020603050405020304" pitchFamily="18" charset="0"/>
                <a:cs typeface="Times New Roman" panose="02020603050405020304" pitchFamily="18" charset="0"/>
              </a:rPr>
              <a:t>:</a:t>
            </a:r>
          </a:p>
          <a:p>
            <a:pPr marL="457200" indent="-457200" algn="just">
              <a:spcBef>
                <a:spcPts val="600"/>
              </a:spcBef>
              <a:spcAft>
                <a:spcPts val="600"/>
              </a:spcAft>
            </a:pPr>
            <a:r>
              <a:rPr lang="en-US" sz="2800" dirty="0">
                <a:latin typeface="Times New Roman" panose="02020603050405020304" pitchFamily="18" charset="0"/>
                <a:cs typeface="Times New Roman" panose="02020603050405020304" pitchFamily="18" charset="0"/>
              </a:rPr>
              <a:t>a) </a:t>
            </a:r>
            <a:r>
              <a:rPr lang="en-US" sz="2800" dirty="0" err="1">
                <a:latin typeface="Times New Roman" panose="02020603050405020304" pitchFamily="18" charset="0"/>
                <a:cs typeface="Times New Roman" panose="02020603050405020304" pitchFamily="18" charset="0"/>
              </a:rPr>
              <a:t>Lập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trình</a:t>
            </a:r>
            <a:r>
              <a:rPr lang="en-US" sz="2800" dirty="0">
                <a:latin typeface="Times New Roman" panose="02020603050405020304" pitchFamily="18" charset="0"/>
                <a:cs typeface="Times New Roman" panose="02020603050405020304" pitchFamily="18" charset="0"/>
              </a:rPr>
              <a:t> HĐND </a:t>
            </a:r>
            <a:r>
              <a:rPr lang="en-US" sz="2800" dirty="0" err="1">
                <a:latin typeface="Times New Roman" panose="02020603050405020304" pitchFamily="18" charset="0"/>
                <a:cs typeface="Times New Roman" panose="02020603050405020304" pitchFamily="18" charset="0"/>
              </a:rPr>
              <a:t>cùng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cấp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quyết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nội</a:t>
            </a:r>
            <a:r>
              <a:rPr lang="en-US" sz="2800" dirty="0">
                <a:latin typeface="Times New Roman" panose="02020603050405020304" pitchFamily="18" charset="0"/>
                <a:cs typeface="Times New Roman" panose="02020603050405020304" pitchFamily="18" charset="0"/>
              </a:rPr>
              <a:t> dung </a:t>
            </a:r>
            <a:r>
              <a:rPr lang="en-US" sz="2800" dirty="0" err="1">
                <a:latin typeface="Times New Roman" panose="02020603050405020304" pitchFamily="18" charset="0"/>
                <a:cs typeface="Times New Roman" panose="02020603050405020304" pitchFamily="18" charset="0"/>
              </a:rPr>
              <a:t>quy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khoản</a:t>
            </a:r>
            <a:r>
              <a:rPr lang="en-US" sz="2800" dirty="0">
                <a:latin typeface="Times New Roman" panose="02020603050405020304" pitchFamily="18" charset="0"/>
                <a:cs typeface="Times New Roman" panose="02020603050405020304" pitchFamily="18" charset="0"/>
              </a:rPr>
              <a:t> 9 </a:t>
            </a:r>
            <a:r>
              <a:rPr lang="en-US" sz="2800" dirty="0" err="1">
                <a:latin typeface="Times New Roman" panose="02020603050405020304" pitchFamily="18" charset="0"/>
                <a:cs typeface="Times New Roman" panose="02020603050405020304" pitchFamily="18" charset="0"/>
              </a:rPr>
              <a:t>Điều</a:t>
            </a:r>
            <a:r>
              <a:rPr lang="en-US" sz="2800" dirty="0">
                <a:latin typeface="Times New Roman" panose="02020603050405020304" pitchFamily="18" charset="0"/>
                <a:cs typeface="Times New Roman" panose="02020603050405020304" pitchFamily="18" charset="0"/>
              </a:rPr>
              <a:t> 30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Luật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này</a:t>
            </a:r>
            <a:r>
              <a:rPr lang="en-US" sz="2800" dirty="0">
                <a:latin typeface="Times New Roman" panose="02020603050405020304" pitchFamily="18" charset="0"/>
                <a:cs typeface="Times New Roman" panose="02020603050405020304" pitchFamily="18" charset="0"/>
              </a:rPr>
              <a:t>;</a:t>
            </a:r>
          </a:p>
          <a:p>
            <a:pPr marL="457200" indent="-457200" algn="just">
              <a:spcBef>
                <a:spcPts val="600"/>
              </a:spcBef>
              <a:spcAft>
                <a:spcPts val="600"/>
              </a:spcAft>
            </a:pPr>
            <a:r>
              <a:rPr lang="en-US" sz="2800" dirty="0">
                <a:latin typeface="Times New Roman" panose="02020603050405020304" pitchFamily="18" charset="0"/>
                <a:cs typeface="Times New Roman" panose="02020603050405020304" pitchFamily="18" charset="0"/>
              </a:rPr>
              <a:t>b) </a:t>
            </a:r>
            <a:r>
              <a:rPr lang="en-US" sz="2800" dirty="0" err="1">
                <a:latin typeface="Times New Roman" panose="02020603050405020304" pitchFamily="18" charset="0"/>
                <a:cs typeface="Times New Roman" panose="02020603050405020304" pitchFamily="18" charset="0"/>
              </a:rPr>
              <a:t>Lập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kế</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ngân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cs typeface="Times New Roman" panose="02020603050405020304" pitchFamily="18" charset="0"/>
              </a:rPr>
              <a:t> 03 </a:t>
            </a:r>
            <a:r>
              <a:rPr lang="en-US" sz="2800" dirty="0" err="1">
                <a:latin typeface="Times New Roman" panose="02020603050405020304" pitchFamily="18" charset="0"/>
                <a:cs typeface="Times New Roman" panose="02020603050405020304" pitchFamily="18" charset="0"/>
              </a:rPr>
              <a:t>năm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Điều</a:t>
            </a:r>
            <a:r>
              <a:rPr lang="en-US" sz="2800" dirty="0">
                <a:latin typeface="Times New Roman" panose="02020603050405020304" pitchFamily="18" charset="0"/>
                <a:cs typeface="Times New Roman" panose="02020603050405020304" pitchFamily="18" charset="0"/>
              </a:rPr>
              <a:t> 43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Luật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này</a:t>
            </a:r>
            <a:r>
              <a:rPr lang="en-US" sz="2800" dirty="0">
                <a:latin typeface="Times New Roman" panose="02020603050405020304" pitchFamily="18" charset="0"/>
                <a:cs typeface="Times New Roman" panose="02020603050405020304" pitchFamily="18" charset="0"/>
              </a:rPr>
              <a:t>;</a:t>
            </a:r>
          </a:p>
          <a:p>
            <a:pPr marL="457200" indent="-457200" algn="just">
              <a:spcBef>
                <a:spcPts val="600"/>
              </a:spcBef>
              <a:spcAft>
                <a:spcPts val="600"/>
              </a:spcAft>
            </a:pPr>
            <a:r>
              <a:rPr lang="en-US" sz="2800" dirty="0">
                <a:latin typeface="Times New Roman" panose="02020603050405020304" pitchFamily="18" charset="0"/>
                <a:cs typeface="Times New Roman" panose="02020603050405020304" pitchFamily="18" charset="0"/>
              </a:rPr>
              <a:t>c) </a:t>
            </a:r>
            <a:r>
              <a:rPr lang="en-US" sz="2800" dirty="0" err="1">
                <a:latin typeface="Times New Roman" panose="02020603050405020304" pitchFamily="18" charset="0"/>
                <a:cs typeface="Times New Roman" panose="02020603050405020304" pitchFamily="18" charset="0"/>
              </a:rPr>
              <a:t>Quyết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quỹ</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quỹ</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Luật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luật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quan</a:t>
            </a:r>
            <a:r>
              <a:rPr lang="en-US" sz="2800" dirty="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p:txBody>
      </p:sp>
    </p:spTree>
  </p:cSld>
  <p:clrMapOvr>
    <a:masterClrMapping/>
  </p:clrMapOvr>
  <p:transition>
    <p:wedg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
          <p:cNvSpPr txBox="1">
            <a:spLocks noGrp="1"/>
          </p:cNvSpPr>
          <p:nvPr>
            <p:ph type="title"/>
          </p:nvPr>
        </p:nvSpPr>
        <p:spPr>
          <a:xfrm>
            <a:off x="533400" y="310658"/>
            <a:ext cx="8382000" cy="984741"/>
          </a:xfrm>
          <a:prstGeom prst="rect">
            <a:avLst/>
          </a:prstGeom>
          <a:noFill/>
          <a:ln>
            <a:noFill/>
          </a:ln>
        </p:spPr>
        <p:txBody>
          <a:bodyPr spcFirstLastPara="1" vert="horz" wrap="square" lIns="84392" tIns="42185" rIns="84392" bIns="42185" anchor="ctr" anchorCtr="0" compatLnSpc="1">
            <a:noAutofit/>
          </a:bodyPr>
          <a:lstStyle/>
          <a:p>
            <a:pPr lvl="0" algn="ctr">
              <a:buClr>
                <a:schemeClr val="dk2"/>
              </a:buClr>
              <a:buSzPts val="3200"/>
            </a:pPr>
            <a:r>
              <a:rPr lang="en-US" sz="2954" dirty="0">
                <a:solidFill>
                  <a:srgbClr val="FF0000"/>
                </a:solidFill>
                <a:effectLst/>
                <a:latin typeface="Times New Roman" panose="02020603050405020304" pitchFamily="18" charset="0"/>
                <a:cs typeface="Times New Roman" panose="02020603050405020304" pitchFamily="18" charset="0"/>
              </a:rPr>
              <a:t>II. KHÁI QUÁT</a:t>
            </a:r>
            <a:r>
              <a:rPr lang="vi-VN" sz="2954" dirty="0">
                <a:solidFill>
                  <a:srgbClr val="FF0000"/>
                </a:solidFill>
                <a:effectLst/>
                <a:latin typeface="Times New Roman" panose="02020603050405020304" pitchFamily="18" charset="0"/>
                <a:cs typeface="Times New Roman" panose="02020603050405020304" pitchFamily="18" charset="0"/>
              </a:rPr>
              <a:t> </a:t>
            </a:r>
            <a:r>
              <a:rPr lang="en-US" sz="2954" dirty="0">
                <a:solidFill>
                  <a:srgbClr val="FF0000"/>
                </a:solidFill>
                <a:effectLst/>
                <a:latin typeface="Times New Roman" panose="02020603050405020304" pitchFamily="18" charset="0"/>
                <a:cs typeface="Times New Roman" panose="02020603050405020304" pitchFamily="18" charset="0"/>
              </a:rPr>
              <a:t>VỀ KIỂM TOÁN NHÀ NƯỚC</a:t>
            </a:r>
            <a:br>
              <a:rPr lang="en-US" sz="2954" dirty="0">
                <a:solidFill>
                  <a:srgbClr val="FF0000"/>
                </a:solidFill>
                <a:effectLst/>
                <a:latin typeface="Times New Roman" panose="02020603050405020304" pitchFamily="18" charset="0"/>
                <a:cs typeface="Times New Roman" panose="02020603050405020304" pitchFamily="18" charset="0"/>
              </a:rPr>
            </a:br>
            <a:r>
              <a:rPr lang="en-US" sz="2700" dirty="0">
                <a:solidFill>
                  <a:schemeClr val="accent1"/>
                </a:solidFill>
                <a:effectLst/>
                <a:latin typeface="Times New Roman" panose="02020603050405020304" pitchFamily="18" charset="0"/>
                <a:cs typeface="Times New Roman" panose="02020603050405020304" pitchFamily="18" charset="0"/>
              </a:rPr>
              <a:t>1. ĐỊA VỊ PHÁP LÝ</a:t>
            </a:r>
            <a:endParaRPr sz="2700" dirty="0">
              <a:solidFill>
                <a:schemeClr val="accent1"/>
              </a:solidFill>
              <a:latin typeface="Times New Roman" panose="02020603050405020304" pitchFamily="18" charset="0"/>
              <a:cs typeface="Times New Roman" pitchFamily="18" charset="0"/>
            </a:endParaRPr>
          </a:p>
        </p:txBody>
      </p:sp>
      <p:sp>
        <p:nvSpPr>
          <p:cNvPr id="228" name="Google Shape;228;p3"/>
          <p:cNvSpPr txBox="1"/>
          <p:nvPr/>
        </p:nvSpPr>
        <p:spPr>
          <a:xfrm>
            <a:off x="8269287" y="6305553"/>
            <a:ext cx="838200" cy="241788"/>
          </a:xfrm>
          <a:prstGeom prst="rect">
            <a:avLst/>
          </a:prstGeom>
          <a:noFill/>
          <a:ln>
            <a:noFill/>
          </a:ln>
        </p:spPr>
        <p:txBody>
          <a:bodyPr spcFirstLastPara="1" wrap="square" lIns="84392" tIns="42185" rIns="84392" bIns="42185" anchor="t" anchorCtr="0">
            <a:noAutofit/>
          </a:bodyPr>
          <a:lstStyle/>
          <a:p>
            <a:pPr algn="ctr">
              <a:buClr>
                <a:schemeClr val="dk1"/>
              </a:buClr>
              <a:buSzPts val="1600"/>
            </a:pPr>
            <a:endParaRPr sz="1662"/>
          </a:p>
        </p:txBody>
      </p:sp>
      <p:graphicFrame>
        <p:nvGraphicFramePr>
          <p:cNvPr id="2" name="Diagram 1">
            <a:extLst>
              <a:ext uri="{FF2B5EF4-FFF2-40B4-BE49-F238E27FC236}">
                <a16:creationId xmlns:a16="http://schemas.microsoft.com/office/drawing/2014/main" id="{3F9BAC5C-EB67-4DFA-A024-A75F16BEA3D9}"/>
              </a:ext>
            </a:extLst>
          </p:cNvPr>
          <p:cNvGraphicFramePr/>
          <p:nvPr>
            <p:extLst>
              <p:ext uri="{D42A27DB-BD31-4B8C-83A1-F6EECF244321}">
                <p14:modId xmlns:p14="http://schemas.microsoft.com/office/powerpoint/2010/main" val="2361060005"/>
              </p:ext>
            </p:extLst>
          </p:nvPr>
        </p:nvGraphicFramePr>
        <p:xfrm>
          <a:off x="682869" y="1295399"/>
          <a:ext cx="8124092" cy="52519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26068062"/>
      </p:ext>
    </p:extLst>
  </p:cSld>
  <p:clrMapOvr>
    <a:masterClrMapping/>
  </p:clrMapOvr>
  <p:transition spd="slow">
    <p:randomBa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8" name="Google Shape;228;p3"/>
          <p:cNvSpPr txBox="1"/>
          <p:nvPr/>
        </p:nvSpPr>
        <p:spPr>
          <a:xfrm>
            <a:off x="8269287" y="6305553"/>
            <a:ext cx="838200" cy="241788"/>
          </a:xfrm>
          <a:prstGeom prst="rect">
            <a:avLst/>
          </a:prstGeom>
          <a:noFill/>
          <a:ln>
            <a:noFill/>
          </a:ln>
        </p:spPr>
        <p:txBody>
          <a:bodyPr spcFirstLastPara="1" wrap="square" lIns="84392" tIns="42185" rIns="84392" bIns="42185" anchor="t" anchorCtr="0">
            <a:noAutofit/>
          </a:bodyPr>
          <a:lstStyle/>
          <a:p>
            <a:pPr algn="ctr">
              <a:buClr>
                <a:schemeClr val="dk1"/>
              </a:buClr>
              <a:buSzPts val="1600"/>
            </a:pPr>
            <a:endParaRPr sz="1662"/>
          </a:p>
        </p:txBody>
      </p:sp>
      <p:graphicFrame>
        <p:nvGraphicFramePr>
          <p:cNvPr id="2" name="Diagram 1">
            <a:extLst>
              <a:ext uri="{FF2B5EF4-FFF2-40B4-BE49-F238E27FC236}">
                <a16:creationId xmlns:a16="http://schemas.microsoft.com/office/drawing/2014/main" id="{DA269AF4-FC43-48E0-9C58-B7E4AA4AAA9C}"/>
              </a:ext>
            </a:extLst>
          </p:cNvPr>
          <p:cNvGraphicFramePr/>
          <p:nvPr>
            <p:extLst>
              <p:ext uri="{D42A27DB-BD31-4B8C-83A1-F6EECF244321}">
                <p14:modId xmlns:p14="http://schemas.microsoft.com/office/powerpoint/2010/main" val="999160485"/>
              </p:ext>
            </p:extLst>
          </p:nvPr>
        </p:nvGraphicFramePr>
        <p:xfrm>
          <a:off x="990600" y="1828800"/>
          <a:ext cx="7438291" cy="411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3E8107AE-FD6D-4145-A1EB-16FAC6A65FA5}"/>
              </a:ext>
            </a:extLst>
          </p:cNvPr>
          <p:cNvSpPr txBox="1"/>
          <p:nvPr/>
        </p:nvSpPr>
        <p:spPr>
          <a:xfrm>
            <a:off x="762000" y="838200"/>
            <a:ext cx="7666891" cy="490134"/>
          </a:xfrm>
          <a:prstGeom prst="rect">
            <a:avLst/>
          </a:prstGeom>
          <a:noFill/>
        </p:spPr>
        <p:txBody>
          <a:bodyPr wrap="square" rtlCol="0">
            <a:spAutoFit/>
          </a:bodyPr>
          <a:lstStyle/>
          <a:p>
            <a:pPr algn="ctr"/>
            <a:r>
              <a:rPr lang="en-US" sz="2585" b="1" dirty="0">
                <a:solidFill>
                  <a:schemeClr val="accent1"/>
                </a:solidFill>
              </a:rPr>
              <a:t>2. </a:t>
            </a:r>
            <a:r>
              <a:rPr lang="vi-VN" sz="2585" b="1" dirty="0">
                <a:solidFill>
                  <a:schemeClr val="accent1"/>
                </a:solidFill>
              </a:rPr>
              <a:t>CHỨC NĂNG VÀ NGUYÊN TẮC HOẠT ĐỘNG</a:t>
            </a:r>
            <a:endParaRPr lang="en-US" sz="2585" b="1" dirty="0">
              <a:solidFill>
                <a:schemeClr val="accent1"/>
              </a:solidFill>
            </a:endParaRPr>
          </a:p>
        </p:txBody>
      </p:sp>
    </p:spTree>
    <p:extLst>
      <p:ext uri="{BB962C8B-B14F-4D97-AF65-F5344CB8AC3E}">
        <p14:creationId xmlns:p14="http://schemas.microsoft.com/office/powerpoint/2010/main" val="3987435455"/>
      </p:ext>
    </p:extLst>
  </p:cSld>
  <p:clrMapOvr>
    <a:masterClrMapping/>
  </p:clrMapOvr>
  <p:transition spd="slow">
    <p:randomBa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7" name="Google Shape;227;p3"/>
          <p:cNvSpPr txBox="1">
            <a:spLocks noGrp="1"/>
          </p:cNvSpPr>
          <p:nvPr>
            <p:ph type="body" idx="4294967295"/>
          </p:nvPr>
        </p:nvSpPr>
        <p:spPr>
          <a:xfrm>
            <a:off x="-23446" y="228600"/>
            <a:ext cx="9167446" cy="6394941"/>
          </a:xfrm>
          <a:prstGeom prst="rect">
            <a:avLst/>
          </a:prstGeom>
          <a:ln>
            <a:solidFill>
              <a:srgbClr val="99FF66"/>
            </a:solidFill>
          </a:ln>
        </p:spPr>
        <p:style>
          <a:lnRef idx="0">
            <a:scrgbClr r="0" g="0" b="0"/>
          </a:lnRef>
          <a:fillRef idx="1003">
            <a:schemeClr val="lt2"/>
          </a:fillRef>
          <a:effectRef idx="0">
            <a:scrgbClr r="0" g="0" b="0"/>
          </a:effectRef>
          <a:fontRef idx="major"/>
        </p:style>
        <p:txBody>
          <a:bodyPr spcFirstLastPara="1" vert="horz" wrap="square" lIns="84392" tIns="42185" rIns="84392" bIns="42185" anchor="t" anchorCtr="0" compatLnSpc="1">
            <a:noAutofit/>
          </a:bodyPr>
          <a:lstStyle/>
          <a:p>
            <a:pPr marL="0" indent="0" algn="ctr">
              <a:buNone/>
            </a:pPr>
            <a:r>
              <a:rPr lang="en-US" sz="2600" b="1" dirty="0">
                <a:solidFill>
                  <a:schemeClr val="tx1"/>
                </a:solidFill>
                <a:latin typeface="Times New Roman" panose="02020603050405020304" pitchFamily="18" charset="0"/>
                <a:cs typeface="Times New Roman" panose="02020603050405020304" pitchFamily="18" charset="0"/>
              </a:rPr>
              <a:t>3. </a:t>
            </a:r>
            <a:r>
              <a:rPr lang="vi-VN" sz="2600" b="1" dirty="0">
                <a:solidFill>
                  <a:schemeClr val="tx1"/>
                </a:solidFill>
                <a:latin typeface="Times New Roman" panose="02020603050405020304" pitchFamily="18" charset="0"/>
                <a:cs typeface="Times New Roman" panose="02020603050405020304" pitchFamily="18" charset="0"/>
              </a:rPr>
              <a:t>NHIỆM VỤ CỦA KIỂM TOÁN NHÀ NƯỚC </a:t>
            </a:r>
          </a:p>
          <a:p>
            <a:pPr marL="0" indent="0" algn="ctr">
              <a:buNone/>
            </a:pPr>
            <a:r>
              <a:rPr lang="vi-VN" sz="2600" b="1" dirty="0">
                <a:solidFill>
                  <a:schemeClr val="tx1"/>
                </a:solidFill>
                <a:latin typeface="Times New Roman" panose="02020603050405020304" pitchFamily="18" charset="0"/>
                <a:cs typeface="Times New Roman" panose="02020603050405020304" pitchFamily="18" charset="0"/>
              </a:rPr>
              <a:t>(</a:t>
            </a:r>
            <a:r>
              <a:rPr lang="en-US" sz="2600" b="1" dirty="0" err="1">
                <a:solidFill>
                  <a:schemeClr val="tx1"/>
                </a:solidFill>
                <a:latin typeface="Times New Roman" panose="02020603050405020304" pitchFamily="18" charset="0"/>
                <a:cs typeface="Times New Roman" panose="02020603050405020304" pitchFamily="18" charset="0"/>
              </a:rPr>
              <a:t>Điều</a:t>
            </a:r>
            <a:r>
              <a:rPr lang="en-US" sz="2600" b="1" dirty="0">
                <a:solidFill>
                  <a:schemeClr val="tx1"/>
                </a:solidFill>
                <a:latin typeface="Times New Roman" panose="02020603050405020304" pitchFamily="18" charset="0"/>
                <a:cs typeface="Times New Roman" panose="02020603050405020304" pitchFamily="18" charset="0"/>
              </a:rPr>
              <a:t> 10, </a:t>
            </a:r>
            <a:r>
              <a:rPr lang="en-US" sz="2600" b="1" dirty="0" err="1">
                <a:solidFill>
                  <a:schemeClr val="tx1"/>
                </a:solidFill>
                <a:latin typeface="Times New Roman" panose="02020603050405020304" pitchFamily="18" charset="0"/>
                <a:cs typeface="Times New Roman" panose="02020603050405020304" pitchFamily="18" charset="0"/>
              </a:rPr>
              <a:t>Luật</a:t>
            </a:r>
            <a:r>
              <a:rPr lang="en-US" sz="2600" b="1" dirty="0">
                <a:solidFill>
                  <a:schemeClr val="tx1"/>
                </a:solidFill>
                <a:latin typeface="Times New Roman" panose="02020603050405020304" pitchFamily="18" charset="0"/>
                <a:cs typeface="Times New Roman" panose="02020603050405020304" pitchFamily="18" charset="0"/>
              </a:rPr>
              <a:t> KTNN </a:t>
            </a:r>
            <a:r>
              <a:rPr lang="en-US" sz="2600" b="1" dirty="0" err="1">
                <a:solidFill>
                  <a:schemeClr val="tx1"/>
                </a:solidFill>
                <a:latin typeface="Times New Roman" panose="02020603050405020304" pitchFamily="18" charset="0"/>
                <a:cs typeface="Times New Roman" panose="02020603050405020304" pitchFamily="18" charset="0"/>
              </a:rPr>
              <a:t>gồm</a:t>
            </a:r>
            <a:r>
              <a:rPr lang="en-US" sz="2600" b="1" dirty="0">
                <a:solidFill>
                  <a:schemeClr val="tx1"/>
                </a:solidFill>
                <a:latin typeface="Times New Roman" panose="02020603050405020304" pitchFamily="18" charset="0"/>
                <a:cs typeface="Times New Roman" panose="02020603050405020304" pitchFamily="18" charset="0"/>
              </a:rPr>
              <a:t> 19 </a:t>
            </a:r>
            <a:r>
              <a:rPr lang="en-US" sz="2600" b="1" dirty="0" err="1">
                <a:solidFill>
                  <a:schemeClr val="tx1"/>
                </a:solidFill>
                <a:latin typeface="Times New Roman" panose="02020603050405020304" pitchFamily="18" charset="0"/>
                <a:cs typeface="Times New Roman" panose="02020603050405020304" pitchFamily="18" charset="0"/>
              </a:rPr>
              <a:t>nhiệm</a:t>
            </a:r>
            <a:r>
              <a:rPr lang="en-US" sz="2600" b="1" dirty="0">
                <a:solidFill>
                  <a:schemeClr val="tx1"/>
                </a:solidFill>
                <a:latin typeface="Times New Roman" panose="02020603050405020304" pitchFamily="18" charset="0"/>
                <a:cs typeface="Times New Roman" panose="02020603050405020304" pitchFamily="18" charset="0"/>
              </a:rPr>
              <a:t> </a:t>
            </a:r>
            <a:r>
              <a:rPr lang="en-US" sz="2600" b="1" err="1">
                <a:solidFill>
                  <a:schemeClr val="tx1"/>
                </a:solidFill>
                <a:latin typeface="Times New Roman" panose="02020603050405020304" pitchFamily="18" charset="0"/>
                <a:cs typeface="Times New Roman" panose="02020603050405020304" pitchFamily="18" charset="0"/>
              </a:rPr>
              <a:t>vụ</a:t>
            </a:r>
            <a:r>
              <a:rPr lang="vi-VN" sz="2600" b="1">
                <a:solidFill>
                  <a:schemeClr val="tx1"/>
                </a:solidFill>
                <a:latin typeface="Times New Roman" panose="02020603050405020304" pitchFamily="18" charset="0"/>
                <a:cs typeface="Times New Roman" panose="02020603050405020304" pitchFamily="18" charset="0"/>
              </a:rPr>
              <a:t>)</a:t>
            </a:r>
            <a:endParaRPr lang="en-US" sz="2600" b="1">
              <a:solidFill>
                <a:schemeClr val="tx1"/>
              </a:solidFill>
              <a:latin typeface="Times New Roman" panose="02020603050405020304" pitchFamily="18" charset="0"/>
              <a:cs typeface="Times New Roman" panose="02020603050405020304" pitchFamily="18" charset="0"/>
            </a:endParaRPr>
          </a:p>
          <a:p>
            <a:pPr marL="0" indent="0" algn="ctr">
              <a:buNone/>
            </a:pPr>
            <a:endParaRPr lang="vi-VN" sz="1500" b="1" dirty="0">
              <a:solidFill>
                <a:schemeClr val="tx1"/>
              </a:solidFill>
              <a:latin typeface="Times New Roman" panose="02020603050405020304" pitchFamily="18" charset="0"/>
              <a:cs typeface="Times New Roman" panose="02020603050405020304" pitchFamily="18" charset="0"/>
            </a:endParaRPr>
          </a:p>
          <a:p>
            <a:pPr marL="457200" indent="-457200" algn="just">
              <a:spcBef>
                <a:spcPts val="500"/>
              </a:spcBef>
              <a:spcAft>
                <a:spcPts val="500"/>
              </a:spcAft>
              <a:buNone/>
            </a:pPr>
            <a:r>
              <a:rPr lang="en-US" sz="2550" dirty="0">
                <a:solidFill>
                  <a:schemeClr val="tx1"/>
                </a:solidFill>
                <a:latin typeface="Times New Roman" panose="02020603050405020304" pitchFamily="18" charset="0"/>
                <a:cs typeface="Times New Roman" panose="02020603050405020304" pitchFamily="18" charset="0"/>
              </a:rPr>
              <a:t>(</a:t>
            </a:r>
            <a:r>
              <a:rPr lang="en-US" sz="2550">
                <a:solidFill>
                  <a:schemeClr val="tx1"/>
                </a:solidFill>
                <a:latin typeface="Times New Roman" panose="02020603050405020304" pitchFamily="18" charset="0"/>
                <a:cs typeface="Times New Roman" panose="02020603050405020304" pitchFamily="18" charset="0"/>
              </a:rPr>
              <a:t>1)	Q</a:t>
            </a:r>
            <a:r>
              <a:rPr lang="vi-VN" sz="2550" dirty="0">
                <a:solidFill>
                  <a:schemeClr val="tx1"/>
                </a:solidFill>
                <a:latin typeface="Times New Roman" panose="02020603050405020304" pitchFamily="18" charset="0"/>
                <a:cs typeface="Times New Roman" panose="02020603050405020304" pitchFamily="18" charset="0"/>
              </a:rPr>
              <a:t>uyết định, tổ chức thực hiện KHKT hàng năm; thực hiện nhiệm vụ kiểm toán theo yêu cầu; xem xét, quyết định việc kiểm toán khi có đề nghị. </a:t>
            </a:r>
            <a:endParaRPr lang="en-US" sz="2550" dirty="0">
              <a:solidFill>
                <a:schemeClr val="tx1"/>
              </a:solidFill>
              <a:latin typeface="Times New Roman" panose="02020603050405020304" pitchFamily="18" charset="0"/>
              <a:cs typeface="Times New Roman" panose="02020603050405020304" pitchFamily="18" charset="0"/>
            </a:endParaRPr>
          </a:p>
          <a:p>
            <a:pPr marL="457200" indent="-457200" algn="just">
              <a:spcBef>
                <a:spcPts val="500"/>
              </a:spcBef>
              <a:spcAft>
                <a:spcPts val="500"/>
              </a:spcAft>
              <a:buNone/>
            </a:pPr>
            <a:r>
              <a:rPr lang="en-US" sz="2550" dirty="0">
                <a:solidFill>
                  <a:schemeClr val="tx1"/>
                </a:solidFill>
                <a:latin typeface="Times New Roman" panose="02020603050405020304" pitchFamily="18" charset="0"/>
                <a:cs typeface="Times New Roman" panose="02020603050405020304" pitchFamily="18" charset="0"/>
              </a:rPr>
              <a:t>(</a:t>
            </a:r>
            <a:r>
              <a:rPr lang="en-US" sz="2550">
                <a:solidFill>
                  <a:schemeClr val="tx1"/>
                </a:solidFill>
                <a:latin typeface="Times New Roman" panose="02020603050405020304" pitchFamily="18" charset="0"/>
                <a:cs typeface="Times New Roman" panose="02020603050405020304" pitchFamily="18" charset="0"/>
              </a:rPr>
              <a:t>2)	T</a:t>
            </a:r>
            <a:r>
              <a:rPr lang="vi-VN" sz="2550" dirty="0">
                <a:solidFill>
                  <a:schemeClr val="tx1"/>
                </a:solidFill>
                <a:latin typeface="Times New Roman" panose="02020603050405020304" pitchFamily="18" charset="0"/>
                <a:cs typeface="Times New Roman" panose="02020603050405020304" pitchFamily="18" charset="0"/>
              </a:rPr>
              <a:t>rình ý kiến của KTNN để Quốc hội xem xét, quyết định </a:t>
            </a:r>
            <a:r>
              <a:rPr lang="en-US" sz="2550" dirty="0">
                <a:solidFill>
                  <a:schemeClr val="tx1"/>
                </a:solidFill>
                <a:latin typeface="Times New Roman" panose="02020603050405020304" pitchFamily="18" charset="0"/>
                <a:cs typeface="Times New Roman" panose="02020603050405020304" pitchFamily="18" charset="0"/>
              </a:rPr>
              <a:t>DT</a:t>
            </a:r>
            <a:r>
              <a:rPr lang="vi-VN" sz="2550" dirty="0">
                <a:solidFill>
                  <a:schemeClr val="tx1"/>
                </a:solidFill>
                <a:latin typeface="Times New Roman" panose="02020603050405020304" pitchFamily="18" charset="0"/>
                <a:cs typeface="Times New Roman" panose="02020603050405020304" pitchFamily="18" charset="0"/>
              </a:rPr>
              <a:t>NSNN, Quyết định phân bổ NSTW; Quyết định chủ trương đầu tư CTMTQG, dự án quan trọng quốc gia, phê chuẩn QT NSNN</a:t>
            </a:r>
            <a:r>
              <a:rPr lang="en-US" sz="2550" dirty="0">
                <a:solidFill>
                  <a:schemeClr val="tx1"/>
                </a:solidFill>
                <a:latin typeface="Times New Roman" panose="02020603050405020304" pitchFamily="18" charset="0"/>
                <a:cs typeface="Times New Roman" panose="02020603050405020304" pitchFamily="18" charset="0"/>
              </a:rPr>
              <a:t>; </a:t>
            </a:r>
            <a:r>
              <a:rPr lang="vi-VN" sz="2550" dirty="0">
                <a:solidFill>
                  <a:schemeClr val="tx1"/>
                </a:solidFill>
                <a:latin typeface="Times New Roman" panose="02020603050405020304" pitchFamily="18" charset="0"/>
                <a:cs typeface="Times New Roman" panose="02020603050405020304" pitchFamily="18" charset="0"/>
              </a:rPr>
              <a:t>Tham gia </a:t>
            </a:r>
            <a:r>
              <a:rPr lang="vi-VN" sz="2550" dirty="0" err="1">
                <a:solidFill>
                  <a:schemeClr val="tx1"/>
                </a:solidFill>
                <a:latin typeface="Times New Roman" panose="02020603050405020304" pitchFamily="18" charset="0"/>
                <a:cs typeface="Times New Roman" panose="02020603050405020304" pitchFamily="18" charset="0"/>
              </a:rPr>
              <a:t>với</a:t>
            </a:r>
            <a:r>
              <a:rPr lang="vi-VN" sz="2550" dirty="0">
                <a:solidFill>
                  <a:schemeClr val="tx1"/>
                </a:solidFill>
                <a:latin typeface="Times New Roman" panose="02020603050405020304" pitchFamily="18" charset="0"/>
                <a:cs typeface="Times New Roman" panose="02020603050405020304" pitchFamily="18" charset="0"/>
              </a:rPr>
              <a:t> </a:t>
            </a:r>
            <a:r>
              <a:rPr lang="vi-VN" sz="2550" dirty="0" err="1">
                <a:solidFill>
                  <a:schemeClr val="tx1"/>
                </a:solidFill>
                <a:latin typeface="Times New Roman" panose="02020603050405020304" pitchFamily="18" charset="0"/>
                <a:cs typeface="Times New Roman" panose="02020603050405020304" pitchFamily="18" charset="0"/>
              </a:rPr>
              <a:t>các</a:t>
            </a:r>
            <a:r>
              <a:rPr lang="vi-VN" sz="2550" dirty="0">
                <a:solidFill>
                  <a:schemeClr val="tx1"/>
                </a:solidFill>
                <a:latin typeface="Times New Roman" panose="02020603050405020304" pitchFamily="18" charset="0"/>
                <a:cs typeface="Times New Roman" panose="02020603050405020304" pitchFamily="18" charset="0"/>
              </a:rPr>
              <a:t> cơ quan </a:t>
            </a:r>
            <a:r>
              <a:rPr lang="vi-VN" sz="2550" dirty="0" err="1">
                <a:solidFill>
                  <a:schemeClr val="tx1"/>
                </a:solidFill>
                <a:latin typeface="Times New Roman" panose="02020603050405020304" pitchFamily="18" charset="0"/>
                <a:cs typeface="Times New Roman" panose="02020603050405020304" pitchFamily="18" charset="0"/>
              </a:rPr>
              <a:t>của</a:t>
            </a:r>
            <a:r>
              <a:rPr lang="vi-VN" sz="2550" dirty="0">
                <a:solidFill>
                  <a:schemeClr val="tx1"/>
                </a:solidFill>
                <a:latin typeface="Times New Roman" panose="02020603050405020304" pitchFamily="18" charset="0"/>
                <a:cs typeface="Times New Roman" panose="02020603050405020304" pitchFamily="18" charset="0"/>
              </a:rPr>
              <a:t> </a:t>
            </a:r>
            <a:r>
              <a:rPr lang="vi-VN" sz="2550" dirty="0" err="1">
                <a:solidFill>
                  <a:schemeClr val="tx1"/>
                </a:solidFill>
                <a:latin typeface="Times New Roman" panose="02020603050405020304" pitchFamily="18" charset="0"/>
                <a:cs typeface="Times New Roman" panose="02020603050405020304" pitchFamily="18" charset="0"/>
              </a:rPr>
              <a:t>Quốc</a:t>
            </a:r>
            <a:r>
              <a:rPr lang="vi-VN" sz="2550" dirty="0">
                <a:solidFill>
                  <a:schemeClr val="tx1"/>
                </a:solidFill>
                <a:latin typeface="Times New Roman" panose="02020603050405020304" pitchFamily="18" charset="0"/>
                <a:cs typeface="Times New Roman" panose="02020603050405020304" pitchFamily="18" charset="0"/>
              </a:rPr>
              <a:t> </a:t>
            </a:r>
            <a:r>
              <a:rPr lang="vi-VN" sz="2550" dirty="0" err="1">
                <a:solidFill>
                  <a:schemeClr val="tx1"/>
                </a:solidFill>
                <a:latin typeface="Times New Roman" panose="02020603050405020304" pitchFamily="18" charset="0"/>
                <a:cs typeface="Times New Roman" panose="02020603050405020304" pitchFamily="18" charset="0"/>
              </a:rPr>
              <a:t>hội</a:t>
            </a:r>
            <a:r>
              <a:rPr lang="vi-VN" sz="2550" dirty="0">
                <a:solidFill>
                  <a:schemeClr val="tx1"/>
                </a:solidFill>
                <a:latin typeface="Times New Roman" panose="02020603050405020304" pitchFamily="18" charset="0"/>
                <a:cs typeface="Times New Roman" panose="02020603050405020304" pitchFamily="18" charset="0"/>
              </a:rPr>
              <a:t> trong </a:t>
            </a:r>
            <a:r>
              <a:rPr lang="vi-VN" sz="2550" dirty="0" err="1">
                <a:solidFill>
                  <a:schemeClr val="tx1"/>
                </a:solidFill>
                <a:latin typeface="Times New Roman" panose="02020603050405020304" pitchFamily="18" charset="0"/>
                <a:cs typeface="Times New Roman" panose="02020603050405020304" pitchFamily="18" charset="0"/>
              </a:rPr>
              <a:t>hoạt</a:t>
            </a:r>
            <a:r>
              <a:rPr lang="vi-VN" sz="2550" dirty="0">
                <a:solidFill>
                  <a:schemeClr val="tx1"/>
                </a:solidFill>
                <a:latin typeface="Times New Roman" panose="02020603050405020304" pitchFamily="18" charset="0"/>
                <a:cs typeface="Times New Roman" panose="02020603050405020304" pitchFamily="18" charset="0"/>
              </a:rPr>
              <a:t> </a:t>
            </a:r>
            <a:r>
              <a:rPr lang="vi-VN" sz="2550" dirty="0" err="1">
                <a:solidFill>
                  <a:schemeClr val="tx1"/>
                </a:solidFill>
                <a:latin typeface="Times New Roman" panose="02020603050405020304" pitchFamily="18" charset="0"/>
                <a:cs typeface="Times New Roman" panose="02020603050405020304" pitchFamily="18" charset="0"/>
              </a:rPr>
              <a:t>động</a:t>
            </a:r>
            <a:r>
              <a:rPr lang="vi-VN" sz="2550" dirty="0">
                <a:solidFill>
                  <a:schemeClr val="tx1"/>
                </a:solidFill>
                <a:latin typeface="Times New Roman" panose="02020603050405020304" pitchFamily="18" charset="0"/>
                <a:cs typeface="Times New Roman" panose="02020603050405020304" pitchFamily="18" charset="0"/>
              </a:rPr>
              <a:t> </a:t>
            </a:r>
            <a:r>
              <a:rPr lang="vi-VN" sz="2550" dirty="0" err="1">
                <a:solidFill>
                  <a:schemeClr val="tx1"/>
                </a:solidFill>
                <a:latin typeface="Times New Roman" panose="02020603050405020304" pitchFamily="18" charset="0"/>
                <a:cs typeface="Times New Roman" panose="02020603050405020304" pitchFamily="18" charset="0"/>
              </a:rPr>
              <a:t>giám</a:t>
            </a:r>
            <a:r>
              <a:rPr lang="vi-VN" sz="2550" dirty="0">
                <a:solidFill>
                  <a:schemeClr val="tx1"/>
                </a:solidFill>
                <a:latin typeface="Times New Roman" panose="02020603050405020304" pitchFamily="18" charset="0"/>
                <a:cs typeface="Times New Roman" panose="02020603050405020304" pitchFamily="18" charset="0"/>
              </a:rPr>
              <a:t> </a:t>
            </a:r>
            <a:r>
              <a:rPr lang="vi-VN" sz="2550" dirty="0" err="1">
                <a:solidFill>
                  <a:schemeClr val="tx1"/>
                </a:solidFill>
                <a:latin typeface="Times New Roman" panose="02020603050405020304" pitchFamily="18" charset="0"/>
                <a:cs typeface="Times New Roman" panose="02020603050405020304" pitchFamily="18" charset="0"/>
              </a:rPr>
              <a:t>sát</a:t>
            </a:r>
            <a:r>
              <a:rPr lang="en-US" sz="2550" dirty="0">
                <a:solidFill>
                  <a:schemeClr val="tx1"/>
                </a:solidFill>
                <a:latin typeface="Times New Roman" panose="02020603050405020304" pitchFamily="18" charset="0"/>
                <a:cs typeface="Times New Roman" panose="02020603050405020304" pitchFamily="18" charset="0"/>
              </a:rPr>
              <a:t>, </a:t>
            </a:r>
            <a:r>
              <a:rPr lang="en-US" sz="2550" dirty="0" err="1">
                <a:solidFill>
                  <a:schemeClr val="tx1"/>
                </a:solidFill>
                <a:latin typeface="Times New Roman" panose="02020603050405020304" pitchFamily="18" charset="0"/>
                <a:cs typeface="Times New Roman" panose="02020603050405020304" pitchFamily="18" charset="0"/>
              </a:rPr>
              <a:t>liên</a:t>
            </a:r>
            <a:r>
              <a:rPr lang="en-US" sz="2550" dirty="0">
                <a:solidFill>
                  <a:schemeClr val="tx1"/>
                </a:solidFill>
                <a:latin typeface="Times New Roman" panose="02020603050405020304" pitchFamily="18" charset="0"/>
                <a:cs typeface="Times New Roman" panose="02020603050405020304" pitchFamily="18" charset="0"/>
              </a:rPr>
              <a:t> </a:t>
            </a:r>
            <a:r>
              <a:rPr lang="en-US" sz="2550" dirty="0" err="1">
                <a:solidFill>
                  <a:schemeClr val="tx1"/>
                </a:solidFill>
                <a:latin typeface="Times New Roman" panose="02020603050405020304" pitchFamily="18" charset="0"/>
                <a:cs typeface="Times New Roman" panose="02020603050405020304" pitchFamily="18" charset="0"/>
              </a:rPr>
              <a:t>quan</a:t>
            </a:r>
            <a:r>
              <a:rPr lang="en-US" sz="2550" dirty="0">
                <a:solidFill>
                  <a:schemeClr val="tx1"/>
                </a:solidFill>
                <a:latin typeface="Times New Roman" panose="02020603050405020304" pitchFamily="18" charset="0"/>
                <a:cs typeface="Times New Roman" panose="02020603050405020304" pitchFamily="18" charset="0"/>
              </a:rPr>
              <a:t> </a:t>
            </a:r>
            <a:r>
              <a:rPr lang="en-US" sz="2550" dirty="0" err="1">
                <a:solidFill>
                  <a:schemeClr val="tx1"/>
                </a:solidFill>
                <a:latin typeface="Times New Roman" panose="02020603050405020304" pitchFamily="18" charset="0"/>
                <a:cs typeface="Times New Roman" panose="02020603050405020304" pitchFamily="18" charset="0"/>
              </a:rPr>
              <a:t>đến</a:t>
            </a:r>
            <a:r>
              <a:rPr lang="vi-VN" sz="2550" dirty="0">
                <a:solidFill>
                  <a:schemeClr val="tx1"/>
                </a:solidFill>
                <a:latin typeface="Times New Roman" panose="02020603050405020304" pitchFamily="18" charset="0"/>
                <a:cs typeface="Times New Roman" panose="02020603050405020304" pitchFamily="18" charset="0"/>
              </a:rPr>
              <a:t> việc xây dựng và thẩm tra các dự án luậ</a:t>
            </a:r>
            <a:r>
              <a:rPr lang="en-US" sz="2550" dirty="0">
                <a:solidFill>
                  <a:schemeClr val="tx1"/>
                </a:solidFill>
                <a:latin typeface="Times New Roman" panose="02020603050405020304" pitchFamily="18" charset="0"/>
                <a:cs typeface="Times New Roman" panose="02020603050405020304" pitchFamily="18" charset="0"/>
              </a:rPr>
              <a:t>t</a:t>
            </a:r>
            <a:r>
              <a:rPr lang="vi-VN" sz="2550" dirty="0">
                <a:solidFill>
                  <a:schemeClr val="tx1"/>
                </a:solidFill>
                <a:latin typeface="Times New Roman" panose="02020603050405020304" pitchFamily="18" charset="0"/>
                <a:cs typeface="Times New Roman" panose="02020603050405020304" pitchFamily="18" charset="0"/>
              </a:rPr>
              <a:t>.</a:t>
            </a:r>
            <a:r>
              <a:rPr lang="en-US" sz="2550" dirty="0">
                <a:solidFill>
                  <a:schemeClr val="tx1"/>
                </a:solidFill>
                <a:latin typeface="Times New Roman" panose="02020603050405020304" pitchFamily="18" charset="0"/>
                <a:cs typeface="Times New Roman" panose="02020603050405020304" pitchFamily="18" charset="0"/>
              </a:rPr>
              <a:t> </a:t>
            </a:r>
          </a:p>
          <a:p>
            <a:pPr marL="457200" indent="-457200" algn="just">
              <a:spcBef>
                <a:spcPts val="500"/>
              </a:spcBef>
              <a:spcAft>
                <a:spcPts val="500"/>
              </a:spcAft>
              <a:buNone/>
            </a:pPr>
            <a:r>
              <a:rPr lang="en-US" sz="2550" dirty="0">
                <a:solidFill>
                  <a:schemeClr val="tx1"/>
                </a:solidFill>
                <a:latin typeface="Times New Roman" panose="02020603050405020304" pitchFamily="18" charset="0"/>
                <a:cs typeface="Times New Roman" panose="02020603050405020304" pitchFamily="18" charset="0"/>
              </a:rPr>
              <a:t>(</a:t>
            </a:r>
            <a:r>
              <a:rPr lang="en-US" sz="2550">
                <a:solidFill>
                  <a:schemeClr val="tx1"/>
                </a:solidFill>
                <a:latin typeface="Times New Roman" panose="02020603050405020304" pitchFamily="18" charset="0"/>
                <a:cs typeface="Times New Roman" panose="02020603050405020304" pitchFamily="18" charset="0"/>
              </a:rPr>
              <a:t>3)	B</a:t>
            </a:r>
            <a:r>
              <a:rPr lang="vi-VN" sz="2550" dirty="0">
                <a:solidFill>
                  <a:schemeClr val="tx1"/>
                </a:solidFill>
                <a:latin typeface="Times New Roman" panose="02020603050405020304" pitchFamily="18" charset="0"/>
                <a:cs typeface="Times New Roman" panose="02020603050405020304" pitchFamily="18" charset="0"/>
              </a:rPr>
              <a:t>áo cáo tổng hợp kết quả kiểm toán năm và kết quả thực hiện kết luận, kiến nghị kiểm toán với Quốc hội, </a:t>
            </a:r>
            <a:r>
              <a:rPr lang="en-US" sz="2550" dirty="0">
                <a:solidFill>
                  <a:schemeClr val="tx1"/>
                </a:solidFill>
                <a:latin typeface="Times New Roman" panose="02020603050405020304" pitchFamily="18" charset="0"/>
                <a:cs typeface="Times New Roman" panose="02020603050405020304" pitchFamily="18" charset="0"/>
              </a:rPr>
              <a:t>UBTV Q</a:t>
            </a:r>
            <a:r>
              <a:rPr lang="vi-VN" sz="2550" dirty="0">
                <a:solidFill>
                  <a:schemeClr val="tx1"/>
                </a:solidFill>
                <a:latin typeface="Times New Roman" panose="02020603050405020304" pitchFamily="18" charset="0"/>
                <a:cs typeface="Times New Roman" panose="02020603050405020304" pitchFamily="18" charset="0"/>
              </a:rPr>
              <a:t>uốc hội; gửi </a:t>
            </a:r>
            <a:r>
              <a:rPr lang="en-US" sz="2550" dirty="0" err="1">
                <a:solidFill>
                  <a:schemeClr val="tx1"/>
                </a:solidFill>
                <a:latin typeface="Times New Roman" panose="02020603050405020304" pitchFamily="18" charset="0"/>
                <a:cs typeface="Times New Roman" panose="02020603050405020304" pitchFamily="18" charset="0"/>
              </a:rPr>
              <a:t>và</a:t>
            </a:r>
            <a:r>
              <a:rPr lang="en-US" sz="2550" dirty="0">
                <a:solidFill>
                  <a:schemeClr val="tx1"/>
                </a:solidFill>
                <a:latin typeface="Times New Roman" panose="02020603050405020304" pitchFamily="18" charset="0"/>
                <a:cs typeface="Times New Roman" panose="02020603050405020304" pitchFamily="18" charset="0"/>
              </a:rPr>
              <a:t> </a:t>
            </a:r>
            <a:r>
              <a:rPr lang="en-US" sz="2550" dirty="0" err="1">
                <a:solidFill>
                  <a:schemeClr val="tx1"/>
                </a:solidFill>
                <a:latin typeface="Times New Roman" panose="02020603050405020304" pitchFamily="18" charset="0"/>
                <a:cs typeface="Times New Roman" panose="02020603050405020304" pitchFamily="18" charset="0"/>
              </a:rPr>
              <a:t>cung</a:t>
            </a:r>
            <a:r>
              <a:rPr lang="en-US" sz="2550" dirty="0">
                <a:solidFill>
                  <a:schemeClr val="tx1"/>
                </a:solidFill>
                <a:latin typeface="Times New Roman" panose="02020603050405020304" pitchFamily="18" charset="0"/>
                <a:cs typeface="Times New Roman" panose="02020603050405020304" pitchFamily="18" charset="0"/>
              </a:rPr>
              <a:t> </a:t>
            </a:r>
            <a:r>
              <a:rPr lang="en-US" sz="2550" dirty="0" err="1">
                <a:solidFill>
                  <a:schemeClr val="tx1"/>
                </a:solidFill>
                <a:latin typeface="Times New Roman" panose="02020603050405020304" pitchFamily="18" charset="0"/>
                <a:cs typeface="Times New Roman" panose="02020603050405020304" pitchFamily="18" charset="0"/>
              </a:rPr>
              <a:t>cấp</a:t>
            </a:r>
            <a:r>
              <a:rPr lang="en-US" sz="2550" dirty="0">
                <a:solidFill>
                  <a:schemeClr val="tx1"/>
                </a:solidFill>
                <a:latin typeface="Times New Roman" panose="02020603050405020304" pitchFamily="18" charset="0"/>
                <a:cs typeface="Times New Roman" panose="02020603050405020304" pitchFamily="18" charset="0"/>
              </a:rPr>
              <a:t> </a:t>
            </a:r>
            <a:r>
              <a:rPr lang="en-US" sz="2550" dirty="0" err="1">
                <a:solidFill>
                  <a:schemeClr val="tx1"/>
                </a:solidFill>
                <a:latin typeface="Times New Roman" panose="02020603050405020304" pitchFamily="18" charset="0"/>
                <a:cs typeface="Times New Roman" panose="02020603050405020304" pitchFamily="18" charset="0"/>
              </a:rPr>
              <a:t>báo</a:t>
            </a:r>
            <a:r>
              <a:rPr lang="en-US" sz="2550" dirty="0">
                <a:solidFill>
                  <a:schemeClr val="tx1"/>
                </a:solidFill>
                <a:latin typeface="Times New Roman" panose="02020603050405020304" pitchFamily="18" charset="0"/>
                <a:cs typeface="Times New Roman" panose="02020603050405020304" pitchFamily="18" charset="0"/>
              </a:rPr>
              <a:t> </a:t>
            </a:r>
            <a:r>
              <a:rPr lang="en-US" sz="2550" dirty="0" err="1">
                <a:solidFill>
                  <a:schemeClr val="tx1"/>
                </a:solidFill>
                <a:latin typeface="Times New Roman" panose="02020603050405020304" pitchFamily="18" charset="0"/>
                <a:cs typeface="Times New Roman" panose="02020603050405020304" pitchFamily="18" charset="0"/>
              </a:rPr>
              <a:t>cáo</a:t>
            </a:r>
            <a:r>
              <a:rPr lang="en-US" sz="2550" dirty="0">
                <a:solidFill>
                  <a:schemeClr val="tx1"/>
                </a:solidFill>
                <a:latin typeface="Times New Roman" panose="02020603050405020304" pitchFamily="18" charset="0"/>
                <a:cs typeface="Times New Roman" panose="02020603050405020304" pitchFamily="18" charset="0"/>
              </a:rPr>
              <a:t> </a:t>
            </a:r>
            <a:r>
              <a:rPr lang="vi-VN" sz="2550" dirty="0" err="1">
                <a:solidFill>
                  <a:schemeClr val="tx1"/>
                </a:solidFill>
                <a:latin typeface="Times New Roman" panose="02020603050405020304" pitchFamily="18" charset="0"/>
                <a:cs typeface="Times New Roman" panose="02020603050405020304" pitchFamily="18" charset="0"/>
              </a:rPr>
              <a:t>tổng</a:t>
            </a:r>
            <a:r>
              <a:rPr lang="vi-VN" sz="2550" dirty="0">
                <a:solidFill>
                  <a:schemeClr val="tx1"/>
                </a:solidFill>
                <a:latin typeface="Times New Roman" panose="02020603050405020304" pitchFamily="18" charset="0"/>
                <a:cs typeface="Times New Roman" panose="02020603050405020304" pitchFamily="18" charset="0"/>
              </a:rPr>
              <a:t> </a:t>
            </a:r>
            <a:r>
              <a:rPr lang="vi-VN" sz="2550" dirty="0" err="1">
                <a:solidFill>
                  <a:schemeClr val="tx1"/>
                </a:solidFill>
                <a:latin typeface="Times New Roman" panose="02020603050405020304" pitchFamily="18" charset="0"/>
                <a:cs typeface="Times New Roman" panose="02020603050405020304" pitchFamily="18" charset="0"/>
              </a:rPr>
              <a:t>hợp</a:t>
            </a:r>
            <a:r>
              <a:rPr lang="vi-VN" sz="2550" dirty="0">
                <a:solidFill>
                  <a:schemeClr val="tx1"/>
                </a:solidFill>
                <a:latin typeface="Times New Roman" panose="02020603050405020304" pitchFamily="18" charset="0"/>
                <a:cs typeface="Times New Roman" panose="02020603050405020304" pitchFamily="18" charset="0"/>
              </a:rPr>
              <a:t> </a:t>
            </a:r>
            <a:r>
              <a:rPr lang="vi-VN" sz="2550" dirty="0" err="1">
                <a:solidFill>
                  <a:schemeClr val="tx1"/>
                </a:solidFill>
                <a:latin typeface="Times New Roman" panose="02020603050405020304" pitchFamily="18" charset="0"/>
                <a:cs typeface="Times New Roman" panose="02020603050405020304" pitchFamily="18" charset="0"/>
              </a:rPr>
              <a:t>kết</a:t>
            </a:r>
            <a:r>
              <a:rPr lang="vi-VN" sz="2550" dirty="0">
                <a:solidFill>
                  <a:schemeClr val="tx1"/>
                </a:solidFill>
                <a:latin typeface="Times New Roman" panose="02020603050405020304" pitchFamily="18" charset="0"/>
                <a:cs typeface="Times New Roman" panose="02020603050405020304" pitchFamily="18" charset="0"/>
              </a:rPr>
              <a:t> </a:t>
            </a:r>
            <a:r>
              <a:rPr lang="vi-VN" sz="2550" dirty="0" err="1">
                <a:solidFill>
                  <a:schemeClr val="tx1"/>
                </a:solidFill>
                <a:latin typeface="Times New Roman" panose="02020603050405020304" pitchFamily="18" charset="0"/>
                <a:cs typeface="Times New Roman" panose="02020603050405020304" pitchFamily="18" charset="0"/>
              </a:rPr>
              <a:t>quả</a:t>
            </a:r>
            <a:r>
              <a:rPr lang="vi-VN" sz="2550" dirty="0">
                <a:solidFill>
                  <a:schemeClr val="tx1"/>
                </a:solidFill>
                <a:latin typeface="Times New Roman" panose="02020603050405020304" pitchFamily="18" charset="0"/>
                <a:cs typeface="Times New Roman" panose="02020603050405020304" pitchFamily="18" charset="0"/>
              </a:rPr>
              <a:t> </a:t>
            </a:r>
            <a:r>
              <a:rPr lang="vi-VN" sz="2550" dirty="0" err="1">
                <a:solidFill>
                  <a:schemeClr val="tx1"/>
                </a:solidFill>
                <a:latin typeface="Times New Roman" panose="02020603050405020304" pitchFamily="18" charset="0"/>
                <a:cs typeface="Times New Roman" panose="02020603050405020304" pitchFamily="18" charset="0"/>
              </a:rPr>
              <a:t>kiểm</a:t>
            </a:r>
            <a:r>
              <a:rPr lang="vi-VN" sz="2550" dirty="0">
                <a:solidFill>
                  <a:schemeClr val="tx1"/>
                </a:solidFill>
                <a:latin typeface="Times New Roman" panose="02020603050405020304" pitchFamily="18" charset="0"/>
                <a:cs typeface="Times New Roman" panose="02020603050405020304" pitchFamily="18" charset="0"/>
              </a:rPr>
              <a:t> </a:t>
            </a:r>
            <a:r>
              <a:rPr lang="vi-VN" sz="2550" dirty="0" err="1">
                <a:solidFill>
                  <a:schemeClr val="tx1"/>
                </a:solidFill>
                <a:latin typeface="Times New Roman" panose="02020603050405020304" pitchFamily="18" charset="0"/>
                <a:cs typeface="Times New Roman" panose="02020603050405020304" pitchFamily="18" charset="0"/>
              </a:rPr>
              <a:t>toán</a:t>
            </a:r>
            <a:r>
              <a:rPr lang="vi-VN" sz="2550" dirty="0">
                <a:solidFill>
                  <a:schemeClr val="tx1"/>
                </a:solidFill>
                <a:latin typeface="Times New Roman" panose="02020603050405020304" pitchFamily="18" charset="0"/>
                <a:cs typeface="Times New Roman" panose="02020603050405020304" pitchFamily="18" charset="0"/>
              </a:rPr>
              <a:t> năm </a:t>
            </a:r>
            <a:r>
              <a:rPr lang="vi-VN" sz="2550" dirty="0" err="1">
                <a:solidFill>
                  <a:schemeClr val="tx1"/>
                </a:solidFill>
                <a:latin typeface="Times New Roman" panose="02020603050405020304" pitchFamily="18" charset="0"/>
                <a:cs typeface="Times New Roman" panose="02020603050405020304" pitchFamily="18" charset="0"/>
              </a:rPr>
              <a:t>và</a:t>
            </a:r>
            <a:r>
              <a:rPr lang="vi-VN" sz="2550" dirty="0">
                <a:solidFill>
                  <a:schemeClr val="tx1"/>
                </a:solidFill>
                <a:latin typeface="Times New Roman" panose="02020603050405020304" pitchFamily="18" charset="0"/>
                <a:cs typeface="Times New Roman" panose="02020603050405020304" pitchFamily="18" charset="0"/>
              </a:rPr>
              <a:t> </a:t>
            </a:r>
            <a:r>
              <a:rPr lang="vi-VN" sz="2550" dirty="0" err="1">
                <a:solidFill>
                  <a:schemeClr val="tx1"/>
                </a:solidFill>
                <a:latin typeface="Times New Roman" panose="02020603050405020304" pitchFamily="18" charset="0"/>
                <a:cs typeface="Times New Roman" panose="02020603050405020304" pitchFamily="18" charset="0"/>
              </a:rPr>
              <a:t>kết</a:t>
            </a:r>
            <a:r>
              <a:rPr lang="vi-VN" sz="2550" dirty="0">
                <a:solidFill>
                  <a:schemeClr val="tx1"/>
                </a:solidFill>
                <a:latin typeface="Times New Roman" panose="02020603050405020304" pitchFamily="18" charset="0"/>
                <a:cs typeface="Times New Roman" panose="02020603050405020304" pitchFamily="18" charset="0"/>
              </a:rPr>
              <a:t> </a:t>
            </a:r>
            <a:r>
              <a:rPr lang="vi-VN" sz="2550" dirty="0" err="1">
                <a:solidFill>
                  <a:schemeClr val="tx1"/>
                </a:solidFill>
                <a:latin typeface="Times New Roman" panose="02020603050405020304" pitchFamily="18" charset="0"/>
                <a:cs typeface="Times New Roman" panose="02020603050405020304" pitchFamily="18" charset="0"/>
              </a:rPr>
              <a:t>quả</a:t>
            </a:r>
            <a:r>
              <a:rPr lang="vi-VN" sz="2550" dirty="0">
                <a:solidFill>
                  <a:schemeClr val="tx1"/>
                </a:solidFill>
                <a:latin typeface="Times New Roman" panose="02020603050405020304" pitchFamily="18" charset="0"/>
                <a:cs typeface="Times New Roman" panose="02020603050405020304" pitchFamily="18" charset="0"/>
              </a:rPr>
              <a:t> </a:t>
            </a:r>
            <a:r>
              <a:rPr lang="vi-VN" sz="2550" dirty="0" err="1">
                <a:solidFill>
                  <a:schemeClr val="tx1"/>
                </a:solidFill>
                <a:latin typeface="Times New Roman" panose="02020603050405020304" pitchFamily="18" charset="0"/>
                <a:cs typeface="Times New Roman" panose="02020603050405020304" pitchFamily="18" charset="0"/>
              </a:rPr>
              <a:t>thực</a:t>
            </a:r>
            <a:r>
              <a:rPr lang="vi-VN" sz="2550" dirty="0">
                <a:solidFill>
                  <a:schemeClr val="tx1"/>
                </a:solidFill>
                <a:latin typeface="Times New Roman" panose="02020603050405020304" pitchFamily="18" charset="0"/>
                <a:cs typeface="Times New Roman" panose="02020603050405020304" pitchFamily="18" charset="0"/>
              </a:rPr>
              <a:t> </a:t>
            </a:r>
            <a:r>
              <a:rPr lang="vi-VN" sz="2550" dirty="0" err="1">
                <a:solidFill>
                  <a:schemeClr val="tx1"/>
                </a:solidFill>
                <a:latin typeface="Times New Roman" panose="02020603050405020304" pitchFamily="18" charset="0"/>
                <a:cs typeface="Times New Roman" panose="02020603050405020304" pitchFamily="18" charset="0"/>
              </a:rPr>
              <a:t>hiện</a:t>
            </a:r>
            <a:r>
              <a:rPr lang="vi-VN" sz="2550" dirty="0">
                <a:solidFill>
                  <a:schemeClr val="tx1"/>
                </a:solidFill>
                <a:latin typeface="Times New Roman" panose="02020603050405020304" pitchFamily="18" charset="0"/>
                <a:cs typeface="Times New Roman" panose="02020603050405020304" pitchFamily="18" charset="0"/>
              </a:rPr>
              <a:t> </a:t>
            </a:r>
            <a:r>
              <a:rPr lang="vi-VN" sz="2550" dirty="0" err="1">
                <a:solidFill>
                  <a:schemeClr val="tx1"/>
                </a:solidFill>
                <a:latin typeface="Times New Roman" panose="02020603050405020304" pitchFamily="18" charset="0"/>
                <a:cs typeface="Times New Roman" panose="02020603050405020304" pitchFamily="18" charset="0"/>
              </a:rPr>
              <a:t>kết</a:t>
            </a:r>
            <a:r>
              <a:rPr lang="vi-VN" sz="2550" dirty="0">
                <a:solidFill>
                  <a:schemeClr val="tx1"/>
                </a:solidFill>
                <a:latin typeface="Times New Roman" panose="02020603050405020304" pitchFamily="18" charset="0"/>
                <a:cs typeface="Times New Roman" panose="02020603050405020304" pitchFamily="18" charset="0"/>
              </a:rPr>
              <a:t> </a:t>
            </a:r>
            <a:r>
              <a:rPr lang="vi-VN" sz="2550" dirty="0" err="1">
                <a:solidFill>
                  <a:schemeClr val="tx1"/>
                </a:solidFill>
                <a:latin typeface="Times New Roman" panose="02020603050405020304" pitchFamily="18" charset="0"/>
                <a:cs typeface="Times New Roman" panose="02020603050405020304" pitchFamily="18" charset="0"/>
              </a:rPr>
              <a:t>luận</a:t>
            </a:r>
            <a:r>
              <a:rPr lang="vi-VN" sz="2550" dirty="0">
                <a:solidFill>
                  <a:schemeClr val="tx1"/>
                </a:solidFill>
                <a:latin typeface="Times New Roman" panose="02020603050405020304" pitchFamily="18" charset="0"/>
                <a:cs typeface="Times New Roman" panose="02020603050405020304" pitchFamily="18" charset="0"/>
              </a:rPr>
              <a:t>, </a:t>
            </a:r>
            <a:r>
              <a:rPr lang="vi-VN" sz="2550" dirty="0" err="1">
                <a:solidFill>
                  <a:schemeClr val="tx1"/>
                </a:solidFill>
                <a:latin typeface="Times New Roman" panose="02020603050405020304" pitchFamily="18" charset="0"/>
                <a:cs typeface="Times New Roman" panose="02020603050405020304" pitchFamily="18" charset="0"/>
              </a:rPr>
              <a:t>kiến</a:t>
            </a:r>
            <a:r>
              <a:rPr lang="vi-VN" sz="2550" dirty="0">
                <a:solidFill>
                  <a:schemeClr val="tx1"/>
                </a:solidFill>
                <a:latin typeface="Times New Roman" panose="02020603050405020304" pitchFamily="18" charset="0"/>
                <a:cs typeface="Times New Roman" panose="02020603050405020304" pitchFamily="18" charset="0"/>
              </a:rPr>
              <a:t> </a:t>
            </a:r>
            <a:r>
              <a:rPr lang="vi-VN" sz="2550" dirty="0" err="1">
                <a:solidFill>
                  <a:schemeClr val="tx1"/>
                </a:solidFill>
                <a:latin typeface="Times New Roman" panose="02020603050405020304" pitchFamily="18" charset="0"/>
                <a:cs typeface="Times New Roman" panose="02020603050405020304" pitchFamily="18" charset="0"/>
              </a:rPr>
              <a:t>nghị</a:t>
            </a:r>
            <a:r>
              <a:rPr lang="vi-VN" sz="2550" dirty="0">
                <a:solidFill>
                  <a:schemeClr val="tx1"/>
                </a:solidFill>
                <a:latin typeface="Times New Roman" panose="02020603050405020304" pitchFamily="18" charset="0"/>
                <a:cs typeface="Times New Roman" panose="02020603050405020304" pitchFamily="18" charset="0"/>
              </a:rPr>
              <a:t> </a:t>
            </a:r>
            <a:r>
              <a:rPr lang="vi-VN" sz="2550" dirty="0" err="1">
                <a:solidFill>
                  <a:schemeClr val="tx1"/>
                </a:solidFill>
                <a:latin typeface="Times New Roman" panose="02020603050405020304" pitchFamily="18" charset="0"/>
                <a:cs typeface="Times New Roman" panose="02020603050405020304" pitchFamily="18" charset="0"/>
              </a:rPr>
              <a:t>kiểm</a:t>
            </a:r>
            <a:r>
              <a:rPr lang="vi-VN" sz="2550" dirty="0">
                <a:solidFill>
                  <a:schemeClr val="tx1"/>
                </a:solidFill>
                <a:latin typeface="Times New Roman" panose="02020603050405020304" pitchFamily="18" charset="0"/>
                <a:cs typeface="Times New Roman" panose="02020603050405020304" pitchFamily="18" charset="0"/>
              </a:rPr>
              <a:t> </a:t>
            </a:r>
            <a:r>
              <a:rPr lang="vi-VN" sz="2550" dirty="0" err="1">
                <a:solidFill>
                  <a:schemeClr val="tx1"/>
                </a:solidFill>
                <a:latin typeface="Times New Roman" panose="02020603050405020304" pitchFamily="18" charset="0"/>
                <a:cs typeface="Times New Roman" panose="02020603050405020304" pitchFamily="18" charset="0"/>
              </a:rPr>
              <a:t>toán</a:t>
            </a:r>
            <a:r>
              <a:rPr lang="vi-VN" sz="2550" dirty="0">
                <a:solidFill>
                  <a:schemeClr val="tx1"/>
                </a:solidFill>
                <a:latin typeface="Times New Roman" panose="02020603050405020304" pitchFamily="18" charset="0"/>
                <a:cs typeface="Times New Roman" panose="02020603050405020304" pitchFamily="18" charset="0"/>
              </a:rPr>
              <a:t> </a:t>
            </a:r>
            <a:r>
              <a:rPr lang="en-US" sz="2550" dirty="0" err="1">
                <a:solidFill>
                  <a:schemeClr val="tx1"/>
                </a:solidFill>
                <a:latin typeface="Times New Roman" panose="02020603050405020304" pitchFamily="18" charset="0"/>
                <a:cs typeface="Times New Roman" panose="02020603050405020304" pitchFamily="18" charset="0"/>
              </a:rPr>
              <a:t>theo</a:t>
            </a:r>
            <a:r>
              <a:rPr lang="en-US" sz="2550" dirty="0">
                <a:solidFill>
                  <a:schemeClr val="tx1"/>
                </a:solidFill>
                <a:latin typeface="Times New Roman" panose="02020603050405020304" pitchFamily="18" charset="0"/>
                <a:cs typeface="Times New Roman" panose="02020603050405020304" pitchFamily="18" charset="0"/>
              </a:rPr>
              <a:t> </a:t>
            </a:r>
            <a:r>
              <a:rPr lang="en-US" sz="2550" dirty="0" err="1">
                <a:solidFill>
                  <a:schemeClr val="tx1"/>
                </a:solidFill>
                <a:latin typeface="Times New Roman" panose="02020603050405020304" pitchFamily="18" charset="0"/>
                <a:cs typeface="Times New Roman" panose="02020603050405020304" pitchFamily="18" charset="0"/>
              </a:rPr>
              <a:t>quy</a:t>
            </a:r>
            <a:r>
              <a:rPr lang="en-US" sz="2550" dirty="0">
                <a:solidFill>
                  <a:schemeClr val="tx1"/>
                </a:solidFill>
                <a:latin typeface="Times New Roman" panose="02020603050405020304" pitchFamily="18" charset="0"/>
                <a:cs typeface="Times New Roman" panose="02020603050405020304" pitchFamily="18" charset="0"/>
              </a:rPr>
              <a:t> </a:t>
            </a:r>
            <a:r>
              <a:rPr lang="en-US" sz="2550" dirty="0" err="1">
                <a:solidFill>
                  <a:schemeClr val="tx1"/>
                </a:solidFill>
                <a:latin typeface="Times New Roman" panose="02020603050405020304" pitchFamily="18" charset="0"/>
                <a:cs typeface="Times New Roman" panose="02020603050405020304" pitchFamily="18" charset="0"/>
              </a:rPr>
              <a:t>định</a:t>
            </a:r>
            <a:r>
              <a:rPr lang="vi-VN" sz="2550" dirty="0">
                <a:solidFill>
                  <a:schemeClr val="tx1"/>
                </a:solidFill>
                <a:latin typeface="Times New Roman" panose="02020603050405020304" pitchFamily="18" charset="0"/>
                <a:cs typeface="Times New Roman" panose="02020603050405020304" pitchFamily="18" charset="0"/>
              </a:rPr>
              <a:t>.</a:t>
            </a:r>
            <a:endParaRPr lang="en-US" sz="2550" dirty="0">
              <a:solidFill>
                <a:schemeClr val="tx1"/>
              </a:solidFill>
              <a:latin typeface="Times New Roman" panose="02020603050405020304" pitchFamily="18" charset="0"/>
              <a:cs typeface="Times New Roman" panose="02020603050405020304" pitchFamily="18" charset="0"/>
            </a:endParaRPr>
          </a:p>
          <a:p>
            <a:pPr marL="0" indent="0" algn="just">
              <a:buNone/>
            </a:pPr>
            <a:endParaRPr lang="en-US" sz="2600" dirty="0">
              <a:solidFill>
                <a:schemeClr val="tx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tx1"/>
              </a:solidFill>
              <a:latin typeface="Times New Roman" pitchFamily="18" charset="0"/>
              <a:cs typeface="Times New Roman" pitchFamily="18" charset="0"/>
            </a:endParaRPr>
          </a:p>
          <a:p>
            <a:pPr marL="316531" indent="-152404">
              <a:spcBef>
                <a:spcPts val="517"/>
              </a:spcBef>
              <a:buClr>
                <a:schemeClr val="dk2"/>
              </a:buClr>
              <a:buSzPts val="2800"/>
              <a:buNone/>
            </a:pPr>
            <a:endParaRPr sz="2585" dirty="0">
              <a:solidFill>
                <a:schemeClr val="dk1"/>
              </a:solidFill>
              <a:latin typeface="Arial"/>
              <a:ea typeface="Arial"/>
              <a:cs typeface="Arial"/>
              <a:sym typeface="Arial"/>
            </a:endParaRPr>
          </a:p>
        </p:txBody>
      </p:sp>
      <p:sp>
        <p:nvSpPr>
          <p:cNvPr id="228" name="Google Shape;228;p3"/>
          <p:cNvSpPr txBox="1"/>
          <p:nvPr/>
        </p:nvSpPr>
        <p:spPr>
          <a:xfrm>
            <a:off x="8269287" y="6305553"/>
            <a:ext cx="838200" cy="241788"/>
          </a:xfrm>
          <a:prstGeom prst="rect">
            <a:avLst/>
          </a:prstGeom>
          <a:noFill/>
          <a:ln>
            <a:noFill/>
          </a:ln>
        </p:spPr>
        <p:txBody>
          <a:bodyPr spcFirstLastPara="1" wrap="square" lIns="84392" tIns="42185" rIns="84392" bIns="42185" anchor="t" anchorCtr="0">
            <a:noAutofit/>
          </a:bodyPr>
          <a:lstStyle/>
          <a:p>
            <a:pPr algn="ctr">
              <a:buClr>
                <a:schemeClr val="dk1"/>
              </a:buClr>
              <a:buSzPts val="1600"/>
            </a:pPr>
            <a:endParaRPr sz="1662"/>
          </a:p>
        </p:txBody>
      </p:sp>
    </p:spTree>
    <p:extLst>
      <p:ext uri="{BB962C8B-B14F-4D97-AF65-F5344CB8AC3E}">
        <p14:creationId xmlns:p14="http://schemas.microsoft.com/office/powerpoint/2010/main" val="2013762442"/>
      </p:ext>
    </p:extLst>
  </p:cSld>
  <p:clrMapOvr>
    <a:masterClrMapping/>
  </p:clrMapOvr>
  <p:transition spd="slow">
    <p:randomBa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7" name="Google Shape;227;p3"/>
          <p:cNvSpPr txBox="1">
            <a:spLocks noGrp="1"/>
          </p:cNvSpPr>
          <p:nvPr>
            <p:ph type="body" idx="4294967295"/>
          </p:nvPr>
        </p:nvSpPr>
        <p:spPr>
          <a:xfrm>
            <a:off x="0" y="457200"/>
            <a:ext cx="9144000" cy="5943600"/>
          </a:xfrm>
          <a:prstGeom prst="rect">
            <a:avLst/>
          </a:prstGeom>
          <a:ln>
            <a:solidFill>
              <a:srgbClr val="99FF66"/>
            </a:solidFill>
          </a:ln>
        </p:spPr>
        <p:style>
          <a:lnRef idx="0">
            <a:scrgbClr r="0" g="0" b="0"/>
          </a:lnRef>
          <a:fillRef idx="1003">
            <a:schemeClr val="lt2"/>
          </a:fillRef>
          <a:effectRef idx="0">
            <a:scrgbClr r="0" g="0" b="0"/>
          </a:effectRef>
          <a:fontRef idx="major"/>
        </p:style>
        <p:txBody>
          <a:bodyPr spcFirstLastPara="1" vert="horz" wrap="square" lIns="84392" tIns="42185" rIns="84392" bIns="42185" anchor="t" anchorCtr="0" compatLnSpc="1">
            <a:noAutofit/>
          </a:bodyPr>
          <a:lstStyle/>
          <a:p>
            <a:pPr marL="457200" indent="-457200" algn="ctr">
              <a:spcBef>
                <a:spcPts val="1200"/>
              </a:spcBef>
              <a:spcAft>
                <a:spcPts val="500"/>
              </a:spcAft>
              <a:buNone/>
            </a:pPr>
            <a:r>
              <a:rPr lang="en-US" sz="2550" b="1" dirty="0">
                <a:solidFill>
                  <a:schemeClr val="tx1"/>
                </a:solidFill>
                <a:latin typeface="Times New Roman" panose="02020603050405020304" pitchFamily="18" charset="0"/>
                <a:cs typeface="Times New Roman" panose="02020603050405020304" pitchFamily="18" charset="0"/>
              </a:rPr>
              <a:t>3</a:t>
            </a:r>
            <a:r>
              <a:rPr lang="en-US" sz="2550" b="1">
                <a:solidFill>
                  <a:schemeClr val="tx1"/>
                </a:solidFill>
                <a:latin typeface="Times New Roman" panose="02020603050405020304" pitchFamily="18" charset="0"/>
                <a:cs typeface="Times New Roman" panose="02020603050405020304" pitchFamily="18" charset="0"/>
              </a:rPr>
              <a:t>. </a:t>
            </a:r>
            <a:r>
              <a:rPr lang="vi-VN" sz="2550" b="1" dirty="0">
                <a:solidFill>
                  <a:schemeClr val="tx1"/>
                </a:solidFill>
                <a:latin typeface="Times New Roman" panose="02020603050405020304" pitchFamily="18" charset="0"/>
                <a:cs typeface="Times New Roman" panose="02020603050405020304" pitchFamily="18" charset="0"/>
              </a:rPr>
              <a:t>NHIỆM VỤ CỦA KIỂM TOÁN NHÀ NƯỚC </a:t>
            </a:r>
            <a:r>
              <a:rPr lang="en-US" sz="2550" b="1" dirty="0">
                <a:solidFill>
                  <a:schemeClr val="tx1"/>
                </a:solidFill>
                <a:latin typeface="Times New Roman" panose="02020603050405020304" pitchFamily="18" charset="0"/>
                <a:cs typeface="Times New Roman" panose="02020603050405020304" pitchFamily="18" charset="0"/>
              </a:rPr>
              <a:t>(</a:t>
            </a:r>
            <a:r>
              <a:rPr lang="en-US" sz="2550" b="1" err="1">
                <a:solidFill>
                  <a:schemeClr val="tx1"/>
                </a:solidFill>
                <a:latin typeface="Times New Roman" panose="02020603050405020304" pitchFamily="18" charset="0"/>
                <a:cs typeface="Times New Roman" panose="02020603050405020304" pitchFamily="18" charset="0"/>
              </a:rPr>
              <a:t>tiếp</a:t>
            </a:r>
            <a:r>
              <a:rPr lang="en-US" sz="2550" b="1">
                <a:solidFill>
                  <a:schemeClr val="tx1"/>
                </a:solidFill>
                <a:latin typeface="Times New Roman" panose="02020603050405020304" pitchFamily="18" charset="0"/>
                <a:cs typeface="Times New Roman" panose="02020603050405020304" pitchFamily="18" charset="0"/>
              </a:rPr>
              <a:t>)</a:t>
            </a:r>
            <a:endParaRPr lang="vi-VN" sz="2550" b="1" dirty="0">
              <a:solidFill>
                <a:schemeClr val="tx1"/>
              </a:solidFill>
              <a:latin typeface="Times New Roman" panose="02020603050405020304" pitchFamily="18" charset="0"/>
              <a:cs typeface="Times New Roman" panose="02020603050405020304" pitchFamily="18" charset="0"/>
            </a:endParaRPr>
          </a:p>
          <a:p>
            <a:pPr marL="457200" indent="-457200" algn="just">
              <a:spcBef>
                <a:spcPts val="500"/>
              </a:spcBef>
              <a:spcAft>
                <a:spcPts val="500"/>
              </a:spcAft>
              <a:buNone/>
            </a:pPr>
            <a:endParaRPr lang="en-US" sz="2550" dirty="0">
              <a:solidFill>
                <a:schemeClr val="tx1"/>
              </a:solidFill>
              <a:latin typeface="Times New Roman" panose="02020603050405020304" pitchFamily="18" charset="0"/>
              <a:cs typeface="Times New Roman" panose="02020603050405020304" pitchFamily="18" charset="0"/>
            </a:endParaRPr>
          </a:p>
          <a:p>
            <a:pPr marL="457200" indent="-457200" algn="just">
              <a:spcBef>
                <a:spcPts val="500"/>
              </a:spcBef>
              <a:spcAft>
                <a:spcPts val="500"/>
              </a:spcAft>
              <a:buNone/>
            </a:pPr>
            <a:r>
              <a:rPr lang="en-US" sz="2550" dirty="0">
                <a:solidFill>
                  <a:schemeClr val="tx1"/>
                </a:solidFill>
                <a:latin typeface="Times New Roman" panose="02020603050405020304" pitchFamily="18" charset="0"/>
                <a:cs typeface="Times New Roman" panose="02020603050405020304" pitchFamily="18" charset="0"/>
              </a:rPr>
              <a:t>(4</a:t>
            </a:r>
            <a:r>
              <a:rPr lang="en-US" sz="2550">
                <a:solidFill>
                  <a:schemeClr val="tx1"/>
                </a:solidFill>
                <a:latin typeface="Times New Roman" panose="02020603050405020304" pitchFamily="18" charset="0"/>
                <a:cs typeface="Times New Roman" panose="02020603050405020304" pitchFamily="18" charset="0"/>
              </a:rPr>
              <a:t>) G</a:t>
            </a:r>
            <a:r>
              <a:rPr lang="vi-VN" sz="2550" dirty="0">
                <a:solidFill>
                  <a:schemeClr val="tx1"/>
                </a:solidFill>
                <a:latin typeface="Times New Roman" panose="02020603050405020304" pitchFamily="18" charset="0"/>
                <a:cs typeface="Times New Roman" panose="02020603050405020304" pitchFamily="18" charset="0"/>
              </a:rPr>
              <a:t>iải trình về kết quả kiểm toán với Quốc hội và các cơ quan của Quốc hội theo quy định của pháp luật; Tổ chức công bố công </a:t>
            </a:r>
            <a:r>
              <a:rPr lang="vi-VN" sz="2550">
                <a:solidFill>
                  <a:schemeClr val="tx1"/>
                </a:solidFill>
                <a:latin typeface="Times New Roman" panose="02020603050405020304" pitchFamily="18" charset="0"/>
                <a:cs typeface="Times New Roman" panose="02020603050405020304" pitchFamily="18" charset="0"/>
              </a:rPr>
              <a:t>khai </a:t>
            </a:r>
            <a:r>
              <a:rPr lang="en-US" sz="2550">
                <a:solidFill>
                  <a:schemeClr val="tx1"/>
                </a:solidFill>
                <a:latin typeface="Times New Roman" panose="02020603050405020304" pitchFamily="18" charset="0"/>
                <a:cs typeface="Times New Roman" panose="02020603050405020304" pitchFamily="18" charset="0"/>
              </a:rPr>
              <a:t>BCKT</a:t>
            </a:r>
            <a:r>
              <a:rPr lang="vi-VN" sz="2550" dirty="0">
                <a:solidFill>
                  <a:schemeClr val="tx1"/>
                </a:solidFill>
                <a:latin typeface="Times New Roman" panose="02020603050405020304" pitchFamily="18" charset="0"/>
                <a:cs typeface="Times New Roman" panose="02020603050405020304" pitchFamily="18" charset="0"/>
              </a:rPr>
              <a:t>, báo cáo tổng hợp kết quả kiểm toán năm và báo cáo kết quả thực hiện kết luận, kiến nghị kiểm toán; Tổ chức theo dõi, kiểm tra việc thực hiện các kết luận, kiến nghị của KTNN.</a:t>
            </a:r>
            <a:r>
              <a:rPr lang="en-US" sz="2550" dirty="0">
                <a:solidFill>
                  <a:schemeClr val="tx1"/>
                </a:solidFill>
                <a:latin typeface="Times New Roman" panose="02020603050405020304" pitchFamily="18" charset="0"/>
                <a:cs typeface="Times New Roman" panose="02020603050405020304" pitchFamily="18" charset="0"/>
              </a:rPr>
              <a:t>  </a:t>
            </a:r>
          </a:p>
          <a:p>
            <a:pPr marL="457200" indent="-457200" algn="just">
              <a:spcBef>
                <a:spcPts val="500"/>
              </a:spcBef>
              <a:spcAft>
                <a:spcPts val="500"/>
              </a:spcAft>
              <a:buNone/>
            </a:pPr>
            <a:r>
              <a:rPr lang="en-US" sz="2550" dirty="0">
                <a:solidFill>
                  <a:schemeClr val="tx1"/>
                </a:solidFill>
                <a:latin typeface="Times New Roman" panose="02020603050405020304" pitchFamily="18" charset="0"/>
                <a:cs typeface="Times New Roman" panose="02020603050405020304" pitchFamily="18" charset="0"/>
              </a:rPr>
              <a:t>(5</a:t>
            </a:r>
            <a:r>
              <a:rPr lang="en-US" sz="2550">
                <a:solidFill>
                  <a:schemeClr val="tx1"/>
                </a:solidFill>
                <a:latin typeface="Times New Roman" panose="02020603050405020304" pitchFamily="18" charset="0"/>
                <a:cs typeface="Times New Roman" panose="02020603050405020304" pitchFamily="18" charset="0"/>
              </a:rPr>
              <a:t>) T</a:t>
            </a:r>
            <a:r>
              <a:rPr lang="vi-VN" sz="2550">
                <a:solidFill>
                  <a:schemeClr val="tx1"/>
                </a:solidFill>
                <a:latin typeface="Times New Roman" panose="02020603050405020304" pitchFamily="18" charset="0"/>
                <a:cs typeface="Times New Roman" panose="02020603050405020304" pitchFamily="18" charset="0"/>
              </a:rPr>
              <a:t>hực hiện nhiệm vụ phòng</a:t>
            </a:r>
            <a:r>
              <a:rPr lang="vi-VN" sz="2550" dirty="0">
                <a:solidFill>
                  <a:schemeClr val="tx1"/>
                </a:solidFill>
                <a:latin typeface="Times New Roman" panose="02020603050405020304" pitchFamily="18" charset="0"/>
                <a:cs typeface="Times New Roman" panose="02020603050405020304" pitchFamily="18" charset="0"/>
              </a:rPr>
              <a:t>, </a:t>
            </a:r>
            <a:r>
              <a:rPr lang="vi-VN" sz="2550">
                <a:solidFill>
                  <a:schemeClr val="tx1"/>
                </a:solidFill>
                <a:latin typeface="Times New Roman" panose="02020603050405020304" pitchFamily="18" charset="0"/>
                <a:cs typeface="Times New Roman" panose="02020603050405020304" pitchFamily="18" charset="0"/>
              </a:rPr>
              <a:t>ch</a:t>
            </a:r>
            <a:r>
              <a:rPr lang="en-US" sz="2550">
                <a:solidFill>
                  <a:schemeClr val="tx1"/>
                </a:solidFill>
                <a:latin typeface="Times New Roman" panose="02020603050405020304" pitchFamily="18" charset="0"/>
                <a:cs typeface="Times New Roman" panose="02020603050405020304" pitchFamily="18" charset="0"/>
              </a:rPr>
              <a:t>ố</a:t>
            </a:r>
            <a:r>
              <a:rPr lang="vi-VN" sz="2550" dirty="0">
                <a:solidFill>
                  <a:schemeClr val="tx1"/>
                </a:solidFill>
                <a:latin typeface="Times New Roman" panose="02020603050405020304" pitchFamily="18" charset="0"/>
                <a:cs typeface="Times New Roman" panose="02020603050405020304" pitchFamily="18" charset="0"/>
              </a:rPr>
              <a:t>ng tham nhũng theo quy định của Luật Phòng, chống tham nhũng</a:t>
            </a:r>
            <a:r>
              <a:rPr lang="en-US" sz="2550">
                <a:solidFill>
                  <a:schemeClr val="tx1"/>
                </a:solidFill>
                <a:latin typeface="Times New Roman" panose="02020603050405020304" pitchFamily="18" charset="0"/>
                <a:cs typeface="Times New Roman" panose="02020603050405020304" pitchFamily="18" charset="0"/>
              </a:rPr>
              <a:t>: </a:t>
            </a:r>
            <a:r>
              <a:rPr lang="vi-VN" sz="2550" dirty="0">
                <a:solidFill>
                  <a:schemeClr val="tx1"/>
                </a:solidFill>
                <a:latin typeface="Times New Roman" panose="02020603050405020304" pitchFamily="18" charset="0"/>
                <a:cs typeface="Times New Roman" panose="02020603050405020304" pitchFamily="18" charset="0"/>
              </a:rPr>
              <a:t>K</a:t>
            </a:r>
            <a:r>
              <a:rPr lang="en-US" sz="2550" dirty="0" err="1">
                <a:solidFill>
                  <a:schemeClr val="tx1"/>
                </a:solidFill>
                <a:latin typeface="Times New Roman" panose="02020603050405020304" pitchFamily="18" charset="0"/>
                <a:cs typeface="Times New Roman" panose="02020603050405020304" pitchFamily="18" charset="0"/>
              </a:rPr>
              <a:t>iểm</a:t>
            </a:r>
            <a:r>
              <a:rPr lang="en-US" sz="2550" dirty="0">
                <a:solidFill>
                  <a:schemeClr val="tx1"/>
                </a:solidFill>
                <a:latin typeface="Times New Roman" panose="02020603050405020304" pitchFamily="18" charset="0"/>
                <a:cs typeface="Times New Roman" panose="02020603050405020304" pitchFamily="18" charset="0"/>
              </a:rPr>
              <a:t> </a:t>
            </a:r>
            <a:r>
              <a:rPr lang="en-US" sz="2550" dirty="0" err="1">
                <a:solidFill>
                  <a:schemeClr val="tx1"/>
                </a:solidFill>
                <a:latin typeface="Times New Roman" panose="02020603050405020304" pitchFamily="18" charset="0"/>
                <a:cs typeface="Times New Roman" panose="02020603050405020304" pitchFamily="18" charset="0"/>
              </a:rPr>
              <a:t>toán</a:t>
            </a:r>
            <a:r>
              <a:rPr lang="en-US" sz="2550" dirty="0">
                <a:solidFill>
                  <a:schemeClr val="tx1"/>
                </a:solidFill>
                <a:latin typeface="Times New Roman" panose="02020603050405020304" pitchFamily="18" charset="0"/>
                <a:cs typeface="Times New Roman" panose="02020603050405020304" pitchFamily="18" charset="0"/>
              </a:rPr>
              <a:t> </a:t>
            </a:r>
            <a:r>
              <a:rPr lang="en-US" sz="2550" dirty="0" err="1">
                <a:solidFill>
                  <a:schemeClr val="tx1"/>
                </a:solidFill>
                <a:latin typeface="Times New Roman" panose="02020603050405020304" pitchFamily="18" charset="0"/>
                <a:cs typeface="Times New Roman" panose="02020603050405020304" pitchFamily="18" charset="0"/>
              </a:rPr>
              <a:t>vụ</a:t>
            </a:r>
            <a:r>
              <a:rPr lang="en-US" sz="2550" dirty="0">
                <a:solidFill>
                  <a:schemeClr val="tx1"/>
                </a:solidFill>
                <a:latin typeface="Times New Roman" panose="02020603050405020304" pitchFamily="18" charset="0"/>
                <a:cs typeface="Times New Roman" panose="02020603050405020304" pitchFamily="18" charset="0"/>
              </a:rPr>
              <a:t> </a:t>
            </a:r>
            <a:r>
              <a:rPr lang="en-US" sz="2550" dirty="0" err="1">
                <a:solidFill>
                  <a:schemeClr val="tx1"/>
                </a:solidFill>
                <a:latin typeface="Times New Roman" panose="02020603050405020304" pitchFamily="18" charset="0"/>
                <a:cs typeface="Times New Roman" panose="02020603050405020304" pitchFamily="18" charset="0"/>
              </a:rPr>
              <a:t>việc</a:t>
            </a:r>
            <a:r>
              <a:rPr lang="en-US" sz="2550" dirty="0">
                <a:solidFill>
                  <a:schemeClr val="tx1"/>
                </a:solidFill>
                <a:latin typeface="Times New Roman" panose="02020603050405020304" pitchFamily="18" charset="0"/>
                <a:cs typeface="Times New Roman" panose="02020603050405020304" pitchFamily="18" charset="0"/>
              </a:rPr>
              <a:t> </a:t>
            </a:r>
            <a:r>
              <a:rPr lang="en-US" sz="2550" dirty="0" err="1">
                <a:solidFill>
                  <a:schemeClr val="tx1"/>
                </a:solidFill>
                <a:latin typeface="Times New Roman" panose="02020603050405020304" pitchFamily="18" charset="0"/>
                <a:cs typeface="Times New Roman" panose="02020603050405020304" pitchFamily="18" charset="0"/>
              </a:rPr>
              <a:t>có</a:t>
            </a:r>
            <a:r>
              <a:rPr lang="en-US" sz="2550" dirty="0">
                <a:solidFill>
                  <a:schemeClr val="tx1"/>
                </a:solidFill>
                <a:latin typeface="Times New Roman" panose="02020603050405020304" pitchFamily="18" charset="0"/>
                <a:cs typeface="Times New Roman" panose="02020603050405020304" pitchFamily="18" charset="0"/>
              </a:rPr>
              <a:t> </a:t>
            </a:r>
            <a:r>
              <a:rPr lang="en-US" sz="2550" dirty="0" err="1">
                <a:solidFill>
                  <a:schemeClr val="tx1"/>
                </a:solidFill>
                <a:latin typeface="Times New Roman" panose="02020603050405020304" pitchFamily="18" charset="0"/>
                <a:cs typeface="Times New Roman" panose="02020603050405020304" pitchFamily="18" charset="0"/>
              </a:rPr>
              <a:t>dấu</a:t>
            </a:r>
            <a:r>
              <a:rPr lang="en-US" sz="2550" dirty="0">
                <a:solidFill>
                  <a:schemeClr val="tx1"/>
                </a:solidFill>
                <a:latin typeface="Times New Roman" panose="02020603050405020304" pitchFamily="18" charset="0"/>
                <a:cs typeface="Times New Roman" panose="02020603050405020304" pitchFamily="18" charset="0"/>
              </a:rPr>
              <a:t> </a:t>
            </a:r>
            <a:r>
              <a:rPr lang="en-US" sz="2550" dirty="0" err="1">
                <a:solidFill>
                  <a:schemeClr val="tx1"/>
                </a:solidFill>
                <a:latin typeface="Times New Roman" panose="02020603050405020304" pitchFamily="18" charset="0"/>
                <a:cs typeface="Times New Roman" panose="02020603050405020304" pitchFamily="18" charset="0"/>
              </a:rPr>
              <a:t>hiệu</a:t>
            </a:r>
            <a:r>
              <a:rPr lang="en-US" sz="2550" dirty="0">
                <a:solidFill>
                  <a:schemeClr val="tx1"/>
                </a:solidFill>
                <a:latin typeface="Times New Roman" panose="02020603050405020304" pitchFamily="18" charset="0"/>
                <a:cs typeface="Times New Roman" panose="02020603050405020304" pitchFamily="18" charset="0"/>
              </a:rPr>
              <a:t> </a:t>
            </a:r>
            <a:r>
              <a:rPr lang="en-US" sz="2550" dirty="0" err="1">
                <a:solidFill>
                  <a:schemeClr val="tx1"/>
                </a:solidFill>
                <a:latin typeface="Times New Roman" panose="02020603050405020304" pitchFamily="18" charset="0"/>
                <a:cs typeface="Times New Roman" panose="02020603050405020304" pitchFamily="18" charset="0"/>
              </a:rPr>
              <a:t>tham</a:t>
            </a:r>
            <a:r>
              <a:rPr lang="en-US" sz="2550" dirty="0">
                <a:solidFill>
                  <a:schemeClr val="tx1"/>
                </a:solidFill>
                <a:latin typeface="Times New Roman" panose="02020603050405020304" pitchFamily="18" charset="0"/>
                <a:cs typeface="Times New Roman" panose="02020603050405020304" pitchFamily="18" charset="0"/>
              </a:rPr>
              <a:t> </a:t>
            </a:r>
            <a:r>
              <a:rPr lang="en-US" sz="2550" dirty="0" err="1">
                <a:solidFill>
                  <a:schemeClr val="tx1"/>
                </a:solidFill>
                <a:latin typeface="Times New Roman" panose="02020603050405020304" pitchFamily="18" charset="0"/>
                <a:cs typeface="Times New Roman" panose="02020603050405020304" pitchFamily="18" charset="0"/>
              </a:rPr>
              <a:t>nhũng</a:t>
            </a:r>
            <a:r>
              <a:rPr lang="en-US" sz="2550">
                <a:solidFill>
                  <a:schemeClr val="tx1"/>
                </a:solidFill>
                <a:latin typeface="Times New Roman" panose="02020603050405020304" pitchFamily="18" charset="0"/>
                <a:cs typeface="Times New Roman" panose="02020603050405020304" pitchFamily="18" charset="0"/>
              </a:rPr>
              <a:t>; </a:t>
            </a:r>
            <a:r>
              <a:rPr lang="vi-VN" sz="2550" dirty="0">
                <a:solidFill>
                  <a:schemeClr val="tx1"/>
                </a:solidFill>
                <a:latin typeface="Times New Roman" panose="02020603050405020304" pitchFamily="18" charset="0"/>
                <a:cs typeface="Times New Roman" panose="02020603050405020304" pitchFamily="18" charset="0"/>
              </a:rPr>
              <a:t>Chuyển hồ sơ cho cơ quan điều tra, </a:t>
            </a:r>
            <a:r>
              <a:rPr lang="vi-VN" sz="2550">
                <a:solidFill>
                  <a:schemeClr val="tx1"/>
                </a:solidFill>
                <a:latin typeface="Times New Roman" panose="02020603050405020304" pitchFamily="18" charset="0"/>
                <a:cs typeface="Times New Roman" panose="02020603050405020304" pitchFamily="18" charset="0"/>
              </a:rPr>
              <a:t>Viện </a:t>
            </a:r>
            <a:r>
              <a:rPr lang="en-US" sz="2550">
                <a:solidFill>
                  <a:schemeClr val="tx1"/>
                </a:solidFill>
                <a:latin typeface="Times New Roman" panose="02020603050405020304" pitchFamily="18" charset="0"/>
                <a:cs typeface="Times New Roman" panose="02020603050405020304" pitchFamily="18" charset="0"/>
              </a:rPr>
              <a:t>KSND</a:t>
            </a:r>
            <a:r>
              <a:rPr lang="vi-VN" sz="2550" dirty="0">
                <a:solidFill>
                  <a:schemeClr val="tx1"/>
                </a:solidFill>
                <a:latin typeface="Times New Roman" panose="02020603050405020304" pitchFamily="18" charset="0"/>
                <a:cs typeface="Times New Roman" panose="02020603050405020304" pitchFamily="18" charset="0"/>
              </a:rPr>
              <a:t> và cơ quan khác có thẩm quyền xem xét, xử lý những vụ việc có dấu hiệu của tội phạm, vi phạm pháp luật của cơ quan, tổ chức, cá nhân đã được phát hiện thông qua hoạt động kiểm toán.</a:t>
            </a:r>
            <a:endParaRPr lang="en-US" sz="2550" dirty="0">
              <a:solidFill>
                <a:schemeClr val="tx1"/>
              </a:solidFill>
              <a:latin typeface="Times New Roman" panose="02020603050405020304" pitchFamily="18" charset="0"/>
              <a:cs typeface="Times New Roman" panose="02020603050405020304" pitchFamily="18" charset="0"/>
            </a:endParaRPr>
          </a:p>
          <a:p>
            <a:pPr marL="0" indent="0" algn="just">
              <a:buNone/>
            </a:pPr>
            <a:endParaRPr lang="en-US" sz="2215" dirty="0">
              <a:solidFill>
                <a:schemeClr val="tx1"/>
              </a:solidFill>
              <a:highlight>
                <a:srgbClr val="C0C0C0"/>
              </a:highlight>
              <a:latin typeface="Times New Roman" panose="02020603050405020304" pitchFamily="18" charset="0"/>
              <a:cs typeface="Times New Roman" panose="02020603050405020304" pitchFamily="18" charset="0"/>
            </a:endParaRPr>
          </a:p>
          <a:p>
            <a:pPr marL="0" indent="0">
              <a:buNone/>
            </a:pPr>
            <a:endParaRPr lang="en-US" sz="1846" dirty="0">
              <a:solidFill>
                <a:srgbClr val="002060"/>
              </a:solidFill>
              <a:highlight>
                <a:srgbClr val="C0C0C0"/>
              </a:highlight>
              <a:latin typeface="Times New Roman" pitchFamily="18" charset="0"/>
              <a:cs typeface="Times New Roman" pitchFamily="18" charset="0"/>
            </a:endParaRPr>
          </a:p>
          <a:p>
            <a:pPr marL="316531" indent="-152404">
              <a:spcBef>
                <a:spcPts val="517"/>
              </a:spcBef>
              <a:buClr>
                <a:schemeClr val="dk2"/>
              </a:buClr>
              <a:buSzPts val="2800"/>
              <a:buNone/>
            </a:pPr>
            <a:endParaRPr sz="2585" dirty="0">
              <a:solidFill>
                <a:schemeClr val="dk1"/>
              </a:solidFill>
              <a:latin typeface="Arial"/>
              <a:ea typeface="Arial"/>
              <a:cs typeface="Arial"/>
              <a:sym typeface="Arial"/>
            </a:endParaRPr>
          </a:p>
        </p:txBody>
      </p:sp>
      <p:sp>
        <p:nvSpPr>
          <p:cNvPr id="228" name="Google Shape;228;p3"/>
          <p:cNvSpPr txBox="1"/>
          <p:nvPr/>
        </p:nvSpPr>
        <p:spPr>
          <a:xfrm>
            <a:off x="8269287" y="6305553"/>
            <a:ext cx="838200" cy="241788"/>
          </a:xfrm>
          <a:prstGeom prst="rect">
            <a:avLst/>
          </a:prstGeom>
          <a:noFill/>
          <a:ln>
            <a:noFill/>
          </a:ln>
        </p:spPr>
        <p:txBody>
          <a:bodyPr spcFirstLastPara="1" wrap="square" lIns="84392" tIns="42185" rIns="84392" bIns="42185" anchor="t" anchorCtr="0">
            <a:noAutofit/>
          </a:bodyPr>
          <a:lstStyle/>
          <a:p>
            <a:pPr algn="ctr">
              <a:buClr>
                <a:schemeClr val="dk1"/>
              </a:buClr>
              <a:buSzPts val="1600"/>
            </a:pPr>
            <a:endParaRPr sz="1662"/>
          </a:p>
        </p:txBody>
      </p:sp>
    </p:spTree>
    <p:extLst>
      <p:ext uri="{BB962C8B-B14F-4D97-AF65-F5344CB8AC3E}">
        <p14:creationId xmlns:p14="http://schemas.microsoft.com/office/powerpoint/2010/main" val="609139003"/>
      </p:ext>
    </p:extLst>
  </p:cSld>
  <p:clrMapOvr>
    <a:masterClrMapping/>
  </p:clrMapOvr>
  <p:transition spd="slow">
    <p:randomBa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3D4B3AD-4FB3-4A48-801F-C73FC409B325}"/>
              </a:ext>
            </a:extLst>
          </p:cNvPr>
          <p:cNvSpPr>
            <a:spLocks noGrp="1"/>
          </p:cNvSpPr>
          <p:nvPr>
            <p:ph idx="1"/>
          </p:nvPr>
        </p:nvSpPr>
        <p:spPr>
          <a:xfrm>
            <a:off x="451338" y="1417640"/>
            <a:ext cx="8382000" cy="5715000"/>
          </a:xfrm>
        </p:spPr>
        <p:txBody>
          <a:bodyPr/>
          <a:lstStyle/>
          <a:p>
            <a:pPr marL="109728" indent="0" algn="just">
              <a:buNone/>
            </a:pPr>
            <a:r>
              <a:rPr lang="vi-VN" sz="2800" b="1" dirty="0">
                <a:solidFill>
                  <a:schemeClr val="accent1"/>
                </a:solidFill>
                <a:latin typeface="Times New Roman" panose="02020603050405020304" pitchFamily="18" charset="0"/>
                <a:cs typeface="Times New Roman" panose="02020603050405020304" pitchFamily="18" charset="0"/>
              </a:rPr>
              <a:t>1. </a:t>
            </a:r>
            <a:r>
              <a:rPr lang="en-US" sz="2800" b="1" dirty="0" err="1">
                <a:solidFill>
                  <a:schemeClr val="accent1"/>
                </a:solidFill>
                <a:latin typeface="Times New Roman" panose="02020603050405020304" pitchFamily="18" charset="0"/>
                <a:cs typeface="Times New Roman" panose="02020603050405020304" pitchFamily="18" charset="0"/>
              </a:rPr>
              <a:t>Các</a:t>
            </a:r>
            <a:r>
              <a:rPr lang="en-US" sz="2800" b="1" dirty="0">
                <a:solidFill>
                  <a:schemeClr val="accent1"/>
                </a:solidFill>
                <a:latin typeface="Times New Roman" panose="02020603050405020304" pitchFamily="18" charset="0"/>
                <a:cs typeface="Times New Roman" panose="02020603050405020304" pitchFamily="18" charset="0"/>
              </a:rPr>
              <a:t> b</a:t>
            </a:r>
            <a:r>
              <a:rPr lang="vi-VN" sz="2800" b="1" dirty="0">
                <a:solidFill>
                  <a:schemeClr val="accent1"/>
                </a:solidFill>
                <a:latin typeface="Times New Roman" panose="02020603050405020304" pitchFamily="18" charset="0"/>
                <a:cs typeface="Times New Roman" panose="02020603050405020304" pitchFamily="18" charset="0"/>
              </a:rPr>
              <a:t>ư</a:t>
            </a:r>
            <a:r>
              <a:rPr lang="en-US" sz="2800" b="1" dirty="0" err="1">
                <a:solidFill>
                  <a:schemeClr val="accent1"/>
                </a:solidFill>
                <a:latin typeface="Times New Roman" panose="02020603050405020304" pitchFamily="18" charset="0"/>
                <a:cs typeface="Times New Roman" panose="02020603050405020304" pitchFamily="18" charset="0"/>
              </a:rPr>
              <a:t>ớc</a:t>
            </a:r>
            <a:r>
              <a:rPr lang="en-US" sz="2800" b="1" dirty="0">
                <a:solidFill>
                  <a:schemeClr val="accent1"/>
                </a:solidFill>
                <a:latin typeface="Times New Roman" panose="02020603050405020304" pitchFamily="18" charset="0"/>
                <a:cs typeface="Times New Roman" panose="02020603050405020304" pitchFamily="18" charset="0"/>
              </a:rPr>
              <a:t> s</a:t>
            </a:r>
            <a:r>
              <a:rPr lang="vi-VN" sz="2800" b="1" dirty="0">
                <a:solidFill>
                  <a:schemeClr val="accent1"/>
                </a:solidFill>
                <a:latin typeface="Times New Roman" panose="02020603050405020304" pitchFamily="18" charset="0"/>
                <a:cs typeface="Times New Roman" panose="02020603050405020304" pitchFamily="18" charset="0"/>
              </a:rPr>
              <a:t>ử dụng kết quả kiểm toán của KTNN</a:t>
            </a:r>
            <a:endParaRPr lang="en-US" sz="2800" b="1" dirty="0">
              <a:solidFill>
                <a:schemeClr val="accent1"/>
              </a:solidFill>
              <a:latin typeface="Times New Roman" panose="02020603050405020304" pitchFamily="18" charset="0"/>
              <a:cs typeface="Times New Roman" panose="02020603050405020304" pitchFamily="18" charset="0"/>
            </a:endParaRPr>
          </a:p>
          <a:p>
            <a:pPr marL="109728" indent="0" algn="just">
              <a:buNone/>
            </a:pPr>
            <a:r>
              <a:rPr lang="vi-VN" sz="2800" dirty="0">
                <a:latin typeface="Times New Roman" panose="02020603050405020304" pitchFamily="18" charset="0"/>
                <a:cs typeface="Times New Roman" panose="02020603050405020304" pitchFamily="18" charset="0"/>
              </a:rPr>
              <a:t>Bước 1: Tiếp cận đến các </a:t>
            </a:r>
            <a:r>
              <a:rPr lang="en-US" sz="2800" dirty="0" err="1">
                <a:latin typeface="Times New Roman" panose="02020603050405020304" pitchFamily="18" charset="0"/>
                <a:cs typeface="Times New Roman" panose="02020603050405020304" pitchFamily="18" charset="0"/>
              </a:rPr>
              <a:t>loại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cs typeface="Times New Roman" panose="02020603050405020304" pitchFamily="18" charset="0"/>
              </a:rPr>
              <a:t> BCKT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KTNN.</a:t>
            </a:r>
          </a:p>
          <a:p>
            <a:pPr marL="109728" indent="0" algn="just">
              <a:buNone/>
            </a:pPr>
            <a:r>
              <a:rPr lang="vi-VN" sz="2800" dirty="0">
                <a:latin typeface="Times New Roman" panose="02020603050405020304" pitchFamily="18" charset="0"/>
                <a:cs typeface="Times New Roman" panose="02020603050405020304" pitchFamily="18" charset="0"/>
              </a:rPr>
              <a:t>Bước 2: Nghiên cứu nội dung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b</a:t>
            </a:r>
            <a:r>
              <a:rPr lang="vi-VN" sz="2800" dirty="0">
                <a:latin typeface="Times New Roman" panose="02020603050405020304" pitchFamily="18" charset="0"/>
                <a:cs typeface="Times New Roman" panose="02020603050405020304" pitchFamily="18" charset="0"/>
              </a:rPr>
              <a:t>áo cáo của KTNN.</a:t>
            </a:r>
            <a:endParaRPr lang="en-US" sz="2800" dirty="0">
              <a:latin typeface="Times New Roman" panose="02020603050405020304" pitchFamily="18" charset="0"/>
              <a:cs typeface="Times New Roman" panose="02020603050405020304" pitchFamily="18" charset="0"/>
            </a:endParaRPr>
          </a:p>
          <a:p>
            <a:pPr marL="109728" indent="0" algn="just">
              <a:buNone/>
            </a:pPr>
            <a:r>
              <a:rPr lang="vi-VN" sz="2800" dirty="0">
                <a:latin typeface="Times New Roman" panose="02020603050405020304" pitchFamily="18" charset="0"/>
                <a:cs typeface="Times New Roman" panose="02020603050405020304" pitchFamily="18" charset="0"/>
              </a:rPr>
              <a:t>Bước 3: Xác định thông tin </a:t>
            </a:r>
            <a:r>
              <a:rPr lang="en-US" sz="2800" dirty="0" err="1">
                <a:latin typeface="Times New Roman" panose="02020603050405020304" pitchFamily="18" charset="0"/>
                <a:cs typeface="Times New Roman" panose="02020603050405020304" pitchFamily="18" charset="0"/>
              </a:rPr>
              <a:t>cần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dụng</a:t>
            </a:r>
            <a:r>
              <a:rPr lang="vi-VN"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marL="109728" indent="0" algn="just">
              <a:buNone/>
            </a:pPr>
            <a:r>
              <a:rPr lang="vi-VN" sz="2800" dirty="0">
                <a:latin typeface="Times New Roman" panose="02020603050405020304" pitchFamily="18" charset="0"/>
                <a:cs typeface="Times New Roman" panose="02020603050405020304" pitchFamily="18" charset="0"/>
              </a:rPr>
              <a:t>Bước 4: Xác định mức độ chi tiết, cụ thể của vấn đề hoặc nội dung quan tâm, trong đó phải xác định được nội dung đánh giá; đối tượng bị đánh giá; kết luận và kiến nghị (nếu có) để sử dụng.</a:t>
            </a:r>
            <a:endParaRPr lang="en-US" sz="2800" dirty="0">
              <a:latin typeface="Times New Roman" panose="02020603050405020304" pitchFamily="18" charset="0"/>
              <a:cs typeface="Times New Roman" panose="02020603050405020304" pitchFamily="18" charset="0"/>
            </a:endParaRPr>
          </a:p>
          <a:p>
            <a:pPr marL="109728" indent="0" algn="just">
              <a:buNone/>
            </a:pPr>
            <a:r>
              <a:rPr lang="vi-VN" sz="2800" dirty="0">
                <a:latin typeface="Times New Roman" panose="02020603050405020304" pitchFamily="18" charset="0"/>
                <a:cs typeface="Times New Roman" panose="02020603050405020304" pitchFamily="18" charset="0"/>
              </a:rPr>
              <a:t>Bước 5: </a:t>
            </a:r>
            <a:r>
              <a:rPr lang="en-US" sz="2800" dirty="0">
                <a:latin typeface="Times New Roman" panose="02020603050405020304" pitchFamily="18" charset="0"/>
                <a:cs typeface="Times New Roman" panose="02020603050405020304" pitchFamily="18" charset="0"/>
              </a:rPr>
              <a:t>Thu </a:t>
            </a:r>
            <a:r>
              <a:rPr lang="en-US" sz="2800" dirty="0" err="1">
                <a:latin typeface="Times New Roman" panose="02020603050405020304" pitchFamily="18" charset="0"/>
                <a:cs typeface="Times New Roman" panose="02020603050405020304" pitchFamily="18" charset="0"/>
              </a:rPr>
              <a:t>thập</a:t>
            </a:r>
            <a:r>
              <a:rPr lang="vi-VN" sz="2800" dirty="0">
                <a:latin typeface="Times New Roman" panose="02020603050405020304" pitchFamily="18" charset="0"/>
                <a:cs typeface="Times New Roman" panose="02020603050405020304" pitchFamily="18" charset="0"/>
              </a:rPr>
              <a:t> thông tin, tài liệu có liên quan</a:t>
            </a:r>
            <a:r>
              <a:rPr lang="en-US" sz="2800" dirty="0">
                <a:latin typeface="Times New Roman" panose="02020603050405020304" pitchFamily="18" charset="0"/>
                <a:cs typeface="Times New Roman" panose="02020603050405020304" pitchFamily="18" charset="0"/>
              </a:rPr>
              <a:t>.</a:t>
            </a:r>
          </a:p>
          <a:p>
            <a:pPr marL="109728" indent="0" algn="just">
              <a:buNone/>
            </a:pPr>
            <a:r>
              <a:rPr lang="vi-VN" sz="2800" dirty="0">
                <a:latin typeface="Times New Roman" panose="02020603050405020304" pitchFamily="18" charset="0"/>
                <a:cs typeface="Times New Roman" panose="02020603050405020304" pitchFamily="18" charset="0"/>
              </a:rPr>
              <a:t>Bước 6: Phân tích đánh giá tác động của thông tin.</a:t>
            </a:r>
            <a:endParaRPr lang="en-US" sz="2800" dirty="0">
              <a:latin typeface="Times New Roman" panose="02020603050405020304" pitchFamily="18" charset="0"/>
              <a:cs typeface="Times New Roman" panose="02020603050405020304" pitchFamily="18" charset="0"/>
            </a:endParaRPr>
          </a:p>
          <a:p>
            <a:pPr marL="109728" indent="0" algn="just">
              <a:buNone/>
            </a:pPr>
            <a:r>
              <a:rPr lang="vi-VN" sz="2800" dirty="0">
                <a:latin typeface="Times New Roman" panose="02020603050405020304" pitchFamily="18" charset="0"/>
                <a:cs typeface="Times New Roman" panose="02020603050405020304" pitchFamily="18" charset="0"/>
              </a:rPr>
              <a:t>Bước 7: Sử dụng thông tin.</a:t>
            </a:r>
            <a:endParaRPr lang="en-US" sz="2800" dirty="0">
              <a:latin typeface="Times New Roman" panose="02020603050405020304" pitchFamily="18" charset="0"/>
              <a:cs typeface="Times New Roman" panose="02020603050405020304" pitchFamily="18" charset="0"/>
            </a:endParaRPr>
          </a:p>
          <a:p>
            <a:endParaRPr lang="en-US" dirty="0"/>
          </a:p>
        </p:txBody>
      </p:sp>
      <p:sp>
        <p:nvSpPr>
          <p:cNvPr id="3" name="Title 2">
            <a:extLst>
              <a:ext uri="{FF2B5EF4-FFF2-40B4-BE49-F238E27FC236}">
                <a16:creationId xmlns:a16="http://schemas.microsoft.com/office/drawing/2014/main" id="{4B607468-960E-4345-ACC7-AB36DC59F3C8}"/>
              </a:ext>
            </a:extLst>
          </p:cNvPr>
          <p:cNvSpPr>
            <a:spLocks noGrp="1"/>
          </p:cNvSpPr>
          <p:nvPr>
            <p:ph type="title"/>
          </p:nvPr>
        </p:nvSpPr>
        <p:spPr>
          <a:xfrm>
            <a:off x="457200" y="245332"/>
            <a:ext cx="8229600" cy="1143000"/>
          </a:xfrm>
        </p:spPr>
        <p:txBody>
          <a:bodyPr/>
          <a:lstStyle/>
          <a:p>
            <a:pPr algn="ctr"/>
            <a:r>
              <a:rPr lang="en-US" sz="2800" dirty="0">
                <a:solidFill>
                  <a:srgbClr val="FF0000"/>
                </a:solidFill>
                <a:latin typeface="Times New Roman" panose="02020603050405020304" pitchFamily="18" charset="0"/>
                <a:cs typeface="Times New Roman" panose="02020603050405020304" pitchFamily="18" charset="0"/>
              </a:rPr>
              <a:t>III. </a:t>
            </a:r>
            <a:r>
              <a:rPr lang="en-US" sz="2800" dirty="0" err="1">
                <a:solidFill>
                  <a:srgbClr val="FF0000"/>
                </a:solidFill>
                <a:latin typeface="Times New Roman" panose="02020603050405020304" pitchFamily="18" charset="0"/>
                <a:cs typeface="Times New Roman" panose="02020603050405020304" pitchFamily="18" charset="0"/>
              </a:rPr>
              <a:t>Sử</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dụng</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kết</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quả</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kiểm</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toán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của</a:t>
            </a:r>
            <a:r>
              <a:rPr lang="en-US" sz="2800" dirty="0">
                <a:solidFill>
                  <a:srgbClr val="FF0000"/>
                </a:solidFill>
                <a:latin typeface="Times New Roman" panose="02020603050405020304" pitchFamily="18" charset="0"/>
                <a:cs typeface="Times New Roman" panose="02020603050405020304" pitchFamily="18" charset="0"/>
              </a:rPr>
              <a:t> KTNN </a:t>
            </a:r>
            <a:br>
              <a:rPr lang="en-US" sz="2800" dirty="0">
                <a:solidFill>
                  <a:srgbClr val="FF0000"/>
                </a:solidFill>
                <a:latin typeface="Times New Roman" panose="02020603050405020304" pitchFamily="18" charset="0"/>
                <a:cs typeface="Times New Roman" panose="02020603050405020304" pitchFamily="18" charset="0"/>
              </a:rPr>
            </a:br>
            <a:r>
              <a:rPr lang="en-US" sz="2800" dirty="0" err="1">
                <a:solidFill>
                  <a:srgbClr val="FF0000"/>
                </a:solidFill>
                <a:latin typeface="Times New Roman" panose="02020603050405020304" pitchFamily="18" charset="0"/>
                <a:cs typeface="Times New Roman" panose="02020603050405020304" pitchFamily="18" charset="0"/>
              </a:rPr>
              <a:t>để</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phục</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vụ</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công</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tác</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giám</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sát</a:t>
            </a:r>
            <a:r>
              <a:rPr lang="en-US" sz="2800" dirty="0">
                <a:solidFill>
                  <a:srgbClr val="FF0000"/>
                </a:solidFill>
                <a:latin typeface="Times New Roman" panose="02020603050405020304" pitchFamily="18" charset="0"/>
                <a:cs typeface="Times New Roman" panose="02020603050405020304" pitchFamily="18" charset="0"/>
              </a:rPr>
              <a:t> NSĐP</a:t>
            </a:r>
            <a:endParaRPr lang="en-US" sz="2800" dirty="0"/>
          </a:p>
        </p:txBody>
      </p:sp>
    </p:spTree>
    <p:extLst>
      <p:ext uri="{BB962C8B-B14F-4D97-AF65-F5344CB8AC3E}">
        <p14:creationId xmlns:p14="http://schemas.microsoft.com/office/powerpoint/2010/main" val="2119238170"/>
      </p:ext>
    </p:extLst>
  </p:cSld>
  <p:clrMapOvr>
    <a:masterClrMapping/>
  </p:clrMapOvr>
  <p:transition>
    <p:wedg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82912B4-8C25-471F-9FCF-E638751160D0}"/>
              </a:ext>
            </a:extLst>
          </p:cNvPr>
          <p:cNvSpPr>
            <a:spLocks noGrp="1"/>
          </p:cNvSpPr>
          <p:nvPr>
            <p:ph idx="1"/>
          </p:nvPr>
        </p:nvSpPr>
        <p:spPr>
          <a:xfrm>
            <a:off x="381000" y="381000"/>
            <a:ext cx="8382000" cy="6248400"/>
          </a:xfrm>
        </p:spPr>
        <p:txBody>
          <a:bodyPr/>
          <a:lstStyle/>
          <a:p>
            <a:pPr lvl="1" algn="just">
              <a:spcBef>
                <a:spcPts val="400"/>
              </a:spcBef>
              <a:spcAft>
                <a:spcPts val="400"/>
              </a:spcAft>
            </a:pPr>
            <a:r>
              <a:rPr lang="en-US" sz="2600" b="1" dirty="0" err="1">
                <a:latin typeface="Times New Roman" panose="02020603050405020304" pitchFamily="18" charset="0"/>
                <a:cs typeface="Times New Roman" panose="02020603050405020304" pitchFamily="18" charset="0"/>
              </a:rPr>
              <a:t>Ưu</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nh</a:t>
            </a:r>
            <a:r>
              <a:rPr lang="vi-VN" sz="2600" b="1" dirty="0">
                <a:latin typeface="Times New Roman" panose="02020603050405020304" pitchFamily="18" charset="0"/>
                <a:cs typeface="Times New Roman" panose="02020603050405020304" pitchFamily="18" charset="0"/>
              </a:rPr>
              <a:t>ư</a:t>
            </a:r>
            <a:r>
              <a:rPr lang="en-US" sz="2600" b="1" dirty="0" err="1">
                <a:latin typeface="Times New Roman" panose="02020603050405020304" pitchFamily="18" charset="0"/>
                <a:cs typeface="Times New Roman" panose="02020603050405020304" pitchFamily="18" charset="0"/>
              </a:rPr>
              <a:t>ợc</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điểm</a:t>
            </a:r>
            <a:endParaRPr lang="vi-VN" sz="2600" b="1" dirty="0">
              <a:latin typeface="Times New Roman" panose="02020603050405020304" pitchFamily="18" charset="0"/>
              <a:cs typeface="Times New Roman" panose="02020603050405020304" pitchFamily="18" charset="0"/>
            </a:endParaRPr>
          </a:p>
          <a:p>
            <a:pPr marL="393192" lvl="1" indent="0" algn="just">
              <a:spcBef>
                <a:spcPts val="400"/>
              </a:spcBef>
              <a:spcAft>
                <a:spcPts val="400"/>
              </a:spcAft>
              <a:buNone/>
            </a:pPr>
            <a:r>
              <a:rPr lang="en-US" sz="2600" i="1" dirty="0">
                <a:latin typeface="Times New Roman" panose="02020603050405020304" pitchFamily="18" charset="0"/>
                <a:cs typeface="Times New Roman" panose="02020603050405020304" pitchFamily="18" charset="0"/>
              </a:rPr>
              <a:t>- </a:t>
            </a:r>
            <a:r>
              <a:rPr lang="vi-VN" sz="2600" i="1" dirty="0">
                <a:latin typeface="Times New Roman" panose="02020603050405020304" pitchFamily="18" charset="0"/>
                <a:cs typeface="Times New Roman" panose="02020603050405020304" pitchFamily="18" charset="0"/>
              </a:rPr>
              <a:t>Ưu điểm: </a:t>
            </a:r>
            <a:r>
              <a:rPr lang="en-US" sz="2600" dirty="0">
                <a:latin typeface="Times New Roman" panose="02020603050405020304" pitchFamily="18" charset="0"/>
                <a:cs typeface="Times New Roman" panose="02020603050405020304" pitchFamily="18" charset="0"/>
              </a:rPr>
              <a:t>N</a:t>
            </a:r>
            <a:r>
              <a:rPr lang="vi-VN" sz="2600" dirty="0">
                <a:latin typeface="Times New Roman" panose="02020603050405020304" pitchFamily="18" charset="0"/>
                <a:cs typeface="Times New Roman" panose="02020603050405020304" pitchFamily="18" charset="0"/>
              </a:rPr>
              <a:t>gười sử dụng thông tin chủ động trong việc khai thác thông tin, tài liệu kiểm toán; thích hợp với người sử dụng thông tin hoạt động trong lĩnh vực tài chính, ngân sách có thể chủ động nắm bắt các thông tin cần thiết trên Báo cáo của </a:t>
            </a:r>
            <a:r>
              <a:rPr lang="en-US" sz="2600" dirty="0">
                <a:latin typeface="Times New Roman" panose="02020603050405020304" pitchFamily="18" charset="0"/>
                <a:cs typeface="Times New Roman" panose="02020603050405020304" pitchFamily="18" charset="0"/>
              </a:rPr>
              <a:t>KTNN</a:t>
            </a:r>
            <a:r>
              <a:rPr lang="vi-VN" sz="2600" dirty="0">
                <a:latin typeface="Times New Roman" panose="02020603050405020304" pitchFamily="18" charset="0"/>
                <a:cs typeface="Times New Roman" panose="02020603050405020304" pitchFamily="18" charset="0"/>
              </a:rPr>
              <a:t>.</a:t>
            </a:r>
            <a:endParaRPr lang="en-US" sz="2600" dirty="0">
              <a:latin typeface="Times New Roman" panose="02020603050405020304" pitchFamily="18" charset="0"/>
              <a:cs typeface="Times New Roman" panose="02020603050405020304" pitchFamily="18" charset="0"/>
            </a:endParaRPr>
          </a:p>
          <a:p>
            <a:pPr marL="393192" lvl="1" indent="0" algn="just">
              <a:spcBef>
                <a:spcPts val="400"/>
              </a:spcBef>
              <a:spcAft>
                <a:spcPts val="400"/>
              </a:spcAft>
              <a:buNone/>
            </a:pPr>
            <a:r>
              <a:rPr lang="en-US" sz="2600" i="1" dirty="0">
                <a:latin typeface="Times New Roman" panose="02020603050405020304" pitchFamily="18" charset="0"/>
                <a:cs typeface="Times New Roman" panose="02020603050405020304" pitchFamily="18" charset="0"/>
              </a:rPr>
              <a:t>- </a:t>
            </a:r>
            <a:r>
              <a:rPr lang="vi-VN" sz="2600" i="1" dirty="0">
                <a:latin typeface="Times New Roman" panose="02020603050405020304" pitchFamily="18" charset="0"/>
                <a:cs typeface="Times New Roman" panose="02020603050405020304" pitchFamily="18" charset="0"/>
              </a:rPr>
              <a:t>Nhược điểm: </a:t>
            </a:r>
            <a:r>
              <a:rPr lang="vi-VN" sz="2600" dirty="0">
                <a:latin typeface="Times New Roman" panose="02020603050405020304" pitchFamily="18" charset="0"/>
                <a:cs typeface="Times New Roman" panose="02020603050405020304" pitchFamily="18" charset="0"/>
              </a:rPr>
              <a:t>Đòi hỏi người sử dụng thông tin kiểm toán phải nghiên cứu, đọc các Báo cáo của KTNN; khó khăn đối với người sử dụng thông tin không hoạt động trong lĩnh vực tài chính, ngân sách.</a:t>
            </a:r>
            <a:endParaRPr lang="en-US" sz="2600" dirty="0">
              <a:latin typeface="Times New Roman" panose="02020603050405020304" pitchFamily="18" charset="0"/>
              <a:cs typeface="Times New Roman" panose="02020603050405020304" pitchFamily="18" charset="0"/>
            </a:endParaRPr>
          </a:p>
          <a:p>
            <a:pPr marL="393192" lvl="1" indent="0" algn="just">
              <a:spcBef>
                <a:spcPts val="400"/>
              </a:spcBef>
              <a:spcAft>
                <a:spcPts val="400"/>
              </a:spcAft>
              <a:buNone/>
            </a:pPr>
            <a:r>
              <a:rPr lang="en-US" sz="2600" i="1" dirty="0">
                <a:latin typeface="Times New Roman" panose="02020603050405020304" pitchFamily="18" charset="0"/>
                <a:cs typeface="Times New Roman" panose="02020603050405020304" pitchFamily="18" charset="0"/>
              </a:rPr>
              <a:t>- </a:t>
            </a:r>
            <a:r>
              <a:rPr lang="vi-VN" sz="2600" i="1" dirty="0">
                <a:latin typeface="Times New Roman" panose="02020603050405020304" pitchFamily="18" charset="0"/>
                <a:cs typeface="Times New Roman" panose="02020603050405020304" pitchFamily="18" charset="0"/>
              </a:rPr>
              <a:t>Một số lưu ý: </a:t>
            </a:r>
            <a:r>
              <a:rPr lang="en-US" sz="2600" dirty="0" err="1">
                <a:latin typeface="Times New Roman" panose="02020603050405020304" pitchFamily="18" charset="0"/>
                <a:cs typeface="Times New Roman" panose="02020603050405020304" pitchFamily="18" charset="0"/>
              </a:rPr>
              <a:t>Nghiên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cứu</a:t>
            </a:r>
            <a:r>
              <a:rPr lang="en-US" sz="2600" dirty="0">
                <a:latin typeface="Times New Roman" panose="02020603050405020304" pitchFamily="18" charset="0"/>
                <a:cs typeface="Times New Roman" panose="02020603050405020304" pitchFamily="18" charset="0"/>
              </a:rPr>
              <a:t> </a:t>
            </a:r>
            <a:r>
              <a:rPr lang="vi-VN" sz="2600" dirty="0">
                <a:latin typeface="Times New Roman" panose="02020603050405020304" pitchFamily="18" charset="0"/>
                <a:cs typeface="Times New Roman" panose="02020603050405020304" pitchFamily="18" charset="0"/>
              </a:rPr>
              <a:t>nên </a:t>
            </a:r>
            <a:r>
              <a:rPr lang="en-US" sz="2600" dirty="0" err="1">
                <a:latin typeface="Times New Roman" panose="02020603050405020304" pitchFamily="18" charset="0"/>
                <a:cs typeface="Times New Roman" panose="02020603050405020304" pitchFamily="18" charset="0"/>
              </a:rPr>
              <a:t>bắt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đầu</a:t>
            </a:r>
            <a:r>
              <a:rPr lang="en-US" sz="2600" dirty="0">
                <a:latin typeface="Times New Roman" panose="02020603050405020304" pitchFamily="18" charset="0"/>
                <a:cs typeface="Times New Roman" panose="02020603050405020304" pitchFamily="18" charset="0"/>
              </a:rPr>
              <a:t> </a:t>
            </a:r>
            <a:r>
              <a:rPr lang="vi-VN" sz="2600" dirty="0">
                <a:latin typeface="Times New Roman" panose="02020603050405020304" pitchFamily="18" charset="0"/>
                <a:cs typeface="Times New Roman" panose="02020603050405020304" pitchFamily="18" charset="0"/>
              </a:rPr>
              <a:t>từ các Báo cáo mang tính tổng hợp của KTNN để nắm bắt tổng quan các vấn đề, phát hiện, kết luận và kiến nghị nổi bật của KTNN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tiếp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tục</a:t>
            </a:r>
            <a:r>
              <a:rPr lang="vi-VN" sz="2600" dirty="0">
                <a:latin typeface="Times New Roman" panose="02020603050405020304" pitchFamily="18" charset="0"/>
                <a:cs typeface="Times New Roman" panose="02020603050405020304" pitchFamily="18" charset="0"/>
              </a:rPr>
              <a:t> củng cố thông tin </a:t>
            </a:r>
            <a:r>
              <a:rPr lang="en-US" sz="2600" dirty="0" err="1">
                <a:latin typeface="Times New Roman" panose="02020603050405020304" pitchFamily="18" charset="0"/>
                <a:cs typeface="Times New Roman" panose="02020603050405020304" pitchFamily="18" charset="0"/>
              </a:rPr>
              <a:t>nếu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cần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thiết</a:t>
            </a:r>
            <a:r>
              <a:rPr lang="en-US" sz="2600" dirty="0">
                <a:latin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1131701539"/>
      </p:ext>
    </p:extLst>
  </p:cSld>
  <p:clrMapOvr>
    <a:masterClrMapping/>
  </p:clrMapOvr>
  <p:transition>
    <p:wedg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FD0FDD8-B1CF-40C0-8268-8F25F4ADCCFC}"/>
              </a:ext>
            </a:extLst>
          </p:cNvPr>
          <p:cNvSpPr>
            <a:spLocks noGrp="1"/>
          </p:cNvSpPr>
          <p:nvPr>
            <p:ph idx="1"/>
          </p:nvPr>
        </p:nvSpPr>
        <p:spPr>
          <a:xfrm>
            <a:off x="457200" y="152400"/>
            <a:ext cx="8153400" cy="6553200"/>
          </a:xfrm>
        </p:spPr>
        <p:txBody>
          <a:bodyPr/>
          <a:lstStyle/>
          <a:p>
            <a:pPr marL="109728" indent="0" algn="ctr">
              <a:buNone/>
            </a:pPr>
            <a:r>
              <a:rPr lang="en-US" sz="2800" b="1" dirty="0">
                <a:solidFill>
                  <a:schemeClr val="accent1"/>
                </a:solidFill>
                <a:latin typeface="Times New Roman" panose="02020603050405020304" pitchFamily="18" charset="0"/>
                <a:cs typeface="Times New Roman" panose="02020603050405020304" pitchFamily="18" charset="0"/>
              </a:rPr>
              <a:t>2. </a:t>
            </a:r>
            <a:r>
              <a:rPr lang="vi-VN" sz="2800" b="1" dirty="0">
                <a:solidFill>
                  <a:schemeClr val="accent1"/>
                </a:solidFill>
                <a:latin typeface="Times New Roman" panose="02020603050405020304" pitchFamily="18" charset="0"/>
                <a:cs typeface="Times New Roman" panose="02020603050405020304" pitchFamily="18" charset="0"/>
              </a:rPr>
              <a:t>Quy trình khai thác </a:t>
            </a:r>
            <a:r>
              <a:rPr lang="vi-VN" sz="2800" b="1">
                <a:solidFill>
                  <a:schemeClr val="accent1"/>
                </a:solidFill>
                <a:latin typeface="Times New Roman" panose="02020603050405020304" pitchFamily="18" charset="0"/>
                <a:cs typeface="Times New Roman" panose="02020603050405020304" pitchFamily="18" charset="0"/>
              </a:rPr>
              <a:t>thông tin</a:t>
            </a:r>
            <a:br>
              <a:rPr lang="en-US" sz="2800" b="1">
                <a:solidFill>
                  <a:schemeClr val="accent1"/>
                </a:solidFill>
                <a:latin typeface="Times New Roman" panose="02020603050405020304" pitchFamily="18" charset="0"/>
                <a:cs typeface="Times New Roman" panose="02020603050405020304" pitchFamily="18" charset="0"/>
              </a:rPr>
            </a:br>
            <a:r>
              <a:rPr lang="vi-VN" sz="2800" b="1">
                <a:solidFill>
                  <a:schemeClr val="accent1"/>
                </a:solidFill>
                <a:latin typeface="Times New Roman" panose="02020603050405020304" pitchFamily="18" charset="0"/>
                <a:cs typeface="Times New Roman" panose="02020603050405020304" pitchFamily="18" charset="0"/>
              </a:rPr>
              <a:t>từ </a:t>
            </a:r>
            <a:r>
              <a:rPr lang="vi-VN" sz="2800" b="1" dirty="0">
                <a:solidFill>
                  <a:schemeClr val="accent1"/>
                </a:solidFill>
                <a:latin typeface="Times New Roman" panose="02020603050405020304" pitchFamily="18" charset="0"/>
                <a:cs typeface="Times New Roman" panose="02020603050405020304" pitchFamily="18" charset="0"/>
              </a:rPr>
              <a:t>các Báo cáo </a:t>
            </a:r>
            <a:r>
              <a:rPr lang="vi-VN" sz="2800" b="1">
                <a:solidFill>
                  <a:schemeClr val="accent1"/>
                </a:solidFill>
                <a:latin typeface="Times New Roman" panose="02020603050405020304" pitchFamily="18" charset="0"/>
                <a:cs typeface="Times New Roman" panose="02020603050405020304" pitchFamily="18" charset="0"/>
              </a:rPr>
              <a:t>của KTNN</a:t>
            </a:r>
            <a:endParaRPr lang="en-US" sz="2800" b="1">
              <a:solidFill>
                <a:schemeClr val="accent1"/>
              </a:solidFill>
              <a:latin typeface="Times New Roman" panose="02020603050405020304" pitchFamily="18" charset="0"/>
              <a:cs typeface="Times New Roman" panose="02020603050405020304" pitchFamily="18" charset="0"/>
            </a:endParaRPr>
          </a:p>
          <a:p>
            <a:pPr marL="109728" indent="0" algn="ctr">
              <a:buNone/>
            </a:pPr>
            <a:endParaRPr lang="en-US" sz="1000" b="1" dirty="0">
              <a:solidFill>
                <a:schemeClr val="accent1"/>
              </a:solidFill>
              <a:latin typeface="Times New Roman" panose="02020603050405020304" pitchFamily="18" charset="0"/>
              <a:cs typeface="Times New Roman" panose="02020603050405020304" pitchFamily="18" charset="0"/>
            </a:endParaRPr>
          </a:p>
          <a:p>
            <a:pPr lvl="1" algn="just">
              <a:spcBef>
                <a:spcPts val="400"/>
              </a:spcBef>
              <a:spcAft>
                <a:spcPts val="400"/>
              </a:spcAft>
            </a:pPr>
            <a:r>
              <a:rPr lang="en-US" sz="2400" b="1" dirty="0" err="1">
                <a:latin typeface="Times New Roman" panose="02020603050405020304" pitchFamily="18" charset="0"/>
                <a:cs typeface="Times New Roman" panose="02020603050405020304" pitchFamily="18" charset="0"/>
              </a:rPr>
              <a:t>Bước</a:t>
            </a:r>
            <a:r>
              <a:rPr lang="en-US" sz="2400" b="1" dirty="0">
                <a:latin typeface="Times New Roman" panose="02020603050405020304" pitchFamily="18" charset="0"/>
                <a:cs typeface="Times New Roman" panose="02020603050405020304" pitchFamily="18" charset="0"/>
              </a:rPr>
              <a:t> 1:</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Xác</a:t>
            </a:r>
            <a:r>
              <a:rPr lang="vi-VN" sz="2400" dirty="0">
                <a:latin typeface="Times New Roman" panose="02020603050405020304" pitchFamily="18" charset="0"/>
                <a:cs typeface="Times New Roman" panose="02020603050405020304" pitchFamily="18" charset="0"/>
              </a:rPr>
              <a:t> định nhu cầu thông tin</a:t>
            </a:r>
            <a:r>
              <a:rPr lang="en-US" sz="2400" dirty="0">
                <a:latin typeface="Times New Roman" panose="02020603050405020304" pitchFamily="18" charset="0"/>
                <a:cs typeface="Times New Roman" panose="02020603050405020304" pitchFamily="18" charset="0"/>
              </a:rPr>
              <a:t>.</a:t>
            </a:r>
          </a:p>
          <a:p>
            <a:pPr lvl="1" algn="just">
              <a:spcBef>
                <a:spcPts val="400"/>
              </a:spcBef>
              <a:spcAft>
                <a:spcPts val="400"/>
              </a:spcAft>
            </a:pPr>
            <a:r>
              <a:rPr lang="vi-VN" sz="2400" b="1" dirty="0">
                <a:latin typeface="Times New Roman" panose="02020603050405020304" pitchFamily="18" charset="0"/>
                <a:cs typeface="Times New Roman" panose="02020603050405020304" pitchFamily="18" charset="0"/>
              </a:rPr>
              <a:t>Bước 2</a:t>
            </a:r>
            <a:r>
              <a:rPr lang="en-US" sz="2400" b="1" dirty="0">
                <a:latin typeface="Times New Roman" panose="02020603050405020304" pitchFamily="18" charset="0"/>
                <a:cs typeface="Times New Roman" panose="02020603050405020304" pitchFamily="18" charset="0"/>
              </a:rPr>
              <a:t>:</a:t>
            </a:r>
            <a:r>
              <a:rPr lang="vi-VN" sz="2400" dirty="0">
                <a:latin typeface="Times New Roman" panose="02020603050405020304" pitchFamily="18" charset="0"/>
                <a:cs typeface="Times New Roman" panose="02020603050405020304" pitchFamily="18" charset="0"/>
              </a:rPr>
              <a:t> Xác định nguồn và phương pháp thu thập.</a:t>
            </a:r>
            <a:endParaRPr lang="en-US" sz="2400" dirty="0">
              <a:latin typeface="Times New Roman" panose="02020603050405020304" pitchFamily="18" charset="0"/>
              <a:cs typeface="Times New Roman" panose="02020603050405020304" pitchFamily="18" charset="0"/>
            </a:endParaRPr>
          </a:p>
          <a:p>
            <a:pPr lvl="1" algn="just">
              <a:spcBef>
                <a:spcPts val="400"/>
              </a:spcBef>
              <a:spcAft>
                <a:spcPts val="400"/>
              </a:spcAft>
            </a:pPr>
            <a:r>
              <a:rPr lang="vi-VN" sz="2400" b="1" dirty="0">
                <a:latin typeface="Times New Roman" panose="02020603050405020304" pitchFamily="18" charset="0"/>
                <a:cs typeface="Times New Roman" panose="02020603050405020304" pitchFamily="18" charset="0"/>
              </a:rPr>
              <a:t>Bước 3</a:t>
            </a:r>
            <a:r>
              <a:rPr lang="en-US" sz="2400" b="1"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Lựa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chọn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vi-VN" sz="2400" dirty="0">
                <a:latin typeface="Times New Roman" panose="02020603050405020304" pitchFamily="18" charset="0"/>
                <a:cs typeface="Times New Roman" panose="02020603050405020304" pitchFamily="18" charset="0"/>
              </a:rPr>
              <a:t> t</a:t>
            </a:r>
            <a:r>
              <a:rPr lang="en-US" sz="2400" dirty="0" err="1">
                <a:latin typeface="Times New Roman" panose="02020603050405020304" pitchFamily="18" charset="0"/>
                <a:cs typeface="Times New Roman" panose="02020603050405020304" pitchFamily="18" charset="0"/>
              </a:rPr>
              <a:t>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a:t>
            </a:r>
            <a:r>
              <a:rPr lang="en-US" sz="2400" dirty="0">
                <a:latin typeface="Times New Roman" panose="02020603050405020304" pitchFamily="18" charset="0"/>
                <a:cs typeface="Times New Roman" panose="02020603050405020304" pitchFamily="18" charset="0"/>
              </a:rPr>
              <a:t> </a:t>
            </a:r>
            <a:r>
              <a:rPr lang="en-US" sz="2400" spc="-40" dirty="0" err="1">
                <a:latin typeface="Times New Roman" panose="02020603050405020304" pitchFamily="18" charset="0"/>
                <a:cs typeface="Times New Roman" panose="02020603050405020304" pitchFamily="18" charset="0"/>
              </a:rPr>
              <a:t>thập</a:t>
            </a:r>
            <a:r>
              <a:rPr lang="en-US" sz="2400" spc="-40" dirty="0">
                <a:latin typeface="Times New Roman" panose="02020603050405020304" pitchFamily="18" charset="0"/>
                <a:cs typeface="Times New Roman" panose="02020603050405020304" pitchFamily="18" charset="0"/>
              </a:rPr>
              <a:t> </a:t>
            </a:r>
            <a:r>
              <a:rPr lang="en-US" sz="2400" spc="-40" dirty="0" err="1">
                <a:latin typeface="Times New Roman" panose="02020603050405020304" pitchFamily="18" charset="0"/>
                <a:cs typeface="Times New Roman" panose="02020603050405020304" pitchFamily="18" charset="0"/>
              </a:rPr>
              <a:t>thông</a:t>
            </a:r>
            <a:r>
              <a:rPr lang="en-US" sz="2400" spc="-40" dirty="0">
                <a:latin typeface="Times New Roman" panose="02020603050405020304" pitchFamily="18" charset="0"/>
                <a:cs typeface="Times New Roman" panose="02020603050405020304" pitchFamily="18" charset="0"/>
              </a:rPr>
              <a:t> tin </a:t>
            </a:r>
            <a:r>
              <a:rPr lang="en-US" sz="2400" spc="-40" dirty="0" err="1">
                <a:latin typeface="Times New Roman" panose="02020603050405020304" pitchFamily="18" charset="0"/>
                <a:cs typeface="Times New Roman" panose="02020603050405020304" pitchFamily="18" charset="0"/>
              </a:rPr>
              <a:t>từ</a:t>
            </a:r>
            <a:r>
              <a:rPr lang="en-US" sz="2400" spc="-40" dirty="0">
                <a:latin typeface="Times New Roman" panose="02020603050405020304" pitchFamily="18" charset="0"/>
                <a:cs typeface="Times New Roman" panose="02020603050405020304" pitchFamily="18" charset="0"/>
              </a:rPr>
              <a:t> </a:t>
            </a:r>
            <a:r>
              <a:rPr lang="en-US" sz="2400" spc="-40" dirty="0" err="1">
                <a:latin typeface="Times New Roman" panose="02020603050405020304" pitchFamily="18" charset="0"/>
                <a:cs typeface="Times New Roman" panose="02020603050405020304" pitchFamily="18" charset="0"/>
              </a:rPr>
              <a:t>các</a:t>
            </a:r>
            <a:r>
              <a:rPr lang="en-US" sz="2400" spc="-40" dirty="0">
                <a:latin typeface="Times New Roman" panose="02020603050405020304" pitchFamily="18" charset="0"/>
                <a:cs typeface="Times New Roman" panose="02020603050405020304" pitchFamily="18" charset="0"/>
              </a:rPr>
              <a:t> </a:t>
            </a:r>
            <a:r>
              <a:rPr lang="en-US" sz="2400" spc="-40" dirty="0" err="1">
                <a:latin typeface="Times New Roman" panose="02020603050405020304" pitchFamily="18" charset="0"/>
                <a:cs typeface="Times New Roman" panose="02020603050405020304" pitchFamily="18" charset="0"/>
              </a:rPr>
              <a:t>nguồn</a:t>
            </a:r>
            <a:r>
              <a:rPr lang="en-US" sz="2400" spc="-40" dirty="0">
                <a:latin typeface="Times New Roman" panose="02020603050405020304" pitchFamily="18" charset="0"/>
                <a:cs typeface="Times New Roman" panose="02020603050405020304" pitchFamily="18" charset="0"/>
              </a:rPr>
              <a:t> </a:t>
            </a:r>
            <a:r>
              <a:rPr lang="en-US" sz="2400" spc="-40" dirty="0" err="1">
                <a:latin typeface="Times New Roman" panose="02020603050405020304" pitchFamily="18" charset="0"/>
                <a:cs typeface="Times New Roman" panose="02020603050405020304" pitchFamily="18" charset="0"/>
              </a:rPr>
              <a:t>và</a:t>
            </a:r>
            <a:r>
              <a:rPr lang="en-US" sz="2400" spc="-40" dirty="0">
                <a:latin typeface="Times New Roman" panose="02020603050405020304" pitchFamily="18" charset="0"/>
                <a:cs typeface="Times New Roman" panose="02020603050405020304" pitchFamily="18" charset="0"/>
              </a:rPr>
              <a:t> </a:t>
            </a:r>
            <a:r>
              <a:rPr lang="en-US" sz="2400" spc="-40" dirty="0" err="1">
                <a:latin typeface="Times New Roman" panose="02020603050405020304" pitchFamily="18" charset="0"/>
                <a:cs typeface="Times New Roman" panose="02020603050405020304" pitchFamily="18" charset="0"/>
              </a:rPr>
              <a:t>bằng</a:t>
            </a:r>
            <a:r>
              <a:rPr lang="en-US" sz="2400" spc="-40" dirty="0">
                <a:latin typeface="Times New Roman" panose="02020603050405020304" pitchFamily="18" charset="0"/>
                <a:cs typeface="Times New Roman" panose="02020603050405020304" pitchFamily="18" charset="0"/>
              </a:rPr>
              <a:t> </a:t>
            </a:r>
            <a:r>
              <a:rPr lang="en-US" sz="2400" spc="-40" dirty="0" err="1">
                <a:latin typeface="Times New Roman" panose="02020603050405020304" pitchFamily="18" charset="0"/>
                <a:cs typeface="Times New Roman" panose="02020603050405020304" pitchFamily="18" charset="0"/>
              </a:rPr>
              <a:t>các</a:t>
            </a:r>
            <a:r>
              <a:rPr lang="en-US" sz="2400" spc="-40" dirty="0">
                <a:latin typeface="Times New Roman" panose="02020603050405020304" pitchFamily="18" charset="0"/>
                <a:cs typeface="Times New Roman" panose="02020603050405020304" pitchFamily="18" charset="0"/>
              </a:rPr>
              <a:t> </a:t>
            </a:r>
            <a:r>
              <a:rPr lang="en-US" sz="2400" spc="-40" dirty="0" err="1">
                <a:latin typeface="Times New Roman" panose="02020603050405020304" pitchFamily="18" charset="0"/>
                <a:cs typeface="Times New Roman" panose="02020603050405020304" pitchFamily="18" charset="0"/>
              </a:rPr>
              <a:t>phương</a:t>
            </a:r>
            <a:r>
              <a:rPr lang="en-US" sz="2400" spc="-40" dirty="0">
                <a:latin typeface="Times New Roman" panose="02020603050405020304" pitchFamily="18" charset="0"/>
                <a:cs typeface="Times New Roman" panose="02020603050405020304" pitchFamily="18" charset="0"/>
              </a:rPr>
              <a:t> </a:t>
            </a:r>
            <a:r>
              <a:rPr lang="en-US" sz="2400" spc="-40" dirty="0" err="1">
                <a:latin typeface="Times New Roman" panose="02020603050405020304" pitchFamily="18" charset="0"/>
                <a:cs typeface="Times New Roman" panose="02020603050405020304" pitchFamily="18" charset="0"/>
              </a:rPr>
              <a:t>thức</a:t>
            </a:r>
            <a:r>
              <a:rPr lang="en-US" sz="2400" spc="-40" dirty="0">
                <a:latin typeface="Times New Roman" panose="02020603050405020304" pitchFamily="18" charset="0"/>
                <a:cs typeface="Times New Roman" panose="02020603050405020304" pitchFamily="18" charset="0"/>
              </a:rPr>
              <a:t> </a:t>
            </a:r>
            <a:r>
              <a:rPr lang="en-US" sz="2400" spc="-40" dirty="0" err="1">
                <a:latin typeface="Times New Roman" panose="02020603050405020304" pitchFamily="18" charset="0"/>
                <a:cs typeface="Times New Roman" panose="02020603050405020304" pitchFamily="18" charset="0"/>
              </a:rPr>
              <a:t>đã</a:t>
            </a:r>
            <a:r>
              <a:rPr lang="en-US" sz="2400" spc="-40" dirty="0">
                <a:latin typeface="Times New Roman" panose="02020603050405020304" pitchFamily="18" charset="0"/>
                <a:cs typeface="Times New Roman" panose="02020603050405020304" pitchFamily="18" charset="0"/>
              </a:rPr>
              <a:t> </a:t>
            </a:r>
            <a:r>
              <a:rPr lang="en-US" sz="2400" spc="-40" dirty="0" err="1">
                <a:latin typeface="Times New Roman" panose="02020603050405020304" pitchFamily="18" charset="0"/>
                <a:cs typeface="Times New Roman" panose="02020603050405020304" pitchFamily="18" charset="0"/>
              </a:rPr>
              <a:t>chọn</a:t>
            </a:r>
            <a:r>
              <a:rPr lang="en-US" sz="2400" spc="-40" dirty="0">
                <a:latin typeface="Times New Roman" panose="02020603050405020304" pitchFamily="18" charset="0"/>
                <a:cs typeface="Times New Roman" panose="02020603050405020304" pitchFamily="18" charset="0"/>
              </a:rPr>
              <a:t>.</a:t>
            </a:r>
          </a:p>
          <a:p>
            <a:pPr lvl="1" algn="just">
              <a:spcBef>
                <a:spcPts val="400"/>
              </a:spcBef>
              <a:spcAft>
                <a:spcPts val="400"/>
              </a:spcAft>
            </a:pPr>
            <a:r>
              <a:rPr lang="vi-VN" sz="2400" b="1" dirty="0">
                <a:latin typeface="Times New Roman" panose="02020603050405020304" pitchFamily="18" charset="0"/>
                <a:cs typeface="Times New Roman" panose="02020603050405020304" pitchFamily="18" charset="0"/>
              </a:rPr>
              <a:t>Bước 4</a:t>
            </a:r>
            <a:r>
              <a:rPr lang="en-US" sz="2400" b="1" dirty="0">
                <a:latin typeface="Times New Roman" panose="02020603050405020304" pitchFamily="18" charset="0"/>
                <a:cs typeface="Times New Roman" panose="02020603050405020304" pitchFamily="18" charset="0"/>
              </a:rPr>
              <a:t>:</a:t>
            </a:r>
            <a:r>
              <a:rPr lang="vi-VN" sz="2400" dirty="0">
                <a:latin typeface="Times New Roman" panose="02020603050405020304" pitchFamily="18" charset="0"/>
                <a:cs typeface="Times New Roman" panose="02020603050405020304" pitchFamily="18" charset="0"/>
              </a:rPr>
              <a:t> Xác định mức độ chi tiết, cụ thể của vấn đề hoặc nội dung quan tâm</a:t>
            </a:r>
            <a:r>
              <a:rPr lang="en-US" sz="2400" dirty="0">
                <a:latin typeface="Times New Roman" panose="02020603050405020304" pitchFamily="18" charset="0"/>
                <a:cs typeface="Times New Roman" panose="02020603050405020304" pitchFamily="18" charset="0"/>
              </a:rPr>
              <a:t>.</a:t>
            </a:r>
          </a:p>
          <a:p>
            <a:pPr lvl="1" algn="just">
              <a:spcBef>
                <a:spcPts val="400"/>
              </a:spcBef>
              <a:spcAft>
                <a:spcPts val="400"/>
              </a:spcAft>
            </a:pPr>
            <a:r>
              <a:rPr lang="vi-VN" sz="2400" b="1" dirty="0">
                <a:latin typeface="Times New Roman" panose="02020603050405020304" pitchFamily="18" charset="0"/>
                <a:cs typeface="Times New Roman" panose="02020603050405020304" pitchFamily="18" charset="0"/>
              </a:rPr>
              <a:t>Bước 5</a:t>
            </a:r>
            <a:r>
              <a:rPr lang="en-US" sz="2400" b="1" dirty="0">
                <a:latin typeface="Times New Roman" panose="02020603050405020304" pitchFamily="18" charset="0"/>
                <a:cs typeface="Times New Roman" panose="02020603050405020304" pitchFamily="18" charset="0"/>
              </a:rPr>
              <a:t>:</a:t>
            </a:r>
            <a:r>
              <a:rPr lang="vi-VN" sz="2400" dirty="0">
                <a:latin typeface="Times New Roman" panose="02020603050405020304" pitchFamily="18" charset="0"/>
                <a:cs typeface="Times New Roman" panose="02020603050405020304" pitchFamily="18" charset="0"/>
              </a:rPr>
              <a:t> Củng cố thông tin, tài liệu có liên quan</a:t>
            </a:r>
            <a:r>
              <a:rPr lang="en-US" sz="2400" dirty="0">
                <a:latin typeface="Times New Roman" panose="02020603050405020304" pitchFamily="18" charset="0"/>
                <a:cs typeface="Times New Roman" panose="02020603050405020304" pitchFamily="18" charset="0"/>
              </a:rPr>
              <a:t>.</a:t>
            </a:r>
          </a:p>
          <a:p>
            <a:pPr lvl="1" algn="just">
              <a:spcBef>
                <a:spcPts val="400"/>
              </a:spcBef>
              <a:spcAft>
                <a:spcPts val="400"/>
              </a:spcAft>
            </a:pPr>
            <a:r>
              <a:rPr lang="vi-VN" sz="2400" b="1" dirty="0">
                <a:latin typeface="Times New Roman" panose="02020603050405020304" pitchFamily="18" charset="0"/>
                <a:cs typeface="Times New Roman" panose="02020603050405020304" pitchFamily="18" charset="0"/>
              </a:rPr>
              <a:t>Bước 6</a:t>
            </a:r>
            <a:r>
              <a:rPr lang="en-US" sz="2400" b="1" dirty="0">
                <a:latin typeface="Times New Roman" panose="02020603050405020304" pitchFamily="18" charset="0"/>
                <a:cs typeface="Times New Roman" panose="02020603050405020304" pitchFamily="18" charset="0"/>
              </a:rPr>
              <a:t>:</a:t>
            </a:r>
            <a:r>
              <a:rPr lang="vi-VN" sz="2400" dirty="0">
                <a:latin typeface="Times New Roman" panose="02020603050405020304" pitchFamily="18" charset="0"/>
                <a:cs typeface="Times New Roman" panose="02020603050405020304" pitchFamily="18" charset="0"/>
              </a:rPr>
              <a:t> Phân </a:t>
            </a:r>
            <a:r>
              <a:rPr lang="vi-VN" sz="2400">
                <a:latin typeface="Times New Roman" panose="02020603050405020304" pitchFamily="18" charset="0"/>
                <a:cs typeface="Times New Roman" panose="02020603050405020304" pitchFamily="18" charset="0"/>
              </a:rPr>
              <a:t>tích đánh </a:t>
            </a:r>
            <a:r>
              <a:rPr lang="vi-VN" sz="2400" dirty="0">
                <a:latin typeface="Times New Roman" panose="02020603050405020304" pitchFamily="18" charset="0"/>
                <a:cs typeface="Times New Roman" panose="02020603050405020304" pitchFamily="18" charset="0"/>
              </a:rPr>
              <a:t>giá tác động của thông tin đến </a:t>
            </a:r>
            <a:r>
              <a:rPr lang="en-US" sz="2400" dirty="0" err="1">
                <a:latin typeface="Times New Roman" panose="02020603050405020304" pitchFamily="18" charset="0"/>
                <a:cs typeface="Times New Roman" panose="02020603050405020304" pitchFamily="18" charset="0"/>
              </a:rPr>
              <a:t>quyết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toán</a:t>
            </a:r>
            <a:r>
              <a:rPr lang="en-US" sz="2400" dirty="0">
                <a:latin typeface="Times New Roman" panose="02020603050405020304" pitchFamily="18" charset="0"/>
                <a:cs typeface="Times New Roman" panose="02020603050405020304" pitchFamily="18" charset="0"/>
              </a:rPr>
              <a:t> NSĐP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phê</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chuẩn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quyết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toán</a:t>
            </a:r>
            <a:r>
              <a:rPr lang="en-US" sz="2400" dirty="0">
                <a:latin typeface="Times New Roman" panose="02020603050405020304" pitchFamily="18" charset="0"/>
                <a:cs typeface="Times New Roman" panose="02020603050405020304" pitchFamily="18" charset="0"/>
              </a:rPr>
              <a:t> NSĐP.</a:t>
            </a:r>
          </a:p>
          <a:p>
            <a:pPr lvl="1" algn="just">
              <a:spcBef>
                <a:spcPts val="400"/>
              </a:spcBef>
              <a:spcAft>
                <a:spcPts val="400"/>
              </a:spcAft>
            </a:pPr>
            <a:r>
              <a:rPr lang="vi-VN" sz="2400" b="1" dirty="0">
                <a:latin typeface="Times New Roman" panose="02020603050405020304" pitchFamily="18" charset="0"/>
                <a:cs typeface="Times New Roman" panose="02020603050405020304" pitchFamily="18" charset="0"/>
              </a:rPr>
              <a:t>Bước 7</a:t>
            </a:r>
            <a:r>
              <a:rPr lang="en-US" sz="2400" b="1" dirty="0">
                <a:latin typeface="Times New Roman" panose="02020603050405020304" pitchFamily="18" charset="0"/>
                <a:cs typeface="Times New Roman" panose="02020603050405020304" pitchFamily="18" charset="0"/>
              </a:rPr>
              <a:t>:</a:t>
            </a:r>
            <a:r>
              <a:rPr lang="vi-VN" sz="2400" dirty="0">
                <a:latin typeface="Times New Roman" panose="02020603050405020304" pitchFamily="18" charset="0"/>
                <a:cs typeface="Times New Roman" panose="02020603050405020304" pitchFamily="18" charset="0"/>
              </a:rPr>
              <a:t> Sử dụng thông tin để </a:t>
            </a:r>
            <a:r>
              <a:rPr lang="en-US" sz="2400" dirty="0" err="1">
                <a:latin typeface="Times New Roman" panose="02020603050405020304" pitchFamily="18" charset="0"/>
                <a:cs typeface="Times New Roman" panose="02020603050405020304" pitchFamily="18" charset="0"/>
              </a:rPr>
              <a:t>thẩm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quyết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toán</a:t>
            </a:r>
            <a:r>
              <a:rPr lang="en-US" sz="2400" dirty="0">
                <a:latin typeface="Times New Roman" panose="02020603050405020304" pitchFamily="18" charset="0"/>
                <a:cs typeface="Times New Roman" panose="02020603050405020304" pitchFamily="18" charset="0"/>
              </a:rPr>
              <a:t> NSĐP, </a:t>
            </a:r>
            <a:r>
              <a:rPr lang="en-US" sz="2400" dirty="0" err="1">
                <a:latin typeface="Times New Roman" panose="02020603050405020304" pitchFamily="18" charset="0"/>
                <a:cs typeface="Times New Roman" panose="02020603050405020304" pitchFamily="18" charset="0"/>
              </a:rPr>
              <a:t>phương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bổ</a:t>
            </a:r>
            <a:r>
              <a:rPr lang="en-US" sz="2400" dirty="0">
                <a:latin typeface="Times New Roman" panose="02020603050405020304" pitchFamily="18" charset="0"/>
                <a:cs typeface="Times New Roman" panose="02020603050405020304" pitchFamily="18" charset="0"/>
              </a:rPr>
              <a:t> NS </a:t>
            </a:r>
            <a:r>
              <a:rPr lang="en-US" sz="2400" dirty="0" err="1">
                <a:latin typeface="Times New Roman" panose="02020603050405020304" pitchFamily="18" charset="0"/>
                <a:cs typeface="Times New Roman" panose="02020603050405020304" pitchFamily="18" charset="0"/>
              </a:rPr>
              <a:t>tỉnh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phê</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chuẩn</a:t>
            </a:r>
            <a:r>
              <a:rPr lang="en-US" sz="2400" dirty="0">
                <a:latin typeface="Times New Roman" panose="02020603050405020304" pitchFamily="18" charset="0"/>
                <a:cs typeface="Times New Roman" panose="02020603050405020304" pitchFamily="18" charset="0"/>
              </a:rPr>
              <a:t> QTNSĐP.</a:t>
            </a:r>
          </a:p>
          <a:p>
            <a:endParaRPr lang="en-US" dirty="0"/>
          </a:p>
        </p:txBody>
      </p:sp>
    </p:spTree>
    <p:extLst>
      <p:ext uri="{BB962C8B-B14F-4D97-AF65-F5344CB8AC3E}">
        <p14:creationId xmlns:p14="http://schemas.microsoft.com/office/powerpoint/2010/main" val="2850903231"/>
      </p:ext>
    </p:extLst>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Rectangle 3"/>
          <p:cNvSpPr txBox="1">
            <a:spLocks noGrp="1"/>
          </p:cNvSpPr>
          <p:nvPr>
            <p:ph idx="1"/>
          </p:nvPr>
        </p:nvSpPr>
        <p:spPr>
          <a:xfrm>
            <a:off x="304796" y="1600200"/>
            <a:ext cx="8610603" cy="4495803"/>
          </a:xfrm>
        </p:spPr>
        <p:txBody>
          <a:bodyPr/>
          <a:lstStyle/>
          <a:p>
            <a:pPr marL="109728" indent="0" algn="just">
              <a:buSzPts val="2400"/>
              <a:buNone/>
            </a:pPr>
            <a:r>
              <a:rPr lang="en-US" sz="3600" dirty="0" err="1">
                <a:latin typeface="Times New Roman" panose="02020603050405020304" pitchFamily="18" charset="0"/>
                <a:cs typeface="Times New Roman" panose="02020603050405020304" pitchFamily="18" charset="0"/>
              </a:rPr>
              <a:t>Giám</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sát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ngân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sách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hoạt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động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nhằm</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đảm</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bảo</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cho</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việc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sử</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dụng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nguồn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lực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quốc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gia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một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cách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thiết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thực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hiệu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quả</a:t>
            </a:r>
            <a:r>
              <a:rPr lang="en-US" sz="3600" dirty="0">
                <a:latin typeface="Times New Roman" panose="02020603050405020304" pitchFamily="18" charset="0"/>
                <a:cs typeface="Times New Roman" panose="02020603050405020304" pitchFamily="18" charset="0"/>
              </a:rPr>
              <a:t>. </a:t>
            </a:r>
            <a:r>
              <a:rPr lang="vi-VN" sz="3600" dirty="0">
                <a:latin typeface="Times New Roman" panose="02020603050405020304" pitchFamily="18" charset="0"/>
                <a:cs typeface="Times New Roman" panose="02020603050405020304" pitchFamily="18" charset="0"/>
              </a:rPr>
              <a:t>Ngoài việc kiểm tra, giám sát của các cơ quan chức năng của Nhà nước, cơ quan dân cử là cơ quan giám sát tối cao về ngân sách của quốc gia, </a:t>
            </a:r>
            <a:r>
              <a:rPr lang="vi-VN" sz="3600">
                <a:latin typeface="Times New Roman" panose="02020603050405020304" pitchFamily="18" charset="0"/>
                <a:cs typeface="Times New Roman" panose="02020603050405020304" pitchFamily="18" charset="0"/>
              </a:rPr>
              <a:t>địa phương</a:t>
            </a:r>
            <a:r>
              <a:rPr lang="en-US" sz="3600">
                <a:latin typeface="Times New Roman" panose="02020603050405020304" pitchFamily="18" charset="0"/>
                <a:cs typeface="Times New Roman" panose="02020603050405020304" pitchFamily="18" charset="0"/>
              </a:rPr>
              <a:t>.</a:t>
            </a:r>
            <a:r>
              <a:rPr lang="vi-VN" sz="3600" b="1">
                <a:latin typeface="Times New Roman" panose="02020603050405020304" pitchFamily="18" charset="0"/>
                <a:cs typeface="Times New Roman" panose="02020603050405020304" pitchFamily="18" charset="0"/>
              </a:rPr>
              <a:t> </a:t>
            </a:r>
            <a:endParaRPr lang="vi-VN" b="1" dirty="0">
              <a:latin typeface="Times New Roman" panose="02020603050405020304" pitchFamily="18" charset="0"/>
              <a:cs typeface="Times New Roman" panose="02020603050405020304" pitchFamily="18" charset="0"/>
            </a:endParaRPr>
          </a:p>
        </p:txBody>
      </p:sp>
      <p:sp>
        <p:nvSpPr>
          <p:cNvPr id="3" name="Rectangle 2"/>
          <p:cNvSpPr txBox="1">
            <a:spLocks noGrp="1"/>
          </p:cNvSpPr>
          <p:nvPr>
            <p:ph type="title"/>
          </p:nvPr>
        </p:nvSpPr>
        <p:spPr>
          <a:xfrm>
            <a:off x="380992" y="114295"/>
            <a:ext cx="8610603" cy="1295403"/>
          </a:xfrm>
        </p:spPr>
        <p:txBody>
          <a:bodyPr anchorCtr="1"/>
          <a:lstStyle/>
          <a:p>
            <a:pPr lvl="0" algn="ctr"/>
            <a:r>
              <a:rPr lang="en-US" sz="5400" dirty="0" err="1">
                <a:solidFill>
                  <a:srgbClr val="006600"/>
                </a:solidFill>
                <a:latin typeface="Times New Roman" panose="02020603050405020304" pitchFamily="18" charset="0"/>
                <a:cs typeface="Times New Roman" panose="02020603050405020304" pitchFamily="18" charset="0"/>
              </a:rPr>
              <a:t>Lời</a:t>
            </a:r>
            <a:r>
              <a:rPr lang="en-US" sz="5400" dirty="0">
                <a:solidFill>
                  <a:srgbClr val="006600"/>
                </a:solidFill>
                <a:latin typeface="Times New Roman" panose="02020603050405020304" pitchFamily="18" charset="0"/>
                <a:cs typeface="Times New Roman" panose="02020603050405020304" pitchFamily="18" charset="0"/>
              </a:rPr>
              <a:t> </a:t>
            </a:r>
            <a:r>
              <a:rPr lang="en-US" sz="5400" dirty="0" err="1">
                <a:solidFill>
                  <a:srgbClr val="006600"/>
                </a:solidFill>
                <a:latin typeface="Times New Roman" panose="02020603050405020304" pitchFamily="18" charset="0"/>
                <a:cs typeface="Times New Roman" panose="02020603050405020304" pitchFamily="18" charset="0"/>
              </a:rPr>
              <a:t>mở</a:t>
            </a:r>
            <a:r>
              <a:rPr lang="en-US" sz="5400" dirty="0">
                <a:solidFill>
                  <a:srgbClr val="006600"/>
                </a:solidFill>
                <a:latin typeface="Times New Roman" panose="02020603050405020304" pitchFamily="18" charset="0"/>
                <a:cs typeface="Times New Roman" panose="02020603050405020304" pitchFamily="18" charset="0"/>
              </a:rPr>
              <a:t> </a:t>
            </a:r>
            <a:r>
              <a:rPr lang="en-US" sz="5400" dirty="0" err="1">
                <a:solidFill>
                  <a:srgbClr val="006600"/>
                </a:solidFill>
                <a:latin typeface="Times New Roman" panose="02020603050405020304" pitchFamily="18" charset="0"/>
                <a:cs typeface="Times New Roman" panose="02020603050405020304" pitchFamily="18" charset="0"/>
              </a:rPr>
              <a:t>đầu</a:t>
            </a:r>
            <a:endParaRPr lang="en-US" dirty="0">
              <a:latin typeface="Times New Roman" panose="02020603050405020304" pitchFamily="18" charset="0"/>
              <a:cs typeface="Times New Roman" panose="02020603050405020304" pitchFamily="18" charset="0"/>
            </a:endParaRPr>
          </a:p>
        </p:txBody>
      </p:sp>
    </p:spTree>
  </p:cSld>
  <p:clrMapOvr>
    <a:masterClrMapping/>
  </p:clrMapOvr>
  <p:transition>
    <p:wedg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BCCB165-7F58-4A19-A611-406482F9D60B}"/>
              </a:ext>
            </a:extLst>
          </p:cNvPr>
          <p:cNvSpPr>
            <a:spLocks noGrp="1"/>
          </p:cNvSpPr>
          <p:nvPr>
            <p:ph idx="1"/>
          </p:nvPr>
        </p:nvSpPr>
        <p:spPr>
          <a:xfrm>
            <a:off x="495300" y="685800"/>
            <a:ext cx="8153400" cy="5943600"/>
          </a:xfrm>
        </p:spPr>
        <p:txBody>
          <a:bodyPr/>
          <a:lstStyle/>
          <a:p>
            <a:pPr marL="457200" lvl="1" indent="-457200" algn="just">
              <a:spcBef>
                <a:spcPts val="600"/>
              </a:spcBef>
              <a:spcAft>
                <a:spcPts val="600"/>
              </a:spcAft>
              <a:tabLst>
                <a:tab pos="9323388" algn="l"/>
                <a:tab pos="9683750" algn="l"/>
              </a:tabLst>
            </a:pPr>
            <a:r>
              <a:rPr lang="en-US" sz="2700" b="1" dirty="0" err="1">
                <a:latin typeface="Times New Roman" panose="02020603050405020304" pitchFamily="18" charset="0"/>
                <a:cs typeface="Times New Roman" panose="02020603050405020304" pitchFamily="18" charset="0"/>
              </a:rPr>
              <a:t>Ưu</a:t>
            </a:r>
            <a:r>
              <a:rPr lang="en-US" sz="2700" b="1" dirty="0">
                <a:latin typeface="Times New Roman" panose="02020603050405020304" pitchFamily="18" charset="0"/>
                <a:cs typeface="Times New Roman" panose="02020603050405020304" pitchFamily="18" charset="0"/>
              </a:rPr>
              <a:t>, </a:t>
            </a:r>
            <a:r>
              <a:rPr lang="en-US" sz="2700" b="1" dirty="0" err="1">
                <a:latin typeface="Times New Roman" panose="02020603050405020304" pitchFamily="18" charset="0"/>
                <a:cs typeface="Times New Roman" panose="02020603050405020304" pitchFamily="18" charset="0"/>
              </a:rPr>
              <a:t>nh</a:t>
            </a:r>
            <a:r>
              <a:rPr lang="vi-VN" sz="2700" b="1" dirty="0">
                <a:latin typeface="Times New Roman" panose="02020603050405020304" pitchFamily="18" charset="0"/>
                <a:cs typeface="Times New Roman" panose="02020603050405020304" pitchFamily="18" charset="0"/>
              </a:rPr>
              <a:t>ư</a:t>
            </a:r>
            <a:r>
              <a:rPr lang="en-US" sz="2700" b="1" dirty="0" err="1">
                <a:latin typeface="Times New Roman" panose="02020603050405020304" pitchFamily="18" charset="0"/>
                <a:cs typeface="Times New Roman" panose="02020603050405020304" pitchFamily="18" charset="0"/>
              </a:rPr>
              <a:t>ợc</a:t>
            </a:r>
            <a:r>
              <a:rPr lang="en-US" sz="2700" b="1" dirty="0">
                <a:latin typeface="Times New Roman" panose="02020603050405020304" pitchFamily="18" charset="0"/>
                <a:cs typeface="Times New Roman" panose="02020603050405020304" pitchFamily="18" charset="0"/>
              </a:rPr>
              <a:t> </a:t>
            </a:r>
            <a:r>
              <a:rPr lang="en-US" sz="2700" b="1" dirty="0" err="1">
                <a:latin typeface="Times New Roman" panose="02020603050405020304" pitchFamily="18" charset="0"/>
                <a:cs typeface="Times New Roman" panose="02020603050405020304" pitchFamily="18" charset="0"/>
              </a:rPr>
              <a:t>điểm</a:t>
            </a:r>
            <a:endParaRPr lang="vi-VN" sz="2700" b="1" dirty="0">
              <a:latin typeface="Times New Roman" panose="02020603050405020304" pitchFamily="18" charset="0"/>
              <a:cs typeface="Times New Roman" panose="02020603050405020304" pitchFamily="18" charset="0"/>
            </a:endParaRPr>
          </a:p>
          <a:p>
            <a:pPr marL="457200" lvl="1" indent="-457200" algn="just">
              <a:spcBef>
                <a:spcPts val="600"/>
              </a:spcBef>
              <a:spcAft>
                <a:spcPts val="600"/>
              </a:spcAft>
              <a:buNone/>
              <a:tabLst>
                <a:tab pos="9323388" algn="l"/>
                <a:tab pos="9683750" algn="l"/>
              </a:tabLst>
            </a:pPr>
            <a:r>
              <a:rPr lang="en-US" sz="2700" i="1">
                <a:latin typeface="Times New Roman" panose="02020603050405020304" pitchFamily="18" charset="0"/>
                <a:cs typeface="Times New Roman" panose="02020603050405020304" pitchFamily="18" charset="0"/>
              </a:rPr>
              <a:t>- 	</a:t>
            </a:r>
            <a:r>
              <a:rPr lang="vi-VN" sz="2700" i="1">
                <a:latin typeface="Times New Roman" panose="02020603050405020304" pitchFamily="18" charset="0"/>
                <a:cs typeface="Times New Roman" panose="02020603050405020304" pitchFamily="18" charset="0"/>
              </a:rPr>
              <a:t>Ưu </a:t>
            </a:r>
            <a:r>
              <a:rPr lang="vi-VN" sz="2700" i="1" dirty="0">
                <a:latin typeface="Times New Roman" panose="02020603050405020304" pitchFamily="18" charset="0"/>
                <a:cs typeface="Times New Roman" panose="02020603050405020304" pitchFamily="18" charset="0"/>
              </a:rPr>
              <a:t>điểm: </a:t>
            </a:r>
            <a:r>
              <a:rPr lang="en-US" sz="2700" dirty="0">
                <a:latin typeface="Times New Roman" panose="02020603050405020304" pitchFamily="18" charset="0"/>
                <a:cs typeface="Times New Roman" panose="02020603050405020304" pitchFamily="18" charset="0"/>
              </a:rPr>
              <a:t>N</a:t>
            </a:r>
            <a:r>
              <a:rPr lang="vi-VN" sz="2700" dirty="0">
                <a:latin typeface="Times New Roman" panose="02020603050405020304" pitchFamily="18" charset="0"/>
                <a:cs typeface="Times New Roman" panose="02020603050405020304" pitchFamily="18" charset="0"/>
              </a:rPr>
              <a:t>gười sử dụng thông tin không phải đọc và nghiên cứu quá nhiều Báo cáo của KTNN; thích hợp với người sử dụng thông tin không hoạt động trong lĩnh vực tài chính, ngân sách.</a:t>
            </a:r>
            <a:endParaRPr lang="en-US" sz="2700" dirty="0">
              <a:latin typeface="Times New Roman" panose="02020603050405020304" pitchFamily="18" charset="0"/>
              <a:cs typeface="Times New Roman" panose="02020603050405020304" pitchFamily="18" charset="0"/>
            </a:endParaRPr>
          </a:p>
          <a:p>
            <a:pPr marL="457200" lvl="1" indent="-457200" algn="just">
              <a:spcBef>
                <a:spcPts val="600"/>
              </a:spcBef>
              <a:spcAft>
                <a:spcPts val="600"/>
              </a:spcAft>
              <a:buNone/>
              <a:tabLst>
                <a:tab pos="9323388" algn="l"/>
                <a:tab pos="9683750" algn="l"/>
              </a:tabLst>
            </a:pPr>
            <a:r>
              <a:rPr lang="en-US" sz="2700" i="1">
                <a:latin typeface="Times New Roman" panose="02020603050405020304" pitchFamily="18" charset="0"/>
                <a:cs typeface="Times New Roman" panose="02020603050405020304" pitchFamily="18" charset="0"/>
              </a:rPr>
              <a:t>- 	</a:t>
            </a:r>
            <a:r>
              <a:rPr lang="vi-VN" sz="2700" i="1">
                <a:latin typeface="Times New Roman" panose="02020603050405020304" pitchFamily="18" charset="0"/>
                <a:cs typeface="Times New Roman" panose="02020603050405020304" pitchFamily="18" charset="0"/>
              </a:rPr>
              <a:t>Nhược </a:t>
            </a:r>
            <a:r>
              <a:rPr lang="vi-VN" sz="2700" i="1" dirty="0">
                <a:latin typeface="Times New Roman" panose="02020603050405020304" pitchFamily="18" charset="0"/>
                <a:cs typeface="Times New Roman" panose="02020603050405020304" pitchFamily="18" charset="0"/>
              </a:rPr>
              <a:t>điểm: </a:t>
            </a:r>
            <a:r>
              <a:rPr lang="vi-VN" sz="2700" dirty="0">
                <a:latin typeface="Times New Roman" panose="02020603050405020304" pitchFamily="18" charset="0"/>
                <a:cs typeface="Times New Roman" panose="02020603050405020304" pitchFamily="18" charset="0"/>
              </a:rPr>
              <a:t>Việc khai thác thông tin từ Báo cáo của KTNN bị động, </a:t>
            </a:r>
            <a:r>
              <a:rPr lang="en-US" sz="2700" dirty="0" err="1">
                <a:latin typeface="Times New Roman" panose="02020603050405020304" pitchFamily="18" charset="0"/>
                <a:cs typeface="Times New Roman" panose="02020603050405020304" pitchFamily="18" charset="0"/>
              </a:rPr>
              <a:t>bởi</a:t>
            </a:r>
            <a:r>
              <a:rPr lang="en-US" sz="2700" dirty="0">
                <a:latin typeface="Times New Roman" panose="02020603050405020304" pitchFamily="18" charset="0"/>
                <a:cs typeface="Times New Roman" panose="02020603050405020304" pitchFamily="18" charset="0"/>
              </a:rPr>
              <a:t> </a:t>
            </a:r>
            <a:r>
              <a:rPr lang="vi-VN" sz="2700" dirty="0">
                <a:latin typeface="Times New Roman" panose="02020603050405020304" pitchFamily="18" charset="0"/>
                <a:cs typeface="Times New Roman" panose="02020603050405020304" pitchFamily="18" charset="0"/>
              </a:rPr>
              <a:t>hoạt động kiểm toán của KTNN dựa trên chọn mẫu và đánh giá rủi ro, xác định trọng yếu nên một số nhu cầu thông tin không có hoặc khó khai thác từ nguồn Báo cáo của KTNN hoặc kết quả kiểm toán không trùng khớp với nhu cầu thông tin.</a:t>
            </a:r>
            <a:endParaRPr lang="en-US" sz="27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635080081"/>
      </p:ext>
    </p:extLst>
  </p:cSld>
  <p:clrMapOvr>
    <a:masterClrMapping/>
  </p:clrMapOvr>
  <p:transition>
    <p:wedg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BCCB165-7F58-4A19-A611-406482F9D60B}"/>
              </a:ext>
            </a:extLst>
          </p:cNvPr>
          <p:cNvSpPr>
            <a:spLocks noGrp="1"/>
          </p:cNvSpPr>
          <p:nvPr>
            <p:ph idx="1"/>
          </p:nvPr>
        </p:nvSpPr>
        <p:spPr>
          <a:xfrm>
            <a:off x="304800" y="533400"/>
            <a:ext cx="8534400" cy="5410200"/>
          </a:xfrm>
        </p:spPr>
        <p:txBody>
          <a:bodyPr/>
          <a:lstStyle/>
          <a:p>
            <a:pPr marL="457200" lvl="1" indent="-457200" algn="just">
              <a:spcBef>
                <a:spcPts val="500"/>
              </a:spcBef>
              <a:spcAft>
                <a:spcPts val="500"/>
              </a:spcAft>
              <a:tabLst>
                <a:tab pos="9323388" algn="l"/>
                <a:tab pos="9683750" algn="l"/>
              </a:tabLst>
            </a:pPr>
            <a:r>
              <a:rPr lang="vi-VN" sz="2800" b="1" dirty="0">
                <a:latin typeface="Times New Roman" panose="02020603050405020304" pitchFamily="18" charset="0"/>
                <a:cs typeface="Times New Roman" panose="02020603050405020304" pitchFamily="18" charset="0"/>
              </a:rPr>
              <a:t>Một số lưu ý</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đối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với</a:t>
            </a:r>
            <a:r>
              <a:rPr lang="vi-VN" sz="2800" b="1" dirty="0">
                <a:latin typeface="Times New Roman" panose="02020603050405020304" pitchFamily="18" charset="0"/>
                <a:cs typeface="Times New Roman" panose="02020603050405020304" pitchFamily="18" charset="0"/>
              </a:rPr>
              <a:t> người sử dụng thông tin</a:t>
            </a:r>
            <a:endParaRPr lang="en-US" sz="2800" b="1" dirty="0">
              <a:latin typeface="Times New Roman" panose="02020603050405020304" pitchFamily="18" charset="0"/>
              <a:cs typeface="Times New Roman" panose="02020603050405020304" pitchFamily="18" charset="0"/>
            </a:endParaRPr>
          </a:p>
          <a:p>
            <a:pPr marL="731520" lvl="1" indent="-731520" algn="just">
              <a:spcBef>
                <a:spcPts val="500"/>
              </a:spcBef>
              <a:spcAft>
                <a:spcPts val="500"/>
              </a:spcAft>
              <a:buAutoNum type="romanLcParenBoth"/>
              <a:tabLst>
                <a:tab pos="9323388" algn="l"/>
                <a:tab pos="9683750" algn="l"/>
              </a:tabLst>
            </a:pPr>
            <a:r>
              <a:rPr lang="vi-VN" sz="2800">
                <a:latin typeface="Times New Roman" panose="02020603050405020304" pitchFamily="18" charset="0"/>
                <a:cs typeface="Times New Roman" panose="02020603050405020304" pitchFamily="18" charset="0"/>
              </a:rPr>
              <a:t>Quan </a:t>
            </a:r>
            <a:r>
              <a:rPr lang="vi-VN" sz="2800" dirty="0">
                <a:latin typeface="Times New Roman" panose="02020603050405020304" pitchFamily="18" charset="0"/>
                <a:cs typeface="Times New Roman" panose="02020603050405020304" pitchFamily="18" charset="0"/>
              </a:rPr>
              <a:t>tâm đến các hoạt động kiểm toán ngay từ khâu lập KHKT hàng năm để nắm bắt các nội dung kiểm toán của KTNN; </a:t>
            </a:r>
            <a:endParaRPr lang="en-US" sz="2800" dirty="0">
              <a:latin typeface="Times New Roman" panose="02020603050405020304" pitchFamily="18" charset="0"/>
              <a:cs typeface="Times New Roman" panose="02020603050405020304" pitchFamily="18" charset="0"/>
            </a:endParaRPr>
          </a:p>
          <a:p>
            <a:pPr marL="731520" lvl="1" indent="-731520" algn="just">
              <a:spcBef>
                <a:spcPts val="500"/>
              </a:spcBef>
              <a:spcAft>
                <a:spcPts val="500"/>
              </a:spcAft>
              <a:buAutoNum type="romanLcParenBoth"/>
              <a:tabLst>
                <a:tab pos="9323388" algn="l"/>
                <a:tab pos="9683750" algn="l"/>
              </a:tabLst>
            </a:pPr>
            <a:r>
              <a:rPr lang="vi-VN" sz="2800" dirty="0">
                <a:latin typeface="Times New Roman" panose="02020603050405020304" pitchFamily="18" charset="0"/>
                <a:cs typeface="Times New Roman" panose="02020603050405020304" pitchFamily="18" charset="0"/>
              </a:rPr>
              <a:t>Khai thác nhanh thông tin về các đối tượng kiểm toán của KTNN tại Phụ lục số 01, Báo cáo tổng hợp kết quả kiểm toán năm; </a:t>
            </a:r>
            <a:endParaRPr lang="en-US" sz="2800" dirty="0">
              <a:latin typeface="Times New Roman" panose="02020603050405020304" pitchFamily="18" charset="0"/>
              <a:cs typeface="Times New Roman" panose="02020603050405020304" pitchFamily="18" charset="0"/>
            </a:endParaRPr>
          </a:p>
          <a:p>
            <a:pPr marL="731520" lvl="1" indent="-731520" algn="just">
              <a:spcBef>
                <a:spcPts val="500"/>
              </a:spcBef>
              <a:spcAft>
                <a:spcPts val="500"/>
              </a:spcAft>
              <a:buAutoNum type="romanLcParenBoth"/>
              <a:tabLst>
                <a:tab pos="9323388" algn="l"/>
                <a:tab pos="9683750" algn="l"/>
              </a:tabLst>
            </a:pPr>
            <a:r>
              <a:rPr lang="vi-VN" sz="2800">
                <a:latin typeface="Times New Roman" panose="02020603050405020304" pitchFamily="18" charset="0"/>
                <a:cs typeface="Times New Roman" panose="02020603050405020304" pitchFamily="18" charset="0"/>
              </a:rPr>
              <a:t>Tăng </a:t>
            </a:r>
            <a:r>
              <a:rPr lang="vi-VN" sz="2800" dirty="0">
                <a:latin typeface="Times New Roman" panose="02020603050405020304" pitchFamily="18" charset="0"/>
                <a:cs typeface="Times New Roman" panose="02020603050405020304" pitchFamily="18" charset="0"/>
              </a:rPr>
              <a:t>cường phối hợp, trao đổi với KTNN để nắm bắt thông tin;</a:t>
            </a:r>
            <a:endParaRPr lang="en-US" sz="2800" dirty="0">
              <a:latin typeface="Times New Roman" panose="02020603050405020304" pitchFamily="18" charset="0"/>
              <a:cs typeface="Times New Roman" panose="02020603050405020304" pitchFamily="18" charset="0"/>
            </a:endParaRPr>
          </a:p>
          <a:p>
            <a:pPr marL="731520" lvl="1" indent="-731520" algn="just">
              <a:spcBef>
                <a:spcPts val="500"/>
              </a:spcBef>
              <a:spcAft>
                <a:spcPts val="500"/>
              </a:spcAft>
              <a:buAutoNum type="romanLcParenBoth"/>
              <a:tabLst>
                <a:tab pos="9323388" algn="l"/>
                <a:tab pos="9683750" algn="l"/>
              </a:tabLst>
            </a:pPr>
            <a:r>
              <a:rPr lang="vi-VN" sz="2800">
                <a:latin typeface="Times New Roman" panose="02020603050405020304" pitchFamily="18" charset="0"/>
                <a:cs typeface="Times New Roman" panose="02020603050405020304" pitchFamily="18" charset="0"/>
              </a:rPr>
              <a:t>Theo </a:t>
            </a:r>
            <a:r>
              <a:rPr lang="vi-VN" sz="2800" dirty="0">
                <a:latin typeface="Times New Roman" panose="02020603050405020304" pitchFamily="18" charset="0"/>
                <a:cs typeface="Times New Roman" panose="02020603050405020304" pitchFamily="18" charset="0"/>
              </a:rPr>
              <a:t>dõi các kết quả kiểm toán được công bố công khai trên các phương tiện thông tin đại chúng. </a:t>
            </a:r>
            <a:endParaRPr lang="en-US" sz="2800" b="1" dirty="0">
              <a:solidFill>
                <a:srgbClr val="7030A0"/>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771987086"/>
      </p:ext>
    </p:extLst>
  </p:cSld>
  <p:clrMapOvr>
    <a:masterClrMapping/>
  </p:clrMapOvr>
  <p:transition>
    <p:wedg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021627B-A511-4559-8048-DB7FEA7CC96A}"/>
              </a:ext>
            </a:extLst>
          </p:cNvPr>
          <p:cNvSpPr>
            <a:spLocks noGrp="1"/>
          </p:cNvSpPr>
          <p:nvPr>
            <p:ph type="ctrTitle"/>
          </p:nvPr>
        </p:nvSpPr>
        <p:spPr/>
        <p:txBody>
          <a:bodyPr/>
          <a:lstStyle/>
          <a:p>
            <a:endParaRPr lang="en-US"/>
          </a:p>
        </p:txBody>
      </p:sp>
      <p:sp>
        <p:nvSpPr>
          <p:cNvPr id="6" name="Subtitle 5">
            <a:extLst>
              <a:ext uri="{FF2B5EF4-FFF2-40B4-BE49-F238E27FC236}">
                <a16:creationId xmlns:a16="http://schemas.microsoft.com/office/drawing/2014/main" id="{4B3076FC-2F79-492B-ABDD-FEE5B95FE633}"/>
              </a:ext>
            </a:extLst>
          </p:cNvPr>
          <p:cNvSpPr>
            <a:spLocks noGrp="1"/>
          </p:cNvSpPr>
          <p:nvPr>
            <p:ph type="subTitle" idx="1"/>
          </p:nvPr>
        </p:nvSpPr>
        <p:spPr/>
        <p:txBody>
          <a:bodyPr/>
          <a:lstStyle/>
          <a:p>
            <a:endParaRPr lang="en-US"/>
          </a:p>
        </p:txBody>
      </p:sp>
      <p:sp>
        <p:nvSpPr>
          <p:cNvPr id="3" name="Slide Number Placeholder 2">
            <a:extLst>
              <a:ext uri="{FF2B5EF4-FFF2-40B4-BE49-F238E27FC236}">
                <a16:creationId xmlns:a16="http://schemas.microsoft.com/office/drawing/2014/main" id="{9148FB6A-35C9-4E4D-AB23-7B7860F74F7A}"/>
              </a:ext>
            </a:extLst>
          </p:cNvPr>
          <p:cNvSpPr>
            <a:spLocks noGrp="1"/>
          </p:cNvSpPr>
          <p:nvPr>
            <p:ph type="sldNum" sz="quarter" idx="8"/>
          </p:nvPr>
        </p:nvSpPr>
        <p:spPr/>
        <p:txBody>
          <a:bodyPr/>
          <a:lstStyle/>
          <a:p>
            <a:fld id="{00000000-1234-1234-1234-123412341234}" type="slidenum">
              <a:rPr lang="en-US" smtClean="0"/>
              <a:pPr/>
              <a:t>22</a:t>
            </a:fld>
            <a:endParaRPr lang="en-US" dirty="0"/>
          </a:p>
        </p:txBody>
      </p:sp>
      <p:graphicFrame>
        <p:nvGraphicFramePr>
          <p:cNvPr id="4" name="Table 3">
            <a:extLst>
              <a:ext uri="{FF2B5EF4-FFF2-40B4-BE49-F238E27FC236}">
                <a16:creationId xmlns:a16="http://schemas.microsoft.com/office/drawing/2014/main" id="{F6FFAD38-688F-459D-896E-D044EB3BE030}"/>
              </a:ext>
            </a:extLst>
          </p:cNvPr>
          <p:cNvGraphicFramePr>
            <a:graphicFrameLocks noGrp="1"/>
          </p:cNvGraphicFramePr>
          <p:nvPr>
            <p:extLst>
              <p:ext uri="{D42A27DB-BD31-4B8C-83A1-F6EECF244321}">
                <p14:modId xmlns:p14="http://schemas.microsoft.com/office/powerpoint/2010/main" val="4007686153"/>
              </p:ext>
            </p:extLst>
          </p:nvPr>
        </p:nvGraphicFramePr>
        <p:xfrm>
          <a:off x="533400" y="401166"/>
          <a:ext cx="8077200" cy="5694853"/>
        </p:xfrm>
        <a:graphic>
          <a:graphicData uri="http://schemas.openxmlformats.org/drawingml/2006/table">
            <a:tbl>
              <a:tblPr firstRow="1" firstCol="1" bandRow="1">
                <a:tableStyleId>{5C22544A-7EE6-4342-B048-85BDC9FD1C3A}</a:tableStyleId>
              </a:tblPr>
              <a:tblGrid>
                <a:gridCol w="232996">
                  <a:extLst>
                    <a:ext uri="{9D8B030D-6E8A-4147-A177-3AD203B41FA5}">
                      <a16:colId xmlns:a16="http://schemas.microsoft.com/office/drawing/2014/main" val="4158442013"/>
                    </a:ext>
                  </a:extLst>
                </a:gridCol>
                <a:gridCol w="3261845">
                  <a:extLst>
                    <a:ext uri="{9D8B030D-6E8A-4147-A177-3AD203B41FA5}">
                      <a16:colId xmlns:a16="http://schemas.microsoft.com/office/drawing/2014/main" val="3495700321"/>
                    </a:ext>
                  </a:extLst>
                </a:gridCol>
                <a:gridCol w="899228">
                  <a:extLst>
                    <a:ext uri="{9D8B030D-6E8A-4147-A177-3AD203B41FA5}">
                      <a16:colId xmlns:a16="http://schemas.microsoft.com/office/drawing/2014/main" val="3680663572"/>
                    </a:ext>
                  </a:extLst>
                </a:gridCol>
                <a:gridCol w="871602">
                  <a:extLst>
                    <a:ext uri="{9D8B030D-6E8A-4147-A177-3AD203B41FA5}">
                      <a16:colId xmlns:a16="http://schemas.microsoft.com/office/drawing/2014/main" val="74555926"/>
                    </a:ext>
                  </a:extLst>
                </a:gridCol>
                <a:gridCol w="686586">
                  <a:extLst>
                    <a:ext uri="{9D8B030D-6E8A-4147-A177-3AD203B41FA5}">
                      <a16:colId xmlns:a16="http://schemas.microsoft.com/office/drawing/2014/main" val="1717961222"/>
                    </a:ext>
                  </a:extLst>
                </a:gridCol>
                <a:gridCol w="819215">
                  <a:extLst>
                    <a:ext uri="{9D8B030D-6E8A-4147-A177-3AD203B41FA5}">
                      <a16:colId xmlns:a16="http://schemas.microsoft.com/office/drawing/2014/main" val="3035365942"/>
                    </a:ext>
                  </a:extLst>
                </a:gridCol>
                <a:gridCol w="554318">
                  <a:extLst>
                    <a:ext uri="{9D8B030D-6E8A-4147-A177-3AD203B41FA5}">
                      <a16:colId xmlns:a16="http://schemas.microsoft.com/office/drawing/2014/main" val="1867040250"/>
                    </a:ext>
                  </a:extLst>
                </a:gridCol>
                <a:gridCol w="751410">
                  <a:extLst>
                    <a:ext uri="{9D8B030D-6E8A-4147-A177-3AD203B41FA5}">
                      <a16:colId xmlns:a16="http://schemas.microsoft.com/office/drawing/2014/main" val="2778898044"/>
                    </a:ext>
                  </a:extLst>
                </a:gridCol>
              </a:tblGrid>
              <a:tr h="173587">
                <a:tc rowSpan="2">
                  <a:txBody>
                    <a:bodyPr/>
                    <a:lstStyle/>
                    <a:p>
                      <a:pPr algn="ctr">
                        <a:lnSpc>
                          <a:spcPct val="107000"/>
                        </a:lnSpc>
                        <a:spcAft>
                          <a:spcPts val="0"/>
                        </a:spcAft>
                      </a:pPr>
                      <a:r>
                        <a:rPr lang="en-GB" sz="1100" dirty="0">
                          <a:effectLst/>
                          <a:latin typeface="Time s New Roman"/>
                        </a:rPr>
                        <a:t>STT</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rowSpan="2">
                  <a:txBody>
                    <a:bodyPr/>
                    <a:lstStyle/>
                    <a:p>
                      <a:pPr algn="ctr">
                        <a:lnSpc>
                          <a:spcPct val="107000"/>
                        </a:lnSpc>
                        <a:spcAft>
                          <a:spcPts val="0"/>
                        </a:spcAft>
                      </a:pPr>
                      <a:r>
                        <a:rPr lang="en-GB" sz="1100" dirty="0" err="1">
                          <a:effectLst/>
                          <a:latin typeface="Time s New Roman"/>
                        </a:rPr>
                        <a:t>Nội</a:t>
                      </a:r>
                      <a:r>
                        <a:rPr lang="en-GB" sz="1100" dirty="0">
                          <a:effectLst/>
                          <a:latin typeface="Time s New Roman"/>
                        </a:rPr>
                        <a:t> dung</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rowSpan="2">
                  <a:txBody>
                    <a:bodyPr/>
                    <a:lstStyle/>
                    <a:p>
                      <a:pPr algn="ctr">
                        <a:lnSpc>
                          <a:spcPct val="107000"/>
                        </a:lnSpc>
                        <a:spcAft>
                          <a:spcPts val="0"/>
                        </a:spcAft>
                      </a:pPr>
                      <a:r>
                        <a:rPr lang="en-GB" sz="1100">
                          <a:effectLst/>
                          <a:latin typeface="Time s New Roman"/>
                        </a:rPr>
                        <a:t>Dự toán</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gridSpan="2">
                  <a:txBody>
                    <a:bodyPr/>
                    <a:lstStyle/>
                    <a:p>
                      <a:pPr algn="ctr">
                        <a:lnSpc>
                          <a:spcPct val="107000"/>
                        </a:lnSpc>
                        <a:spcAft>
                          <a:spcPts val="0"/>
                        </a:spcAft>
                      </a:pPr>
                      <a:r>
                        <a:rPr lang="en-GB" sz="1100">
                          <a:effectLst/>
                          <a:latin typeface="Time s New Roman"/>
                        </a:rPr>
                        <a:t>Quyết toán</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hMerge="1">
                  <a:txBody>
                    <a:bodyPr/>
                    <a:lstStyle/>
                    <a:p>
                      <a:endParaRPr lang="en-US"/>
                    </a:p>
                  </a:txBody>
                  <a:tcPr/>
                </a:tc>
                <a:tc gridSpan="2">
                  <a:txBody>
                    <a:bodyPr/>
                    <a:lstStyle/>
                    <a:p>
                      <a:pPr algn="ctr">
                        <a:lnSpc>
                          <a:spcPct val="107000"/>
                        </a:lnSpc>
                        <a:spcAft>
                          <a:spcPts val="0"/>
                        </a:spcAft>
                      </a:pPr>
                      <a:r>
                        <a:rPr lang="en-GB" sz="1100">
                          <a:effectLst/>
                          <a:latin typeface="Time s New Roman"/>
                        </a:rPr>
                        <a:t>Kiểm toán</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hMerge="1">
                  <a:txBody>
                    <a:bodyPr/>
                    <a:lstStyle/>
                    <a:p>
                      <a:endParaRPr lang="en-US"/>
                    </a:p>
                  </a:txBody>
                  <a:tcPr/>
                </a:tc>
                <a:tc rowSpan="2">
                  <a:txBody>
                    <a:bodyPr/>
                    <a:lstStyle/>
                    <a:p>
                      <a:pPr algn="ctr">
                        <a:lnSpc>
                          <a:spcPct val="107000"/>
                        </a:lnSpc>
                        <a:spcAft>
                          <a:spcPts val="0"/>
                        </a:spcAft>
                      </a:pPr>
                      <a:r>
                        <a:rPr lang="en-GB" sz="1100">
                          <a:effectLst/>
                          <a:latin typeface="Time s New Roman"/>
                        </a:rPr>
                        <a:t>Chênh lệch</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extLst>
                  <a:ext uri="{0D108BD9-81ED-4DB2-BD59-A6C34878D82A}">
                    <a16:rowId xmlns:a16="http://schemas.microsoft.com/office/drawing/2014/main" val="3714952498"/>
                  </a:ext>
                </a:extLst>
              </a:tr>
              <a:tr h="360198">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lnSpc>
                          <a:spcPct val="107000"/>
                        </a:lnSpc>
                        <a:spcAft>
                          <a:spcPts val="0"/>
                        </a:spcAft>
                      </a:pPr>
                      <a:r>
                        <a:rPr lang="en-GB" sz="1100">
                          <a:effectLst/>
                          <a:latin typeface="Time s New Roman"/>
                        </a:rPr>
                        <a:t>Số tiền</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ctr">
                        <a:lnSpc>
                          <a:spcPct val="107000"/>
                        </a:lnSpc>
                        <a:spcAft>
                          <a:spcPts val="0"/>
                        </a:spcAft>
                      </a:pPr>
                      <a:r>
                        <a:rPr lang="en-GB" sz="1100">
                          <a:effectLst/>
                          <a:latin typeface="Time s New Roman"/>
                        </a:rPr>
                        <a:t>Tỷ lệ (%)</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ctr">
                        <a:lnSpc>
                          <a:spcPct val="107000"/>
                        </a:lnSpc>
                        <a:spcAft>
                          <a:spcPts val="0"/>
                        </a:spcAft>
                      </a:pPr>
                      <a:r>
                        <a:rPr lang="en-GB" sz="1100">
                          <a:effectLst/>
                          <a:latin typeface="Time s New Roman"/>
                        </a:rPr>
                        <a:t>Số tiền</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ctr">
                        <a:lnSpc>
                          <a:spcPct val="107000"/>
                        </a:lnSpc>
                        <a:spcAft>
                          <a:spcPts val="0"/>
                        </a:spcAft>
                      </a:pPr>
                      <a:r>
                        <a:rPr lang="en-GB" sz="1100">
                          <a:effectLst/>
                          <a:latin typeface="Time s New Roman"/>
                        </a:rPr>
                        <a:t>Tỷ lệ (%)</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vMerge="1">
                  <a:txBody>
                    <a:bodyPr/>
                    <a:lstStyle/>
                    <a:p>
                      <a:endParaRPr lang="en-US"/>
                    </a:p>
                  </a:txBody>
                  <a:tcPr/>
                </a:tc>
                <a:extLst>
                  <a:ext uri="{0D108BD9-81ED-4DB2-BD59-A6C34878D82A}">
                    <a16:rowId xmlns:a16="http://schemas.microsoft.com/office/drawing/2014/main" val="784855264"/>
                  </a:ext>
                </a:extLst>
              </a:tr>
              <a:tr h="173587">
                <a:tc>
                  <a:txBody>
                    <a:bodyPr/>
                    <a:lstStyle/>
                    <a:p>
                      <a:pPr algn="ctr">
                        <a:lnSpc>
                          <a:spcPct val="107000"/>
                        </a:lnSpc>
                        <a:spcAft>
                          <a:spcPts val="0"/>
                        </a:spcAft>
                      </a:pPr>
                      <a:r>
                        <a:rPr lang="en-GB" sz="1100">
                          <a:effectLst/>
                          <a:latin typeface="Time s New Roman"/>
                        </a:rPr>
                        <a:t>A</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ctr">
                        <a:lnSpc>
                          <a:spcPct val="107000"/>
                        </a:lnSpc>
                        <a:spcAft>
                          <a:spcPts val="0"/>
                        </a:spcAft>
                      </a:pPr>
                      <a:r>
                        <a:rPr lang="en-GB" sz="1100" dirty="0">
                          <a:effectLst/>
                          <a:latin typeface="Time s New Roman"/>
                        </a:rPr>
                        <a:t>B</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ctr">
                        <a:lnSpc>
                          <a:spcPct val="107000"/>
                        </a:lnSpc>
                        <a:spcAft>
                          <a:spcPts val="0"/>
                        </a:spcAft>
                      </a:pPr>
                      <a:r>
                        <a:rPr lang="en-GB" sz="1100" dirty="0">
                          <a:effectLst/>
                          <a:latin typeface="Time s New Roman"/>
                        </a:rPr>
                        <a:t>1</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ctr">
                        <a:lnSpc>
                          <a:spcPct val="107000"/>
                        </a:lnSpc>
                        <a:spcAft>
                          <a:spcPts val="0"/>
                        </a:spcAft>
                      </a:pPr>
                      <a:r>
                        <a:rPr lang="en-GB" sz="1100">
                          <a:effectLst/>
                          <a:latin typeface="Time s New Roman"/>
                        </a:rPr>
                        <a:t>2 </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ctr">
                        <a:lnSpc>
                          <a:spcPct val="107000"/>
                        </a:lnSpc>
                        <a:spcAft>
                          <a:spcPts val="0"/>
                        </a:spcAft>
                      </a:pPr>
                      <a:r>
                        <a:rPr lang="en-GB" sz="1100">
                          <a:effectLst/>
                          <a:latin typeface="Time s New Roman"/>
                        </a:rPr>
                        <a:t>3=2/1</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ctr">
                        <a:lnSpc>
                          <a:spcPct val="107000"/>
                        </a:lnSpc>
                        <a:spcAft>
                          <a:spcPts val="0"/>
                        </a:spcAft>
                      </a:pPr>
                      <a:r>
                        <a:rPr lang="en-GB" sz="1100">
                          <a:effectLst/>
                          <a:latin typeface="Time s New Roman"/>
                        </a:rPr>
                        <a:t>4</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ctr">
                        <a:lnSpc>
                          <a:spcPct val="107000"/>
                        </a:lnSpc>
                        <a:spcAft>
                          <a:spcPts val="0"/>
                        </a:spcAft>
                      </a:pPr>
                      <a:r>
                        <a:rPr lang="en-GB" sz="1100">
                          <a:effectLst/>
                          <a:latin typeface="Time s New Roman"/>
                        </a:rPr>
                        <a:t>5=4/1</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ctr">
                        <a:lnSpc>
                          <a:spcPct val="107000"/>
                        </a:lnSpc>
                        <a:spcAft>
                          <a:spcPts val="0"/>
                        </a:spcAft>
                      </a:pPr>
                      <a:r>
                        <a:rPr lang="en-GB" sz="1100">
                          <a:effectLst/>
                          <a:latin typeface="Time s New Roman"/>
                        </a:rPr>
                        <a:t>6=4-2</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extLst>
                  <a:ext uri="{0D108BD9-81ED-4DB2-BD59-A6C34878D82A}">
                    <a16:rowId xmlns:a16="http://schemas.microsoft.com/office/drawing/2014/main" val="2275656132"/>
                  </a:ext>
                </a:extLst>
              </a:tr>
              <a:tr h="173587">
                <a:tc>
                  <a:txBody>
                    <a:bodyPr/>
                    <a:lstStyle/>
                    <a:p>
                      <a:pPr algn="ctr">
                        <a:lnSpc>
                          <a:spcPct val="107000"/>
                        </a:lnSpc>
                        <a:spcAft>
                          <a:spcPts val="0"/>
                        </a:spcAft>
                      </a:pPr>
                      <a:r>
                        <a:rPr lang="en-GB" sz="1100" u="sng">
                          <a:effectLst/>
                          <a:latin typeface="Time s New Roman"/>
                        </a:rPr>
                        <a:t>A</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ctr">
                        <a:lnSpc>
                          <a:spcPct val="107000"/>
                        </a:lnSpc>
                        <a:spcAft>
                          <a:spcPts val="0"/>
                        </a:spcAft>
                      </a:pPr>
                      <a:r>
                        <a:rPr lang="en-GB" sz="1100" u="sng" dirty="0">
                          <a:effectLst/>
                          <a:latin typeface="Time s New Roman"/>
                        </a:rPr>
                        <a:t>TỔNG NGUỒN THU NSNN</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800"/>
                        </a:spcAft>
                      </a:pPr>
                      <a:r>
                        <a:rPr lang="en-US" sz="1100">
                          <a:effectLst/>
                          <a:latin typeface="Time s New Roman"/>
                        </a:rPr>
                        <a:t> </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dirty="0">
                          <a:effectLst/>
                          <a:latin typeface="Time s New Roman"/>
                        </a:rPr>
                        <a:t>2.139.639</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800"/>
                        </a:spcAft>
                      </a:pPr>
                      <a:r>
                        <a:rPr lang="en-US" sz="1100">
                          <a:effectLst/>
                          <a:latin typeface="Time s New Roman"/>
                        </a:rPr>
                        <a:t> </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dirty="0">
                          <a:effectLst/>
                          <a:latin typeface="Time s New Roman"/>
                        </a:rPr>
                        <a:t>2.139.639</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 </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800"/>
                        </a:spcAft>
                      </a:pPr>
                      <a:r>
                        <a:rPr lang="en-US" sz="1100">
                          <a:effectLst/>
                          <a:latin typeface="Time s New Roman"/>
                        </a:rPr>
                        <a:t> </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extLst>
                  <a:ext uri="{0D108BD9-81ED-4DB2-BD59-A6C34878D82A}">
                    <a16:rowId xmlns:a16="http://schemas.microsoft.com/office/drawing/2014/main" val="4029389928"/>
                  </a:ext>
                </a:extLst>
              </a:tr>
              <a:tr h="173587">
                <a:tc>
                  <a:txBody>
                    <a:bodyPr/>
                    <a:lstStyle/>
                    <a:p>
                      <a:pPr algn="ctr">
                        <a:lnSpc>
                          <a:spcPct val="107000"/>
                        </a:lnSpc>
                        <a:spcAft>
                          <a:spcPts val="0"/>
                        </a:spcAft>
                      </a:pPr>
                      <a:r>
                        <a:rPr lang="en-GB" sz="1100">
                          <a:effectLst/>
                          <a:latin typeface="Time s New Roman"/>
                        </a:rPr>
                        <a:t>I</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0"/>
                        </a:spcAft>
                      </a:pPr>
                      <a:r>
                        <a:rPr lang="en-GB" sz="1100" dirty="0">
                          <a:effectLst/>
                          <a:latin typeface="Time s New Roman"/>
                        </a:rPr>
                        <a:t>Thu NSNN</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1.411.300</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1.553.611</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110,1</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1.553.611</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110,1</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800"/>
                        </a:spcAft>
                      </a:pPr>
                      <a:r>
                        <a:rPr lang="en-US" sz="1100">
                          <a:effectLst/>
                          <a:latin typeface="Time s New Roman"/>
                        </a:rPr>
                        <a:t> </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extLst>
                  <a:ext uri="{0D108BD9-81ED-4DB2-BD59-A6C34878D82A}">
                    <a16:rowId xmlns:a16="http://schemas.microsoft.com/office/drawing/2014/main" val="746454315"/>
                  </a:ext>
                </a:extLst>
              </a:tr>
              <a:tr h="173587">
                <a:tc>
                  <a:txBody>
                    <a:bodyPr/>
                    <a:lstStyle/>
                    <a:p>
                      <a:pPr algn="ctr">
                        <a:lnSpc>
                          <a:spcPct val="107000"/>
                        </a:lnSpc>
                        <a:spcAft>
                          <a:spcPts val="0"/>
                        </a:spcAft>
                      </a:pPr>
                      <a:r>
                        <a:rPr lang="en-GB" sz="1100">
                          <a:effectLst/>
                          <a:latin typeface="Time s New Roman"/>
                        </a:rPr>
                        <a:t>1</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0"/>
                        </a:spcAft>
                      </a:pPr>
                      <a:r>
                        <a:rPr lang="en-GB" sz="1100">
                          <a:effectLst/>
                          <a:latin typeface="Time s New Roman"/>
                        </a:rPr>
                        <a:t>Thu nội địa </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dirty="0">
                          <a:effectLst/>
                          <a:latin typeface="Time s New Roman"/>
                        </a:rPr>
                        <a:t>1.173.500</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1.277.988</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108,9</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1.277.988</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108,9</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800"/>
                        </a:spcAft>
                      </a:pPr>
                      <a:r>
                        <a:rPr lang="en-US" sz="1100">
                          <a:effectLst/>
                          <a:latin typeface="Time s New Roman"/>
                        </a:rPr>
                        <a:t> </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extLst>
                  <a:ext uri="{0D108BD9-81ED-4DB2-BD59-A6C34878D82A}">
                    <a16:rowId xmlns:a16="http://schemas.microsoft.com/office/drawing/2014/main" val="4058724468"/>
                  </a:ext>
                </a:extLst>
              </a:tr>
              <a:tr h="173587">
                <a:tc>
                  <a:txBody>
                    <a:bodyPr/>
                    <a:lstStyle/>
                    <a:p>
                      <a:pPr algn="ctr">
                        <a:lnSpc>
                          <a:spcPct val="107000"/>
                        </a:lnSpc>
                        <a:spcAft>
                          <a:spcPts val="0"/>
                        </a:spcAft>
                      </a:pPr>
                      <a:r>
                        <a:rPr lang="en-GB" sz="1100">
                          <a:effectLst/>
                          <a:latin typeface="Time s New Roman"/>
                        </a:rPr>
                        <a:t>2</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0"/>
                        </a:spcAft>
                      </a:pPr>
                      <a:r>
                        <a:rPr lang="en-GB" sz="1100" dirty="0">
                          <a:effectLst/>
                          <a:latin typeface="Time s New Roman"/>
                        </a:rPr>
                        <a:t>Thu </a:t>
                      </a:r>
                      <a:r>
                        <a:rPr lang="en-GB" sz="1100" dirty="0" err="1">
                          <a:effectLst/>
                          <a:latin typeface="Time s New Roman"/>
                        </a:rPr>
                        <a:t>từ</a:t>
                      </a:r>
                      <a:r>
                        <a:rPr lang="en-GB" sz="1100" dirty="0">
                          <a:effectLst/>
                          <a:latin typeface="Time s New Roman"/>
                        </a:rPr>
                        <a:t> </a:t>
                      </a:r>
                      <a:r>
                        <a:rPr lang="en-GB" sz="1100" dirty="0" err="1">
                          <a:effectLst/>
                          <a:latin typeface="Time s New Roman"/>
                        </a:rPr>
                        <a:t>dầu</a:t>
                      </a:r>
                      <a:r>
                        <a:rPr lang="en-GB" sz="1100" dirty="0">
                          <a:effectLst/>
                          <a:latin typeface="Time s New Roman"/>
                        </a:rPr>
                        <a:t> </a:t>
                      </a:r>
                      <a:r>
                        <a:rPr lang="en-GB" sz="1100" dirty="0" err="1">
                          <a:effectLst/>
                          <a:latin typeface="Time s New Roman"/>
                        </a:rPr>
                        <a:t>thô</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dirty="0">
                          <a:effectLst/>
                          <a:latin typeface="Time s New Roman"/>
                        </a:rPr>
                        <a:t>44.600</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56.251</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126,1</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56.251</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126,1</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800"/>
                        </a:spcAft>
                      </a:pPr>
                      <a:r>
                        <a:rPr lang="en-US" sz="1100">
                          <a:effectLst/>
                          <a:latin typeface="Time s New Roman"/>
                        </a:rPr>
                        <a:t> </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extLst>
                  <a:ext uri="{0D108BD9-81ED-4DB2-BD59-A6C34878D82A}">
                    <a16:rowId xmlns:a16="http://schemas.microsoft.com/office/drawing/2014/main" val="1956383488"/>
                  </a:ext>
                </a:extLst>
              </a:tr>
              <a:tr h="173587">
                <a:tc>
                  <a:txBody>
                    <a:bodyPr/>
                    <a:lstStyle/>
                    <a:p>
                      <a:pPr algn="ctr">
                        <a:lnSpc>
                          <a:spcPct val="107000"/>
                        </a:lnSpc>
                        <a:spcAft>
                          <a:spcPts val="0"/>
                        </a:spcAft>
                      </a:pPr>
                      <a:r>
                        <a:rPr lang="en-GB" sz="1100">
                          <a:effectLst/>
                          <a:latin typeface="Time s New Roman"/>
                        </a:rPr>
                        <a:t>3</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0"/>
                        </a:spcAft>
                      </a:pPr>
                      <a:r>
                        <a:rPr lang="en-GB" sz="1100" dirty="0">
                          <a:effectLst/>
                          <a:latin typeface="Time s New Roman"/>
                        </a:rPr>
                        <a:t>Thu </a:t>
                      </a:r>
                      <a:r>
                        <a:rPr lang="en-GB" sz="1100" dirty="0" err="1">
                          <a:effectLst/>
                          <a:latin typeface="Time s New Roman"/>
                        </a:rPr>
                        <a:t>cân</a:t>
                      </a:r>
                      <a:r>
                        <a:rPr lang="en-GB" sz="1100" dirty="0">
                          <a:effectLst/>
                          <a:latin typeface="Time s New Roman"/>
                        </a:rPr>
                        <a:t> </a:t>
                      </a:r>
                      <a:r>
                        <a:rPr lang="en-GB" sz="1100" dirty="0" err="1">
                          <a:effectLst/>
                          <a:latin typeface="Time s New Roman"/>
                        </a:rPr>
                        <a:t>đối</a:t>
                      </a:r>
                      <a:r>
                        <a:rPr lang="en-GB" sz="1100" dirty="0">
                          <a:effectLst/>
                          <a:latin typeface="Time s New Roman"/>
                        </a:rPr>
                        <a:t> </a:t>
                      </a:r>
                      <a:r>
                        <a:rPr lang="en-GB" sz="1100" dirty="0" err="1">
                          <a:effectLst/>
                          <a:latin typeface="Time s New Roman"/>
                        </a:rPr>
                        <a:t>từ</a:t>
                      </a:r>
                      <a:r>
                        <a:rPr lang="en-GB" sz="1100" dirty="0">
                          <a:effectLst/>
                          <a:latin typeface="Time s New Roman"/>
                        </a:rPr>
                        <a:t> </a:t>
                      </a:r>
                      <a:r>
                        <a:rPr lang="en-GB" sz="1100" dirty="0" err="1">
                          <a:effectLst/>
                          <a:latin typeface="Time s New Roman"/>
                        </a:rPr>
                        <a:t>hoạt</a:t>
                      </a:r>
                      <a:r>
                        <a:rPr lang="en-GB" sz="1100" dirty="0">
                          <a:effectLst/>
                          <a:latin typeface="Time s New Roman"/>
                        </a:rPr>
                        <a:t> </a:t>
                      </a:r>
                      <a:r>
                        <a:rPr lang="en-GB" sz="1100" dirty="0" err="1">
                          <a:effectLst/>
                          <a:latin typeface="Time s New Roman"/>
                        </a:rPr>
                        <a:t>động</a:t>
                      </a:r>
                      <a:r>
                        <a:rPr lang="en-GB" sz="1100" dirty="0">
                          <a:effectLst/>
                          <a:latin typeface="Time s New Roman"/>
                        </a:rPr>
                        <a:t> </a:t>
                      </a:r>
                      <a:r>
                        <a:rPr lang="en-GB" sz="1100" dirty="0" err="1">
                          <a:effectLst/>
                          <a:latin typeface="Time s New Roman"/>
                        </a:rPr>
                        <a:t>xuất</a:t>
                      </a:r>
                      <a:r>
                        <a:rPr lang="en-GB" sz="1100" dirty="0">
                          <a:effectLst/>
                          <a:latin typeface="Time s New Roman"/>
                        </a:rPr>
                        <a:t> </a:t>
                      </a:r>
                      <a:r>
                        <a:rPr lang="en-GB" sz="1100" dirty="0" err="1">
                          <a:effectLst/>
                          <a:latin typeface="Time s New Roman"/>
                        </a:rPr>
                        <a:t>khẩu</a:t>
                      </a:r>
                      <a:r>
                        <a:rPr lang="en-GB" sz="1100" dirty="0">
                          <a:effectLst/>
                          <a:latin typeface="Time s New Roman"/>
                        </a:rPr>
                        <a:t>, </a:t>
                      </a:r>
                      <a:r>
                        <a:rPr lang="en-GB" sz="1100" dirty="0" err="1">
                          <a:effectLst/>
                          <a:latin typeface="Time s New Roman"/>
                        </a:rPr>
                        <a:t>nhập</a:t>
                      </a:r>
                      <a:r>
                        <a:rPr lang="en-GB" sz="1100" dirty="0">
                          <a:effectLst/>
                          <a:latin typeface="Time s New Roman"/>
                        </a:rPr>
                        <a:t> </a:t>
                      </a:r>
                      <a:r>
                        <a:rPr lang="en-GB" sz="1100" dirty="0" err="1">
                          <a:effectLst/>
                          <a:latin typeface="Time s New Roman"/>
                        </a:rPr>
                        <a:t>khẩu</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dirty="0">
                          <a:effectLst/>
                          <a:latin typeface="Time s New Roman"/>
                        </a:rPr>
                        <a:t>189.200</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214.239</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113,2</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dirty="0">
                          <a:effectLst/>
                          <a:latin typeface="Time s New Roman"/>
                        </a:rPr>
                        <a:t>214.239</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113,2</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800"/>
                        </a:spcAft>
                      </a:pPr>
                      <a:r>
                        <a:rPr lang="en-US" sz="1100">
                          <a:effectLst/>
                          <a:latin typeface="Time s New Roman"/>
                        </a:rPr>
                        <a:t> </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extLst>
                  <a:ext uri="{0D108BD9-81ED-4DB2-BD59-A6C34878D82A}">
                    <a16:rowId xmlns:a16="http://schemas.microsoft.com/office/drawing/2014/main" val="642513838"/>
                  </a:ext>
                </a:extLst>
              </a:tr>
              <a:tr h="173587">
                <a:tc>
                  <a:txBody>
                    <a:bodyPr/>
                    <a:lstStyle/>
                    <a:p>
                      <a:pPr algn="ctr">
                        <a:lnSpc>
                          <a:spcPct val="107000"/>
                        </a:lnSpc>
                        <a:spcAft>
                          <a:spcPts val="0"/>
                        </a:spcAft>
                      </a:pPr>
                      <a:r>
                        <a:rPr lang="en-GB" sz="1100">
                          <a:effectLst/>
                          <a:latin typeface="Time s New Roman"/>
                        </a:rPr>
                        <a:t>4</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0"/>
                        </a:spcAft>
                      </a:pPr>
                      <a:r>
                        <a:rPr lang="en-GB" sz="1100" dirty="0">
                          <a:effectLst/>
                          <a:latin typeface="Time s New Roman"/>
                        </a:rPr>
                        <a:t>Thu </a:t>
                      </a:r>
                      <a:r>
                        <a:rPr lang="en-GB" sz="1100" dirty="0" err="1">
                          <a:effectLst/>
                          <a:latin typeface="Time s New Roman"/>
                        </a:rPr>
                        <a:t>viện</a:t>
                      </a:r>
                      <a:r>
                        <a:rPr lang="en-GB" sz="1100" dirty="0">
                          <a:effectLst/>
                          <a:latin typeface="Time s New Roman"/>
                        </a:rPr>
                        <a:t> </a:t>
                      </a:r>
                      <a:r>
                        <a:rPr lang="en-GB" sz="1100" dirty="0" err="1">
                          <a:effectLst/>
                          <a:latin typeface="Time s New Roman"/>
                        </a:rPr>
                        <a:t>trợ</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4.000</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dirty="0">
                          <a:effectLst/>
                          <a:latin typeface="Time s New Roman"/>
                        </a:rPr>
                        <a:t>5.133</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128,3</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5.133</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128,3</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800"/>
                        </a:spcAft>
                      </a:pPr>
                      <a:r>
                        <a:rPr lang="en-US" sz="1100">
                          <a:effectLst/>
                          <a:latin typeface="Time s New Roman"/>
                        </a:rPr>
                        <a:t> </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extLst>
                  <a:ext uri="{0D108BD9-81ED-4DB2-BD59-A6C34878D82A}">
                    <a16:rowId xmlns:a16="http://schemas.microsoft.com/office/drawing/2014/main" val="2737864546"/>
                  </a:ext>
                </a:extLst>
              </a:tr>
              <a:tr h="173587">
                <a:tc>
                  <a:txBody>
                    <a:bodyPr/>
                    <a:lstStyle/>
                    <a:p>
                      <a:pPr algn="ctr">
                        <a:lnSpc>
                          <a:spcPct val="107000"/>
                        </a:lnSpc>
                        <a:spcAft>
                          <a:spcPts val="0"/>
                        </a:spcAft>
                      </a:pPr>
                      <a:r>
                        <a:rPr lang="en-GB" sz="1100">
                          <a:effectLst/>
                          <a:latin typeface="Time s New Roman"/>
                        </a:rPr>
                        <a:t>II</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0"/>
                        </a:spcAft>
                      </a:pPr>
                      <a:r>
                        <a:rPr lang="vi-VN" sz="1100" dirty="0">
                          <a:effectLst/>
                          <a:latin typeface="Time s New Roman"/>
                          <a:ea typeface="Calibri" panose="020F0502020204030204" pitchFamily="34" charset="0"/>
                          <a:cs typeface="Times New Roman" panose="02020603050405020304" pitchFamily="18" charset="0"/>
                        </a:rPr>
                        <a:t>........</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800"/>
                        </a:spcAft>
                      </a:pP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800"/>
                        </a:spcAft>
                      </a:pP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extLst>
                  <a:ext uri="{0D108BD9-81ED-4DB2-BD59-A6C34878D82A}">
                    <a16:rowId xmlns:a16="http://schemas.microsoft.com/office/drawing/2014/main" val="2679654233"/>
                  </a:ext>
                </a:extLst>
              </a:tr>
              <a:tr h="191418">
                <a:tc>
                  <a:txBody>
                    <a:bodyPr/>
                    <a:lstStyle/>
                    <a:p>
                      <a:pPr algn="ctr">
                        <a:lnSpc>
                          <a:spcPct val="107000"/>
                        </a:lnSpc>
                        <a:spcAft>
                          <a:spcPts val="0"/>
                        </a:spcAft>
                      </a:pPr>
                      <a:r>
                        <a:rPr lang="en-GB" sz="1100" u="sng" dirty="0">
                          <a:effectLst/>
                          <a:latin typeface="Time s New Roman"/>
                        </a:rPr>
                        <a:t>B</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ctr">
                        <a:lnSpc>
                          <a:spcPct val="107000"/>
                        </a:lnSpc>
                        <a:spcAft>
                          <a:spcPts val="0"/>
                        </a:spcAft>
                      </a:pPr>
                      <a:r>
                        <a:rPr lang="en-GB" sz="1100" u="sng">
                          <a:effectLst/>
                          <a:latin typeface="Time s New Roman"/>
                        </a:rPr>
                        <a:t>TỔNG CHI NSNN</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0</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dirty="0">
                          <a:effectLst/>
                          <a:latin typeface="Time s New Roman"/>
                        </a:rPr>
                        <a:t>2.119.542</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800"/>
                        </a:spcAft>
                      </a:pPr>
                      <a:r>
                        <a:rPr lang="en-US" sz="1100">
                          <a:effectLst/>
                          <a:latin typeface="Time s New Roman"/>
                        </a:rPr>
                        <a:t> </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dirty="0">
                          <a:effectLst/>
                          <a:latin typeface="Time s New Roman"/>
                        </a:rPr>
                        <a:t>2.119.542</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 </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800"/>
                        </a:spcAft>
                      </a:pPr>
                      <a:r>
                        <a:rPr lang="en-US" sz="1100">
                          <a:effectLst/>
                          <a:latin typeface="Time s New Roman"/>
                        </a:rPr>
                        <a:t> </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extLst>
                  <a:ext uri="{0D108BD9-81ED-4DB2-BD59-A6C34878D82A}">
                    <a16:rowId xmlns:a16="http://schemas.microsoft.com/office/drawing/2014/main" val="3518418652"/>
                  </a:ext>
                </a:extLst>
              </a:tr>
              <a:tr h="173587">
                <a:tc>
                  <a:txBody>
                    <a:bodyPr/>
                    <a:lstStyle/>
                    <a:p>
                      <a:pPr algn="ctr">
                        <a:lnSpc>
                          <a:spcPct val="107000"/>
                        </a:lnSpc>
                        <a:spcAft>
                          <a:spcPts val="0"/>
                        </a:spcAft>
                      </a:pPr>
                      <a:r>
                        <a:rPr lang="en-GB" sz="1100">
                          <a:effectLst/>
                          <a:latin typeface="Time s New Roman"/>
                        </a:rPr>
                        <a:t>I</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0"/>
                        </a:spcAft>
                      </a:pPr>
                      <a:r>
                        <a:rPr lang="en-GB" sz="1100">
                          <a:effectLst/>
                          <a:latin typeface="Time s New Roman"/>
                        </a:rPr>
                        <a:t>Chi NSNN</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1.633.300</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1.526.893</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dirty="0">
                          <a:effectLst/>
                          <a:latin typeface="Time s New Roman"/>
                        </a:rPr>
                        <a:t>93,5</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1.526.893</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93,5</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800"/>
                        </a:spcAft>
                      </a:pPr>
                      <a:r>
                        <a:rPr lang="en-US" sz="1100">
                          <a:effectLst/>
                          <a:latin typeface="Time s New Roman"/>
                        </a:rPr>
                        <a:t> </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extLst>
                  <a:ext uri="{0D108BD9-81ED-4DB2-BD59-A6C34878D82A}">
                    <a16:rowId xmlns:a16="http://schemas.microsoft.com/office/drawing/2014/main" val="3214079170"/>
                  </a:ext>
                </a:extLst>
              </a:tr>
              <a:tr h="173587">
                <a:tc>
                  <a:txBody>
                    <a:bodyPr/>
                    <a:lstStyle/>
                    <a:p>
                      <a:pPr algn="ctr">
                        <a:lnSpc>
                          <a:spcPct val="107000"/>
                        </a:lnSpc>
                        <a:spcAft>
                          <a:spcPts val="0"/>
                        </a:spcAft>
                      </a:pPr>
                      <a:r>
                        <a:rPr lang="en-GB" sz="1100">
                          <a:effectLst/>
                          <a:latin typeface="Time s New Roman"/>
                        </a:rPr>
                        <a:t>1</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0"/>
                        </a:spcAft>
                      </a:pPr>
                      <a:r>
                        <a:rPr lang="en-GB" sz="1100" dirty="0">
                          <a:effectLst/>
                          <a:latin typeface="Time s New Roman"/>
                        </a:rPr>
                        <a:t>Chi </a:t>
                      </a:r>
                      <a:r>
                        <a:rPr lang="en-GB" sz="1100" dirty="0" err="1">
                          <a:effectLst/>
                          <a:latin typeface="Time s New Roman"/>
                        </a:rPr>
                        <a:t>đầu</a:t>
                      </a:r>
                      <a:r>
                        <a:rPr lang="en-GB" sz="1100" dirty="0">
                          <a:effectLst/>
                          <a:latin typeface="Time s New Roman"/>
                        </a:rPr>
                        <a:t> </a:t>
                      </a:r>
                      <a:r>
                        <a:rPr lang="en-GB" sz="1100" dirty="0" err="1">
                          <a:effectLst/>
                          <a:latin typeface="Time s New Roman"/>
                        </a:rPr>
                        <a:t>tư</a:t>
                      </a:r>
                      <a:r>
                        <a:rPr lang="en-GB" sz="1100" dirty="0">
                          <a:effectLst/>
                          <a:latin typeface="Time s New Roman"/>
                        </a:rPr>
                        <a:t> </a:t>
                      </a:r>
                      <a:r>
                        <a:rPr lang="en-GB" sz="1100" dirty="0" err="1">
                          <a:effectLst/>
                          <a:latin typeface="Time s New Roman"/>
                        </a:rPr>
                        <a:t>phát</a:t>
                      </a:r>
                      <a:r>
                        <a:rPr lang="en-GB" sz="1100" dirty="0">
                          <a:effectLst/>
                          <a:latin typeface="Time s New Roman"/>
                        </a:rPr>
                        <a:t> </a:t>
                      </a:r>
                      <a:r>
                        <a:rPr lang="en-GB" sz="1100" dirty="0" err="1">
                          <a:effectLst/>
                          <a:latin typeface="Time s New Roman"/>
                        </a:rPr>
                        <a:t>triển</a:t>
                      </a:r>
                      <a:r>
                        <a:rPr lang="en-GB" sz="1100" dirty="0">
                          <a:effectLst/>
                          <a:latin typeface="Time s New Roman"/>
                        </a:rPr>
                        <a:t> </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429.300</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dirty="0">
                          <a:effectLst/>
                          <a:latin typeface="Time s New Roman"/>
                        </a:rPr>
                        <a:t>420.780</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dirty="0">
                          <a:effectLst/>
                          <a:latin typeface="Time s New Roman"/>
                        </a:rPr>
                        <a:t>98,0</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420.780</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98,0</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800"/>
                        </a:spcAft>
                      </a:pPr>
                      <a:r>
                        <a:rPr lang="en-US" sz="1100">
                          <a:effectLst/>
                          <a:latin typeface="Time s New Roman"/>
                        </a:rPr>
                        <a:t> </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extLst>
                  <a:ext uri="{0D108BD9-81ED-4DB2-BD59-A6C34878D82A}">
                    <a16:rowId xmlns:a16="http://schemas.microsoft.com/office/drawing/2014/main" val="3258092286"/>
                  </a:ext>
                </a:extLst>
              </a:tr>
              <a:tr h="173587">
                <a:tc>
                  <a:txBody>
                    <a:bodyPr/>
                    <a:lstStyle/>
                    <a:p>
                      <a:pPr algn="ctr">
                        <a:lnSpc>
                          <a:spcPct val="107000"/>
                        </a:lnSpc>
                        <a:spcAft>
                          <a:spcPts val="0"/>
                        </a:spcAft>
                      </a:pPr>
                      <a:r>
                        <a:rPr lang="vi-VN" sz="1100" dirty="0">
                          <a:effectLst/>
                          <a:latin typeface="Time s New Roman"/>
                        </a:rPr>
                        <a:t>2</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0"/>
                        </a:spcAft>
                      </a:pPr>
                      <a:r>
                        <a:rPr lang="en-GB" sz="1100" dirty="0">
                          <a:solidFill>
                            <a:srgbClr val="FF0000"/>
                          </a:solidFill>
                          <a:effectLst/>
                          <a:latin typeface="Time s New Roman"/>
                        </a:rPr>
                        <a:t>Chi </a:t>
                      </a:r>
                      <a:r>
                        <a:rPr lang="en-GB" sz="1100" dirty="0" err="1">
                          <a:solidFill>
                            <a:srgbClr val="FF0000"/>
                          </a:solidFill>
                          <a:effectLst/>
                          <a:latin typeface="Time s New Roman"/>
                        </a:rPr>
                        <a:t>trả</a:t>
                      </a:r>
                      <a:r>
                        <a:rPr lang="en-GB" sz="1100" dirty="0">
                          <a:solidFill>
                            <a:srgbClr val="FF0000"/>
                          </a:solidFill>
                          <a:effectLst/>
                          <a:latin typeface="Time s New Roman"/>
                        </a:rPr>
                        <a:t> </a:t>
                      </a:r>
                      <a:r>
                        <a:rPr lang="en-GB" sz="1100" dirty="0" err="1">
                          <a:solidFill>
                            <a:srgbClr val="FF0000"/>
                          </a:solidFill>
                          <a:effectLst/>
                          <a:latin typeface="Time s New Roman"/>
                        </a:rPr>
                        <a:t>nợ</a:t>
                      </a:r>
                      <a:r>
                        <a:rPr lang="en-GB" sz="1100" dirty="0">
                          <a:solidFill>
                            <a:srgbClr val="FF0000"/>
                          </a:solidFill>
                          <a:effectLst/>
                          <a:latin typeface="Time s New Roman"/>
                        </a:rPr>
                        <a:t> </a:t>
                      </a:r>
                      <a:r>
                        <a:rPr lang="en-GB" sz="1100" dirty="0" err="1">
                          <a:solidFill>
                            <a:srgbClr val="FF0000"/>
                          </a:solidFill>
                          <a:effectLst/>
                          <a:latin typeface="Time s New Roman"/>
                        </a:rPr>
                        <a:t>lãi</a:t>
                      </a:r>
                      <a:endParaRPr lang="en-US" sz="1100" dirty="0">
                        <a:solidFill>
                          <a:srgbClr val="FF0000"/>
                        </a:solidFill>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dirty="0">
                          <a:solidFill>
                            <a:srgbClr val="FF0000"/>
                          </a:solidFill>
                          <a:effectLst/>
                          <a:latin typeface="Time s New Roman"/>
                        </a:rPr>
                        <a:t>124.884</a:t>
                      </a:r>
                      <a:endParaRPr lang="en-US" sz="1100" dirty="0">
                        <a:solidFill>
                          <a:srgbClr val="FF0000"/>
                        </a:solidFill>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solidFill>
                            <a:srgbClr val="FF0000"/>
                          </a:solidFill>
                          <a:effectLst/>
                          <a:latin typeface="Time s New Roman"/>
                        </a:rPr>
                        <a:t>107.065</a:t>
                      </a:r>
                      <a:endParaRPr lang="en-US" sz="1100">
                        <a:solidFill>
                          <a:srgbClr val="FF0000"/>
                        </a:solidFill>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dirty="0">
                          <a:solidFill>
                            <a:srgbClr val="FF0000"/>
                          </a:solidFill>
                          <a:effectLst/>
                          <a:latin typeface="Time s New Roman"/>
                        </a:rPr>
                        <a:t>85,7</a:t>
                      </a:r>
                      <a:endParaRPr lang="en-US" sz="1100" dirty="0">
                        <a:solidFill>
                          <a:srgbClr val="FF0000"/>
                        </a:solidFill>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b="1" dirty="0">
                          <a:solidFill>
                            <a:srgbClr val="FF0000"/>
                          </a:solidFill>
                          <a:effectLst/>
                          <a:latin typeface="Time s New Roman"/>
                        </a:rPr>
                        <a:t>107.065</a:t>
                      </a:r>
                      <a:endParaRPr lang="en-US" sz="1100" b="1" dirty="0">
                        <a:solidFill>
                          <a:srgbClr val="FF0000"/>
                        </a:solidFill>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solidFill>
                            <a:srgbClr val="FF0000"/>
                          </a:solidFill>
                          <a:effectLst/>
                          <a:latin typeface="Time s New Roman"/>
                        </a:rPr>
                        <a:t>85,7</a:t>
                      </a:r>
                      <a:endParaRPr lang="en-US" sz="1100">
                        <a:solidFill>
                          <a:srgbClr val="FF0000"/>
                        </a:solidFill>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800"/>
                        </a:spcAft>
                      </a:pPr>
                      <a:r>
                        <a:rPr lang="en-US" sz="1100" dirty="0">
                          <a:solidFill>
                            <a:srgbClr val="FF0000"/>
                          </a:solidFill>
                          <a:effectLst/>
                          <a:latin typeface="Time s New Roman"/>
                        </a:rPr>
                        <a:t> </a:t>
                      </a:r>
                      <a:endParaRPr lang="en-US" sz="1100" dirty="0">
                        <a:solidFill>
                          <a:srgbClr val="FF0000"/>
                        </a:solidFill>
                        <a:effectLst/>
                        <a:latin typeface="Time s New Roman"/>
                        <a:ea typeface="Calibri" panose="020F0502020204030204" pitchFamily="34" charset="0"/>
                        <a:cs typeface="Times New Roman" panose="02020603050405020304" pitchFamily="18" charset="0"/>
                      </a:endParaRPr>
                    </a:p>
                  </a:txBody>
                  <a:tcPr marL="25914" marR="25914" marT="0" marB="0" anchor="ctr"/>
                </a:tc>
                <a:extLst>
                  <a:ext uri="{0D108BD9-81ED-4DB2-BD59-A6C34878D82A}">
                    <a16:rowId xmlns:a16="http://schemas.microsoft.com/office/drawing/2014/main" val="470762152"/>
                  </a:ext>
                </a:extLst>
              </a:tr>
              <a:tr h="173587">
                <a:tc>
                  <a:txBody>
                    <a:bodyPr/>
                    <a:lstStyle/>
                    <a:p>
                      <a:pPr algn="ctr">
                        <a:lnSpc>
                          <a:spcPct val="107000"/>
                        </a:lnSpc>
                        <a:spcAft>
                          <a:spcPts val="0"/>
                        </a:spcAft>
                      </a:pPr>
                      <a:r>
                        <a:rPr lang="vi-VN" sz="1100" dirty="0">
                          <a:effectLst/>
                          <a:latin typeface="Time s New Roman"/>
                        </a:rPr>
                        <a:t>3</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0"/>
                        </a:spcAft>
                      </a:pPr>
                      <a:r>
                        <a:rPr lang="en-GB" sz="1100" dirty="0">
                          <a:effectLst/>
                          <a:latin typeface="Time s New Roman"/>
                        </a:rPr>
                        <a:t>Chi </a:t>
                      </a:r>
                      <a:r>
                        <a:rPr lang="en-GB" sz="1100" dirty="0" err="1">
                          <a:effectLst/>
                          <a:latin typeface="Time s New Roman"/>
                        </a:rPr>
                        <a:t>thường</a:t>
                      </a:r>
                      <a:r>
                        <a:rPr lang="en-GB" sz="1100" dirty="0">
                          <a:effectLst/>
                          <a:latin typeface="Time s New Roman"/>
                        </a:rPr>
                        <a:t> </a:t>
                      </a:r>
                      <a:r>
                        <a:rPr lang="en-GB" sz="1100" dirty="0" err="1">
                          <a:effectLst/>
                          <a:latin typeface="Time s New Roman"/>
                        </a:rPr>
                        <a:t>xuyên</a:t>
                      </a:r>
                      <a:r>
                        <a:rPr lang="en-GB" sz="1100" dirty="0">
                          <a:effectLst/>
                          <a:latin typeface="Time s New Roman"/>
                        </a:rPr>
                        <a:t> (1) </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1.042.816</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995.647</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dirty="0">
                          <a:effectLst/>
                          <a:latin typeface="Time s New Roman"/>
                        </a:rPr>
                        <a:t>95,5</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dirty="0">
                          <a:effectLst/>
                          <a:latin typeface="Time s New Roman"/>
                        </a:rPr>
                        <a:t>995.647</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dirty="0">
                          <a:effectLst/>
                          <a:latin typeface="Time s New Roman"/>
                        </a:rPr>
                        <a:t>95,5</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800"/>
                        </a:spcAft>
                      </a:pPr>
                      <a:r>
                        <a:rPr lang="en-US" sz="1100" dirty="0">
                          <a:effectLst/>
                          <a:latin typeface="Time s New Roman"/>
                        </a:rPr>
                        <a:t> </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extLst>
                  <a:ext uri="{0D108BD9-81ED-4DB2-BD59-A6C34878D82A}">
                    <a16:rowId xmlns:a16="http://schemas.microsoft.com/office/drawing/2014/main" val="69759150"/>
                  </a:ext>
                </a:extLst>
              </a:tr>
              <a:tr h="173587">
                <a:tc>
                  <a:txBody>
                    <a:bodyPr/>
                    <a:lstStyle/>
                    <a:p>
                      <a:pPr algn="ctr">
                        <a:lnSpc>
                          <a:spcPct val="107000"/>
                        </a:lnSpc>
                        <a:spcAft>
                          <a:spcPts val="0"/>
                        </a:spcAft>
                      </a:pPr>
                      <a:r>
                        <a:rPr lang="vi-VN" sz="1100" dirty="0">
                          <a:effectLst/>
                          <a:latin typeface="Time s New Roman"/>
                        </a:rPr>
                        <a:t>4</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0"/>
                        </a:spcAft>
                      </a:pPr>
                      <a:r>
                        <a:rPr lang="en-GB" sz="1100" dirty="0">
                          <a:solidFill>
                            <a:srgbClr val="FF0000"/>
                          </a:solidFill>
                          <a:effectLst/>
                          <a:latin typeface="Time s New Roman"/>
                        </a:rPr>
                        <a:t>Chi </a:t>
                      </a:r>
                      <a:r>
                        <a:rPr lang="en-GB" sz="1100" dirty="0" err="1">
                          <a:solidFill>
                            <a:srgbClr val="FF0000"/>
                          </a:solidFill>
                          <a:effectLst/>
                          <a:latin typeface="Time s New Roman"/>
                        </a:rPr>
                        <a:t>bổ</a:t>
                      </a:r>
                      <a:r>
                        <a:rPr lang="en-GB" sz="1100" dirty="0">
                          <a:solidFill>
                            <a:srgbClr val="FF0000"/>
                          </a:solidFill>
                          <a:effectLst/>
                          <a:latin typeface="Time s New Roman"/>
                        </a:rPr>
                        <a:t> sung </a:t>
                      </a:r>
                      <a:r>
                        <a:rPr lang="en-GB" sz="1100" dirty="0" err="1">
                          <a:solidFill>
                            <a:srgbClr val="FF0000"/>
                          </a:solidFill>
                          <a:effectLst/>
                          <a:latin typeface="Time s New Roman"/>
                        </a:rPr>
                        <a:t>quỹ</a:t>
                      </a:r>
                      <a:r>
                        <a:rPr lang="en-GB" sz="1100" dirty="0">
                          <a:solidFill>
                            <a:srgbClr val="FF0000"/>
                          </a:solidFill>
                          <a:effectLst/>
                          <a:latin typeface="Time s New Roman"/>
                        </a:rPr>
                        <a:t> </a:t>
                      </a:r>
                      <a:r>
                        <a:rPr lang="en-GB" sz="1100" dirty="0" err="1">
                          <a:solidFill>
                            <a:srgbClr val="FF0000"/>
                          </a:solidFill>
                          <a:effectLst/>
                          <a:latin typeface="Time s New Roman"/>
                        </a:rPr>
                        <a:t>dự</a:t>
                      </a:r>
                      <a:r>
                        <a:rPr lang="en-GB" sz="1100" dirty="0">
                          <a:solidFill>
                            <a:srgbClr val="FF0000"/>
                          </a:solidFill>
                          <a:effectLst/>
                          <a:latin typeface="Time s New Roman"/>
                        </a:rPr>
                        <a:t> </a:t>
                      </a:r>
                      <a:r>
                        <a:rPr lang="en-GB" sz="1100" dirty="0" err="1">
                          <a:solidFill>
                            <a:srgbClr val="FF0000"/>
                          </a:solidFill>
                          <a:effectLst/>
                          <a:latin typeface="Time s New Roman"/>
                        </a:rPr>
                        <a:t>trữ</a:t>
                      </a:r>
                      <a:r>
                        <a:rPr lang="en-GB" sz="1100" dirty="0">
                          <a:solidFill>
                            <a:srgbClr val="FF0000"/>
                          </a:solidFill>
                          <a:effectLst/>
                          <a:latin typeface="Time s New Roman"/>
                        </a:rPr>
                        <a:t> </a:t>
                      </a:r>
                      <a:r>
                        <a:rPr lang="en-GB" sz="1100" dirty="0" err="1">
                          <a:solidFill>
                            <a:srgbClr val="FF0000"/>
                          </a:solidFill>
                          <a:effectLst/>
                          <a:latin typeface="Time s New Roman"/>
                        </a:rPr>
                        <a:t>tài</a:t>
                      </a:r>
                      <a:r>
                        <a:rPr lang="en-GB" sz="1100" dirty="0">
                          <a:solidFill>
                            <a:srgbClr val="FF0000"/>
                          </a:solidFill>
                          <a:effectLst/>
                          <a:latin typeface="Time s New Roman"/>
                        </a:rPr>
                        <a:t> </a:t>
                      </a:r>
                      <a:r>
                        <a:rPr lang="en-GB" sz="1100" dirty="0" err="1">
                          <a:solidFill>
                            <a:srgbClr val="FF0000"/>
                          </a:solidFill>
                          <a:effectLst/>
                          <a:latin typeface="Time s New Roman"/>
                        </a:rPr>
                        <a:t>chính</a:t>
                      </a:r>
                      <a:r>
                        <a:rPr lang="en-GB" sz="1100" dirty="0">
                          <a:solidFill>
                            <a:srgbClr val="FF0000"/>
                          </a:solidFill>
                          <a:effectLst/>
                          <a:latin typeface="Time s New Roman"/>
                        </a:rPr>
                        <a:t> </a:t>
                      </a:r>
                      <a:endParaRPr lang="en-US" sz="1100" dirty="0">
                        <a:solidFill>
                          <a:srgbClr val="FF0000"/>
                        </a:solidFill>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dirty="0">
                          <a:solidFill>
                            <a:srgbClr val="FF0000"/>
                          </a:solidFill>
                          <a:effectLst/>
                          <a:latin typeface="Time s New Roman"/>
                        </a:rPr>
                        <a:t>100</a:t>
                      </a:r>
                      <a:endParaRPr lang="en-US" sz="1100" dirty="0">
                        <a:solidFill>
                          <a:srgbClr val="FF0000"/>
                        </a:solidFill>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dirty="0">
                          <a:solidFill>
                            <a:srgbClr val="FF0000"/>
                          </a:solidFill>
                          <a:effectLst/>
                          <a:latin typeface="Time s New Roman"/>
                        </a:rPr>
                        <a:t>341</a:t>
                      </a:r>
                      <a:endParaRPr lang="en-US" sz="1100" dirty="0">
                        <a:solidFill>
                          <a:srgbClr val="FF0000"/>
                        </a:solidFill>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dirty="0">
                          <a:solidFill>
                            <a:srgbClr val="FF0000"/>
                          </a:solidFill>
                          <a:effectLst/>
                          <a:latin typeface="Time s New Roman"/>
                        </a:rPr>
                        <a:t>341</a:t>
                      </a:r>
                      <a:endParaRPr lang="en-US" sz="1100" dirty="0">
                        <a:solidFill>
                          <a:srgbClr val="FF0000"/>
                        </a:solidFill>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b="1" dirty="0">
                          <a:solidFill>
                            <a:srgbClr val="FF0000"/>
                          </a:solidFill>
                          <a:effectLst/>
                          <a:latin typeface="Time s New Roman"/>
                        </a:rPr>
                        <a:t>341</a:t>
                      </a:r>
                      <a:endParaRPr lang="en-US" sz="1100" b="1" dirty="0">
                        <a:solidFill>
                          <a:srgbClr val="FF0000"/>
                        </a:solidFill>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dirty="0">
                          <a:solidFill>
                            <a:srgbClr val="FF0000"/>
                          </a:solidFill>
                          <a:effectLst/>
                          <a:latin typeface="Time s New Roman"/>
                        </a:rPr>
                        <a:t>341</a:t>
                      </a:r>
                      <a:endParaRPr lang="en-US" sz="1100" dirty="0">
                        <a:solidFill>
                          <a:srgbClr val="FF0000"/>
                        </a:solidFill>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800"/>
                        </a:spcAft>
                      </a:pPr>
                      <a:r>
                        <a:rPr lang="en-US" sz="1100">
                          <a:effectLst/>
                          <a:latin typeface="Time s New Roman"/>
                        </a:rPr>
                        <a:t> </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extLst>
                  <a:ext uri="{0D108BD9-81ED-4DB2-BD59-A6C34878D82A}">
                    <a16:rowId xmlns:a16="http://schemas.microsoft.com/office/drawing/2014/main" val="1686179523"/>
                  </a:ext>
                </a:extLst>
              </a:tr>
              <a:tr h="282801">
                <a:tc>
                  <a:txBody>
                    <a:bodyPr/>
                    <a:lstStyle/>
                    <a:p>
                      <a:pPr algn="ctr">
                        <a:lnSpc>
                          <a:spcPct val="107000"/>
                        </a:lnSpc>
                        <a:spcAft>
                          <a:spcPts val="0"/>
                        </a:spcAft>
                      </a:pPr>
                      <a:r>
                        <a:rPr lang="en-GB" sz="1100" dirty="0">
                          <a:effectLst/>
                          <a:latin typeface="Time s New Roman"/>
                        </a:rPr>
                        <a:t>II</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0"/>
                        </a:spcAft>
                      </a:pPr>
                      <a:r>
                        <a:rPr lang="en-GB" sz="1100" dirty="0">
                          <a:solidFill>
                            <a:srgbClr val="FF0000"/>
                          </a:solidFill>
                          <a:effectLst/>
                          <a:latin typeface="Time s New Roman"/>
                        </a:rPr>
                        <a:t>Chi </a:t>
                      </a:r>
                      <a:r>
                        <a:rPr lang="en-GB" sz="1100" dirty="0" err="1">
                          <a:solidFill>
                            <a:srgbClr val="FF0000"/>
                          </a:solidFill>
                          <a:effectLst/>
                          <a:latin typeface="Time s New Roman"/>
                        </a:rPr>
                        <a:t>chuyển</a:t>
                      </a:r>
                      <a:r>
                        <a:rPr lang="en-GB" sz="1100" dirty="0">
                          <a:solidFill>
                            <a:srgbClr val="FF0000"/>
                          </a:solidFill>
                          <a:effectLst/>
                          <a:latin typeface="Time s New Roman"/>
                        </a:rPr>
                        <a:t> </a:t>
                      </a:r>
                      <a:r>
                        <a:rPr lang="en-GB" sz="1100" dirty="0" err="1">
                          <a:solidFill>
                            <a:srgbClr val="FF0000"/>
                          </a:solidFill>
                          <a:effectLst/>
                          <a:latin typeface="Time s New Roman"/>
                        </a:rPr>
                        <a:t>nguồn</a:t>
                      </a:r>
                      <a:r>
                        <a:rPr lang="en-GB" sz="1100" dirty="0">
                          <a:solidFill>
                            <a:srgbClr val="FF0000"/>
                          </a:solidFill>
                          <a:effectLst/>
                          <a:latin typeface="Time s New Roman"/>
                        </a:rPr>
                        <a:t> sang </a:t>
                      </a:r>
                      <a:r>
                        <a:rPr lang="en-GB" sz="1100" dirty="0" err="1">
                          <a:solidFill>
                            <a:srgbClr val="FF0000"/>
                          </a:solidFill>
                          <a:effectLst/>
                          <a:latin typeface="Time s New Roman"/>
                        </a:rPr>
                        <a:t>năm</a:t>
                      </a:r>
                      <a:r>
                        <a:rPr lang="en-GB" sz="1100" dirty="0">
                          <a:solidFill>
                            <a:srgbClr val="FF0000"/>
                          </a:solidFill>
                          <a:effectLst/>
                          <a:latin typeface="Time s New Roman"/>
                        </a:rPr>
                        <a:t> </a:t>
                      </a:r>
                      <a:r>
                        <a:rPr lang="en-GB" sz="1100" dirty="0" err="1">
                          <a:solidFill>
                            <a:srgbClr val="FF0000"/>
                          </a:solidFill>
                          <a:effectLst/>
                          <a:latin typeface="Time s New Roman"/>
                        </a:rPr>
                        <a:t>sau</a:t>
                      </a:r>
                      <a:endParaRPr lang="en-US" sz="1100" dirty="0">
                        <a:solidFill>
                          <a:srgbClr val="FF0000"/>
                        </a:solidFill>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dirty="0">
                          <a:solidFill>
                            <a:srgbClr val="FF0000"/>
                          </a:solidFill>
                          <a:effectLst/>
                          <a:latin typeface="Time s New Roman"/>
                        </a:rPr>
                        <a:t>0</a:t>
                      </a:r>
                      <a:endParaRPr lang="en-US" sz="1100" dirty="0">
                        <a:solidFill>
                          <a:srgbClr val="FF0000"/>
                        </a:solidFill>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dirty="0">
                          <a:solidFill>
                            <a:srgbClr val="FF0000"/>
                          </a:solidFill>
                          <a:effectLst/>
                          <a:latin typeface="Time s New Roman"/>
                        </a:rPr>
                        <a:t>592.649</a:t>
                      </a:r>
                      <a:endParaRPr lang="en-US" sz="1100" dirty="0">
                        <a:solidFill>
                          <a:srgbClr val="FF0000"/>
                        </a:solidFill>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800"/>
                        </a:spcAft>
                      </a:pPr>
                      <a:r>
                        <a:rPr lang="en-US" sz="1100" dirty="0">
                          <a:solidFill>
                            <a:srgbClr val="FF0000"/>
                          </a:solidFill>
                          <a:effectLst/>
                          <a:latin typeface="Time s New Roman"/>
                        </a:rPr>
                        <a:t> </a:t>
                      </a:r>
                      <a:endParaRPr lang="en-US" sz="1100" dirty="0">
                        <a:solidFill>
                          <a:srgbClr val="FF0000"/>
                        </a:solidFill>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b="1" dirty="0">
                          <a:solidFill>
                            <a:srgbClr val="FF0000"/>
                          </a:solidFill>
                          <a:effectLst/>
                          <a:latin typeface="Time s New Roman"/>
                        </a:rPr>
                        <a:t>592.649</a:t>
                      </a:r>
                      <a:endParaRPr lang="en-US" sz="1100" b="1" dirty="0">
                        <a:solidFill>
                          <a:srgbClr val="FF0000"/>
                        </a:solidFill>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dirty="0">
                          <a:solidFill>
                            <a:srgbClr val="FF0000"/>
                          </a:solidFill>
                          <a:effectLst/>
                          <a:latin typeface="Time s New Roman"/>
                        </a:rPr>
                        <a:t> </a:t>
                      </a:r>
                      <a:endParaRPr lang="en-US" sz="1100" dirty="0">
                        <a:solidFill>
                          <a:srgbClr val="FF0000"/>
                        </a:solidFill>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800"/>
                        </a:spcAft>
                      </a:pPr>
                      <a:r>
                        <a:rPr lang="en-US" sz="1100" dirty="0">
                          <a:solidFill>
                            <a:srgbClr val="FF0000"/>
                          </a:solidFill>
                          <a:effectLst/>
                          <a:latin typeface="Time s New Roman"/>
                        </a:rPr>
                        <a:t> </a:t>
                      </a:r>
                      <a:endParaRPr lang="en-US" sz="1100" dirty="0">
                        <a:solidFill>
                          <a:srgbClr val="FF0000"/>
                        </a:solidFill>
                        <a:effectLst/>
                        <a:latin typeface="Time s New Roman"/>
                        <a:ea typeface="Calibri" panose="020F0502020204030204" pitchFamily="34" charset="0"/>
                        <a:cs typeface="Times New Roman" panose="02020603050405020304" pitchFamily="18" charset="0"/>
                      </a:endParaRPr>
                    </a:p>
                  </a:txBody>
                  <a:tcPr marL="25914" marR="25914" marT="0" marB="0" anchor="ctr"/>
                </a:tc>
                <a:extLst>
                  <a:ext uri="{0D108BD9-81ED-4DB2-BD59-A6C34878D82A}">
                    <a16:rowId xmlns:a16="http://schemas.microsoft.com/office/drawing/2014/main" val="2739104408"/>
                  </a:ext>
                </a:extLst>
              </a:tr>
              <a:tr h="173587">
                <a:tc>
                  <a:txBody>
                    <a:bodyPr/>
                    <a:lstStyle/>
                    <a:p>
                      <a:pPr algn="ctr">
                        <a:lnSpc>
                          <a:spcPct val="107000"/>
                        </a:lnSpc>
                        <a:spcAft>
                          <a:spcPts val="0"/>
                        </a:spcAft>
                      </a:pP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0"/>
                        </a:spcAft>
                      </a:pPr>
                      <a:r>
                        <a:rPr lang="vi-VN" sz="1100" dirty="0">
                          <a:effectLst/>
                          <a:latin typeface="Time s New Roman"/>
                          <a:ea typeface="Calibri" panose="020F0502020204030204" pitchFamily="34" charset="0"/>
                          <a:cs typeface="Times New Roman" panose="02020603050405020304" pitchFamily="18" charset="0"/>
                        </a:rPr>
                        <a:t>.......</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dirty="0">
                          <a:effectLst/>
                          <a:latin typeface="Time s New Roman"/>
                        </a:rPr>
                        <a:t>0</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dirty="0">
                          <a:effectLst/>
                          <a:latin typeface="Time s New Roman"/>
                        </a:rPr>
                        <a:t>0</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800"/>
                        </a:spcAft>
                      </a:pPr>
                      <a:r>
                        <a:rPr lang="en-US" sz="1100" dirty="0">
                          <a:effectLst/>
                          <a:latin typeface="Time s New Roman"/>
                        </a:rPr>
                        <a:t> </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dirty="0">
                          <a:effectLst/>
                          <a:latin typeface="Time s New Roman"/>
                        </a:rPr>
                        <a:t>0</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dirty="0">
                          <a:effectLst/>
                          <a:latin typeface="Time s New Roman"/>
                        </a:rPr>
                        <a:t> </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800"/>
                        </a:spcAft>
                      </a:pPr>
                      <a:r>
                        <a:rPr lang="en-US" sz="1100">
                          <a:effectLst/>
                          <a:latin typeface="Time s New Roman"/>
                        </a:rPr>
                        <a:t> </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extLst>
                  <a:ext uri="{0D108BD9-81ED-4DB2-BD59-A6C34878D82A}">
                    <a16:rowId xmlns:a16="http://schemas.microsoft.com/office/drawing/2014/main" val="569853536"/>
                  </a:ext>
                </a:extLst>
              </a:tr>
              <a:tr h="173587">
                <a:tc>
                  <a:txBody>
                    <a:bodyPr/>
                    <a:lstStyle/>
                    <a:p>
                      <a:pPr algn="ctr">
                        <a:lnSpc>
                          <a:spcPct val="107000"/>
                        </a:lnSpc>
                        <a:spcAft>
                          <a:spcPts val="0"/>
                        </a:spcAft>
                      </a:pPr>
                      <a:r>
                        <a:rPr lang="en-GB" sz="1100" u="sng">
                          <a:effectLst/>
                          <a:latin typeface="Time s New Roman"/>
                        </a:rPr>
                        <a:t>C</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ctr">
                        <a:lnSpc>
                          <a:spcPct val="107000"/>
                        </a:lnSpc>
                        <a:spcAft>
                          <a:spcPts val="0"/>
                        </a:spcAft>
                      </a:pPr>
                      <a:r>
                        <a:rPr lang="en-GB" sz="1100" u="sng">
                          <a:effectLst/>
                          <a:latin typeface="Time s New Roman"/>
                        </a:rPr>
                        <a:t>BỘI CHI NSNN </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222.000</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161.491</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72,7</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161.491</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dirty="0">
                          <a:effectLst/>
                          <a:latin typeface="Time s New Roman"/>
                        </a:rPr>
                        <a:t>72,7</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800"/>
                        </a:spcAft>
                      </a:pPr>
                      <a:r>
                        <a:rPr lang="en-US" sz="1100">
                          <a:effectLst/>
                          <a:latin typeface="Time s New Roman"/>
                        </a:rPr>
                        <a:t> </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extLst>
                  <a:ext uri="{0D108BD9-81ED-4DB2-BD59-A6C34878D82A}">
                    <a16:rowId xmlns:a16="http://schemas.microsoft.com/office/drawing/2014/main" val="1006185053"/>
                  </a:ext>
                </a:extLst>
              </a:tr>
              <a:tr h="173587">
                <a:tc>
                  <a:txBody>
                    <a:bodyPr/>
                    <a:lstStyle/>
                    <a:p>
                      <a:pPr algn="ctr">
                        <a:lnSpc>
                          <a:spcPct val="107000"/>
                        </a:lnSpc>
                        <a:spcAft>
                          <a:spcPts val="0"/>
                        </a:spcAft>
                      </a:pPr>
                      <a:r>
                        <a:rPr lang="en-GB" sz="1100">
                          <a:effectLst/>
                          <a:latin typeface="Time s New Roman"/>
                        </a:rPr>
                        <a:t> </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0"/>
                        </a:spcAft>
                      </a:pPr>
                      <a:r>
                        <a:rPr lang="en-GB" sz="1100">
                          <a:effectLst/>
                          <a:latin typeface="Time s New Roman"/>
                        </a:rPr>
                        <a:t>(Tỷ lệ bội chi so GDP)</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3,6%</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2,67%</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800"/>
                        </a:spcAft>
                      </a:pPr>
                      <a:r>
                        <a:rPr lang="en-US" sz="1100">
                          <a:effectLst/>
                          <a:latin typeface="Time s New Roman"/>
                        </a:rPr>
                        <a:t> </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2,67%</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dirty="0">
                          <a:effectLst/>
                          <a:latin typeface="Time s New Roman"/>
                        </a:rPr>
                        <a:t> </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800"/>
                        </a:spcAft>
                      </a:pPr>
                      <a:r>
                        <a:rPr lang="en-US" sz="1100">
                          <a:effectLst/>
                          <a:latin typeface="Time s New Roman"/>
                        </a:rPr>
                        <a:t> </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extLst>
                  <a:ext uri="{0D108BD9-81ED-4DB2-BD59-A6C34878D82A}">
                    <a16:rowId xmlns:a16="http://schemas.microsoft.com/office/drawing/2014/main" val="2315085234"/>
                  </a:ext>
                </a:extLst>
              </a:tr>
              <a:tr h="173587">
                <a:tc>
                  <a:txBody>
                    <a:bodyPr/>
                    <a:lstStyle/>
                    <a:p>
                      <a:pPr algn="ctr">
                        <a:lnSpc>
                          <a:spcPct val="107000"/>
                        </a:lnSpc>
                        <a:spcAft>
                          <a:spcPts val="0"/>
                        </a:spcAft>
                      </a:pPr>
                      <a:r>
                        <a:rPr lang="en-GB" sz="1100">
                          <a:effectLst/>
                          <a:latin typeface="Time s New Roman"/>
                        </a:rPr>
                        <a:t>1</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0"/>
                        </a:spcAft>
                      </a:pPr>
                      <a:r>
                        <a:rPr lang="en-GB" sz="1100" dirty="0" err="1">
                          <a:effectLst/>
                          <a:latin typeface="Time s New Roman"/>
                        </a:rPr>
                        <a:t>Bội</a:t>
                      </a:r>
                      <a:r>
                        <a:rPr lang="en-GB" sz="1100" dirty="0">
                          <a:effectLst/>
                          <a:latin typeface="Time s New Roman"/>
                        </a:rPr>
                        <a:t> chi NSTW</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209.500</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161.491</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77,1</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161.491</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77,1</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800"/>
                        </a:spcAft>
                      </a:pPr>
                      <a:r>
                        <a:rPr lang="en-US" sz="1100" dirty="0">
                          <a:effectLst/>
                          <a:latin typeface="Time s New Roman"/>
                        </a:rPr>
                        <a:t> </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extLst>
                  <a:ext uri="{0D108BD9-81ED-4DB2-BD59-A6C34878D82A}">
                    <a16:rowId xmlns:a16="http://schemas.microsoft.com/office/drawing/2014/main" val="3808362555"/>
                  </a:ext>
                </a:extLst>
              </a:tr>
              <a:tr h="173587">
                <a:tc>
                  <a:txBody>
                    <a:bodyPr/>
                    <a:lstStyle/>
                    <a:p>
                      <a:pPr algn="ctr">
                        <a:lnSpc>
                          <a:spcPct val="107000"/>
                        </a:lnSpc>
                        <a:spcAft>
                          <a:spcPts val="0"/>
                        </a:spcAft>
                      </a:pPr>
                      <a:r>
                        <a:rPr lang="en-GB" sz="1100">
                          <a:effectLst/>
                          <a:latin typeface="Time s New Roman"/>
                        </a:rPr>
                        <a:t>2</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0"/>
                        </a:spcAft>
                      </a:pPr>
                      <a:r>
                        <a:rPr lang="en-GB" sz="1100" dirty="0" err="1">
                          <a:effectLst/>
                          <a:latin typeface="Time s New Roman"/>
                        </a:rPr>
                        <a:t>Bội</a:t>
                      </a:r>
                      <a:r>
                        <a:rPr lang="en-GB" sz="1100" dirty="0">
                          <a:effectLst/>
                          <a:latin typeface="Time s New Roman"/>
                        </a:rPr>
                        <a:t> chi NSĐP</a:t>
                      </a:r>
                      <a:r>
                        <a:rPr lang="vi-VN" sz="1100" dirty="0">
                          <a:effectLst/>
                          <a:latin typeface="Time s New Roman"/>
                        </a:rPr>
                        <a:t> </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12.500</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0</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 </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0</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pPr>
                      <a:endParaRPr lang="en-US" sz="1100">
                        <a:effectLst/>
                        <a:latin typeface="Time s New Roman"/>
                        <a:cs typeface="Times New Roman" panose="02020603050405020304" pitchFamily="18" charset="0"/>
                      </a:endParaRPr>
                    </a:p>
                  </a:txBody>
                  <a:tcPr marL="25914" marR="25914" marT="0" marB="0" anchor="ctr"/>
                </a:tc>
                <a:tc>
                  <a:txBody>
                    <a:bodyPr/>
                    <a:lstStyle/>
                    <a:p>
                      <a:pPr>
                        <a:lnSpc>
                          <a:spcPct val="107000"/>
                        </a:lnSpc>
                        <a:spcAft>
                          <a:spcPts val="800"/>
                        </a:spcAft>
                      </a:pPr>
                      <a:r>
                        <a:rPr lang="en-US" sz="1100" dirty="0">
                          <a:effectLst/>
                          <a:latin typeface="Time s New Roman"/>
                        </a:rPr>
                        <a:t> </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extLst>
                  <a:ext uri="{0D108BD9-81ED-4DB2-BD59-A6C34878D82A}">
                    <a16:rowId xmlns:a16="http://schemas.microsoft.com/office/drawing/2014/main" val="3631735323"/>
                  </a:ext>
                </a:extLst>
              </a:tr>
              <a:tr h="173587">
                <a:tc>
                  <a:txBody>
                    <a:bodyPr/>
                    <a:lstStyle/>
                    <a:p>
                      <a:pPr algn="ctr">
                        <a:lnSpc>
                          <a:spcPct val="107000"/>
                        </a:lnSpc>
                        <a:spcAft>
                          <a:spcPts val="0"/>
                        </a:spcAft>
                      </a:pPr>
                      <a:r>
                        <a:rPr lang="en-GB" sz="1100" u="sng">
                          <a:effectLst/>
                          <a:latin typeface="Time s New Roman"/>
                        </a:rPr>
                        <a:t>D</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ctr">
                        <a:lnSpc>
                          <a:spcPct val="107000"/>
                        </a:lnSpc>
                        <a:spcAft>
                          <a:spcPts val="0"/>
                        </a:spcAft>
                      </a:pPr>
                      <a:r>
                        <a:rPr lang="en-GB" sz="1100" u="sng" dirty="0">
                          <a:effectLst/>
                          <a:latin typeface="Time s New Roman"/>
                        </a:rPr>
                        <a:t>KẾT DƯ NSĐP</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0</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177.194</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800"/>
                        </a:spcAft>
                      </a:pPr>
                      <a:r>
                        <a:rPr lang="en-US" sz="1100">
                          <a:effectLst/>
                          <a:latin typeface="Time s New Roman"/>
                        </a:rPr>
                        <a:t> </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177.194</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 </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800"/>
                        </a:spcAft>
                      </a:pPr>
                      <a:r>
                        <a:rPr lang="en-US" sz="1100" dirty="0">
                          <a:effectLst/>
                          <a:latin typeface="Time s New Roman"/>
                        </a:rPr>
                        <a:t> </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extLst>
                  <a:ext uri="{0D108BD9-81ED-4DB2-BD59-A6C34878D82A}">
                    <a16:rowId xmlns:a16="http://schemas.microsoft.com/office/drawing/2014/main" val="4116523404"/>
                  </a:ext>
                </a:extLst>
              </a:tr>
              <a:tr h="173587">
                <a:tc>
                  <a:txBody>
                    <a:bodyPr/>
                    <a:lstStyle/>
                    <a:p>
                      <a:pPr algn="ctr">
                        <a:lnSpc>
                          <a:spcPct val="107000"/>
                        </a:lnSpc>
                        <a:spcAft>
                          <a:spcPts val="0"/>
                        </a:spcAft>
                      </a:pPr>
                      <a:r>
                        <a:rPr lang="en-GB" sz="1100" u="sng">
                          <a:effectLst/>
                          <a:latin typeface="Time s New Roman"/>
                        </a:rPr>
                        <a:t>Đ</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ctr">
                        <a:lnSpc>
                          <a:spcPct val="107000"/>
                        </a:lnSpc>
                        <a:spcAft>
                          <a:spcPts val="0"/>
                        </a:spcAft>
                      </a:pPr>
                      <a:r>
                        <a:rPr lang="en-GB" sz="1100" u="sng">
                          <a:effectLst/>
                          <a:latin typeface="Time s New Roman"/>
                        </a:rPr>
                        <a:t>CHI TRẢ NỢ GỐC</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196.799</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188.214</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95,6</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188.214</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95,6</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800"/>
                        </a:spcAft>
                      </a:pPr>
                      <a:r>
                        <a:rPr lang="en-US" sz="1100" dirty="0">
                          <a:effectLst/>
                          <a:latin typeface="Time s New Roman"/>
                        </a:rPr>
                        <a:t> </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extLst>
                  <a:ext uri="{0D108BD9-81ED-4DB2-BD59-A6C34878D82A}">
                    <a16:rowId xmlns:a16="http://schemas.microsoft.com/office/drawing/2014/main" val="1723266306"/>
                  </a:ext>
                </a:extLst>
              </a:tr>
              <a:tr h="173587">
                <a:tc>
                  <a:txBody>
                    <a:bodyPr/>
                    <a:lstStyle/>
                    <a:p>
                      <a:pPr algn="ctr">
                        <a:lnSpc>
                          <a:spcPct val="107000"/>
                        </a:lnSpc>
                        <a:spcAft>
                          <a:spcPts val="0"/>
                        </a:spcAft>
                      </a:pPr>
                      <a:r>
                        <a:rPr lang="en-GB" sz="1100">
                          <a:effectLst/>
                          <a:latin typeface="Time s New Roman"/>
                        </a:rPr>
                        <a:t>1</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0"/>
                        </a:spcAft>
                      </a:pPr>
                      <a:r>
                        <a:rPr lang="en-GB" sz="1100">
                          <a:effectLst/>
                          <a:latin typeface="Time s New Roman"/>
                        </a:rPr>
                        <a:t>Chi trả nợ gốc NSTW</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181.971</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176.065</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96,8</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176.065</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96,8</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800"/>
                        </a:spcAft>
                      </a:pPr>
                      <a:r>
                        <a:rPr lang="en-US" sz="1100" dirty="0">
                          <a:effectLst/>
                          <a:latin typeface="Time s New Roman"/>
                        </a:rPr>
                        <a:t> </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extLst>
                  <a:ext uri="{0D108BD9-81ED-4DB2-BD59-A6C34878D82A}">
                    <a16:rowId xmlns:a16="http://schemas.microsoft.com/office/drawing/2014/main" val="132188315"/>
                  </a:ext>
                </a:extLst>
              </a:tr>
              <a:tr h="173587">
                <a:tc>
                  <a:txBody>
                    <a:bodyPr/>
                    <a:lstStyle/>
                    <a:p>
                      <a:pPr algn="ctr">
                        <a:lnSpc>
                          <a:spcPct val="107000"/>
                        </a:lnSpc>
                        <a:spcAft>
                          <a:spcPts val="0"/>
                        </a:spcAft>
                      </a:pPr>
                      <a:r>
                        <a:rPr lang="en-GB" sz="1100" dirty="0">
                          <a:effectLst/>
                          <a:latin typeface="Time s New Roman"/>
                        </a:rPr>
                        <a:t> </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0"/>
                        </a:spcAft>
                      </a:pPr>
                      <a:r>
                        <a:rPr lang="en-GB" sz="1100" dirty="0">
                          <a:solidFill>
                            <a:srgbClr val="FF0000"/>
                          </a:solidFill>
                          <a:effectLst/>
                          <a:latin typeface="Time s New Roman"/>
                        </a:rPr>
                        <a:t>- </a:t>
                      </a:r>
                      <a:r>
                        <a:rPr lang="en-GB" sz="1100" dirty="0" err="1">
                          <a:solidFill>
                            <a:srgbClr val="FF0000"/>
                          </a:solidFill>
                          <a:effectLst/>
                          <a:latin typeface="Time s New Roman"/>
                        </a:rPr>
                        <a:t>Từ</a:t>
                      </a:r>
                      <a:r>
                        <a:rPr lang="en-GB" sz="1100" dirty="0">
                          <a:solidFill>
                            <a:srgbClr val="FF0000"/>
                          </a:solidFill>
                          <a:effectLst/>
                          <a:latin typeface="Time s New Roman"/>
                        </a:rPr>
                        <a:t> </a:t>
                      </a:r>
                      <a:r>
                        <a:rPr lang="en-GB" sz="1100" dirty="0" err="1">
                          <a:solidFill>
                            <a:srgbClr val="FF0000"/>
                          </a:solidFill>
                          <a:effectLst/>
                          <a:latin typeface="Time s New Roman"/>
                        </a:rPr>
                        <a:t>nguồn</a:t>
                      </a:r>
                      <a:r>
                        <a:rPr lang="en-GB" sz="1100" dirty="0">
                          <a:solidFill>
                            <a:srgbClr val="FF0000"/>
                          </a:solidFill>
                          <a:effectLst/>
                          <a:latin typeface="Time s New Roman"/>
                        </a:rPr>
                        <a:t> </a:t>
                      </a:r>
                      <a:r>
                        <a:rPr lang="en-GB" sz="1100" dirty="0" err="1">
                          <a:solidFill>
                            <a:srgbClr val="FF0000"/>
                          </a:solidFill>
                          <a:effectLst/>
                          <a:latin typeface="Time s New Roman"/>
                        </a:rPr>
                        <a:t>vay</a:t>
                      </a:r>
                      <a:r>
                        <a:rPr lang="en-GB" sz="1100" dirty="0">
                          <a:solidFill>
                            <a:srgbClr val="FF0000"/>
                          </a:solidFill>
                          <a:effectLst/>
                          <a:latin typeface="Time s New Roman"/>
                        </a:rPr>
                        <a:t> </a:t>
                      </a:r>
                      <a:r>
                        <a:rPr lang="en-GB" sz="1100" dirty="0" err="1">
                          <a:solidFill>
                            <a:srgbClr val="FF0000"/>
                          </a:solidFill>
                          <a:effectLst/>
                          <a:latin typeface="Time s New Roman"/>
                        </a:rPr>
                        <a:t>để</a:t>
                      </a:r>
                      <a:r>
                        <a:rPr lang="en-GB" sz="1100" dirty="0">
                          <a:solidFill>
                            <a:srgbClr val="FF0000"/>
                          </a:solidFill>
                          <a:effectLst/>
                          <a:latin typeface="Time s New Roman"/>
                        </a:rPr>
                        <a:t> </a:t>
                      </a:r>
                      <a:r>
                        <a:rPr lang="en-GB" sz="1100" dirty="0" err="1">
                          <a:solidFill>
                            <a:srgbClr val="FF0000"/>
                          </a:solidFill>
                          <a:effectLst/>
                          <a:latin typeface="Time s New Roman"/>
                        </a:rPr>
                        <a:t>trả</a:t>
                      </a:r>
                      <a:r>
                        <a:rPr lang="en-GB" sz="1100" dirty="0">
                          <a:solidFill>
                            <a:srgbClr val="FF0000"/>
                          </a:solidFill>
                          <a:effectLst/>
                          <a:latin typeface="Time s New Roman"/>
                        </a:rPr>
                        <a:t> </a:t>
                      </a:r>
                      <a:r>
                        <a:rPr lang="en-GB" sz="1100" dirty="0" err="1">
                          <a:solidFill>
                            <a:srgbClr val="FF0000"/>
                          </a:solidFill>
                          <a:effectLst/>
                          <a:latin typeface="Time s New Roman"/>
                        </a:rPr>
                        <a:t>nợ</a:t>
                      </a:r>
                      <a:r>
                        <a:rPr lang="en-GB" sz="1100" dirty="0">
                          <a:solidFill>
                            <a:srgbClr val="FF0000"/>
                          </a:solidFill>
                          <a:effectLst/>
                          <a:latin typeface="Time s New Roman"/>
                        </a:rPr>
                        <a:t> </a:t>
                      </a:r>
                      <a:r>
                        <a:rPr lang="en-GB" sz="1100" dirty="0" err="1">
                          <a:solidFill>
                            <a:srgbClr val="FF0000"/>
                          </a:solidFill>
                          <a:effectLst/>
                          <a:latin typeface="Time s New Roman"/>
                        </a:rPr>
                        <a:t>gốc</a:t>
                      </a:r>
                      <a:endParaRPr lang="en-US" sz="1100" dirty="0">
                        <a:solidFill>
                          <a:srgbClr val="FF0000"/>
                        </a:solidFill>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dirty="0">
                          <a:solidFill>
                            <a:srgbClr val="FF0000"/>
                          </a:solidFill>
                          <a:effectLst/>
                          <a:latin typeface="Time s New Roman"/>
                        </a:rPr>
                        <a:t>181.971</a:t>
                      </a:r>
                      <a:endParaRPr lang="en-US" sz="1100" dirty="0">
                        <a:solidFill>
                          <a:srgbClr val="FF0000"/>
                        </a:solidFill>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dirty="0">
                          <a:solidFill>
                            <a:srgbClr val="FF0000"/>
                          </a:solidFill>
                          <a:effectLst/>
                          <a:latin typeface="Time s New Roman"/>
                        </a:rPr>
                        <a:t>176.065</a:t>
                      </a:r>
                      <a:endParaRPr lang="en-US" sz="1100" dirty="0">
                        <a:solidFill>
                          <a:srgbClr val="FF0000"/>
                        </a:solidFill>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800"/>
                        </a:spcAft>
                      </a:pPr>
                      <a:r>
                        <a:rPr lang="en-US" sz="1100" dirty="0">
                          <a:solidFill>
                            <a:srgbClr val="FF0000"/>
                          </a:solidFill>
                          <a:effectLst/>
                          <a:latin typeface="Time s New Roman"/>
                        </a:rPr>
                        <a:t> </a:t>
                      </a:r>
                      <a:endParaRPr lang="en-US" sz="1100" dirty="0">
                        <a:solidFill>
                          <a:srgbClr val="FF0000"/>
                        </a:solidFill>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b="1" dirty="0">
                          <a:solidFill>
                            <a:srgbClr val="FF0000"/>
                          </a:solidFill>
                          <a:effectLst/>
                          <a:latin typeface="Time s New Roman"/>
                        </a:rPr>
                        <a:t>176.065</a:t>
                      </a:r>
                      <a:endParaRPr lang="en-US" sz="1100" b="1" dirty="0">
                        <a:solidFill>
                          <a:srgbClr val="FF0000"/>
                        </a:solidFill>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dirty="0">
                          <a:solidFill>
                            <a:srgbClr val="FF0000"/>
                          </a:solidFill>
                          <a:effectLst/>
                          <a:latin typeface="Time s New Roman"/>
                        </a:rPr>
                        <a:t> </a:t>
                      </a:r>
                      <a:endParaRPr lang="en-US" sz="1100" dirty="0">
                        <a:solidFill>
                          <a:srgbClr val="FF0000"/>
                        </a:solidFill>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800"/>
                        </a:spcAft>
                      </a:pPr>
                      <a:r>
                        <a:rPr lang="en-US" sz="1100" dirty="0">
                          <a:solidFill>
                            <a:srgbClr val="FF0000"/>
                          </a:solidFill>
                          <a:effectLst/>
                          <a:latin typeface="Time s New Roman"/>
                        </a:rPr>
                        <a:t> </a:t>
                      </a:r>
                      <a:endParaRPr lang="en-US" sz="1100" dirty="0">
                        <a:solidFill>
                          <a:srgbClr val="FF0000"/>
                        </a:solidFill>
                        <a:effectLst/>
                        <a:latin typeface="Time s New Roman"/>
                        <a:ea typeface="Calibri" panose="020F0502020204030204" pitchFamily="34" charset="0"/>
                        <a:cs typeface="Times New Roman" panose="02020603050405020304" pitchFamily="18" charset="0"/>
                      </a:endParaRPr>
                    </a:p>
                  </a:txBody>
                  <a:tcPr marL="25914" marR="25914" marT="0" marB="0" anchor="ctr"/>
                </a:tc>
                <a:extLst>
                  <a:ext uri="{0D108BD9-81ED-4DB2-BD59-A6C34878D82A}">
                    <a16:rowId xmlns:a16="http://schemas.microsoft.com/office/drawing/2014/main" val="1106082386"/>
                  </a:ext>
                </a:extLst>
              </a:tr>
              <a:tr h="173587">
                <a:tc>
                  <a:txBody>
                    <a:bodyPr/>
                    <a:lstStyle/>
                    <a:p>
                      <a:pPr algn="ctr">
                        <a:lnSpc>
                          <a:spcPct val="107000"/>
                        </a:lnSpc>
                        <a:spcAft>
                          <a:spcPts val="0"/>
                        </a:spcAft>
                      </a:pPr>
                      <a:r>
                        <a:rPr lang="en-GB" sz="1100">
                          <a:effectLst/>
                          <a:latin typeface="Time s New Roman"/>
                        </a:rPr>
                        <a:t> </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0"/>
                        </a:spcAft>
                      </a:pPr>
                      <a:r>
                        <a:rPr lang="en-GB" sz="1100" dirty="0">
                          <a:effectLst/>
                          <a:latin typeface="Time s New Roman"/>
                        </a:rPr>
                        <a:t>-</a:t>
                      </a:r>
                      <a:r>
                        <a:rPr lang="en-GB" sz="1100" dirty="0">
                          <a:solidFill>
                            <a:srgbClr val="FF0000"/>
                          </a:solidFill>
                          <a:effectLst/>
                          <a:latin typeface="Time s New Roman"/>
                        </a:rPr>
                        <a:t> </a:t>
                      </a:r>
                      <a:r>
                        <a:rPr lang="en-GB" sz="1100" dirty="0" err="1">
                          <a:solidFill>
                            <a:srgbClr val="FF0000"/>
                          </a:solidFill>
                          <a:effectLst/>
                          <a:latin typeface="Time s New Roman"/>
                        </a:rPr>
                        <a:t>Từ</a:t>
                      </a:r>
                      <a:r>
                        <a:rPr lang="en-GB" sz="1100" dirty="0">
                          <a:solidFill>
                            <a:srgbClr val="FF0000"/>
                          </a:solidFill>
                          <a:effectLst/>
                          <a:latin typeface="Time s New Roman"/>
                        </a:rPr>
                        <a:t> </a:t>
                      </a:r>
                      <a:r>
                        <a:rPr lang="en-GB" sz="1100" dirty="0" err="1">
                          <a:solidFill>
                            <a:srgbClr val="FF0000"/>
                          </a:solidFill>
                          <a:effectLst/>
                          <a:latin typeface="Time s New Roman"/>
                        </a:rPr>
                        <a:t>nguồn</a:t>
                      </a:r>
                      <a:r>
                        <a:rPr lang="en-GB" sz="1100" dirty="0">
                          <a:solidFill>
                            <a:srgbClr val="FF0000"/>
                          </a:solidFill>
                          <a:effectLst/>
                          <a:latin typeface="Time s New Roman"/>
                        </a:rPr>
                        <a:t> </a:t>
                      </a:r>
                      <a:r>
                        <a:rPr lang="en-GB" sz="1100" dirty="0" err="1">
                          <a:solidFill>
                            <a:srgbClr val="FF0000"/>
                          </a:solidFill>
                          <a:effectLst/>
                          <a:latin typeface="Time s New Roman"/>
                        </a:rPr>
                        <a:t>bội</a:t>
                      </a:r>
                      <a:r>
                        <a:rPr lang="en-GB" sz="1100" dirty="0">
                          <a:solidFill>
                            <a:srgbClr val="FF0000"/>
                          </a:solidFill>
                          <a:effectLst/>
                          <a:latin typeface="Time s New Roman"/>
                        </a:rPr>
                        <a:t> </a:t>
                      </a:r>
                      <a:r>
                        <a:rPr lang="en-GB" sz="1100" dirty="0" err="1">
                          <a:solidFill>
                            <a:srgbClr val="FF0000"/>
                          </a:solidFill>
                          <a:effectLst/>
                          <a:latin typeface="Time s New Roman"/>
                        </a:rPr>
                        <a:t>thu</a:t>
                      </a:r>
                      <a:r>
                        <a:rPr lang="en-GB" sz="1100" dirty="0">
                          <a:solidFill>
                            <a:srgbClr val="FF0000"/>
                          </a:solidFill>
                          <a:effectLst/>
                          <a:latin typeface="Time s New Roman"/>
                        </a:rPr>
                        <a:t>, </a:t>
                      </a:r>
                      <a:r>
                        <a:rPr lang="en-GB" sz="1100" dirty="0" err="1">
                          <a:solidFill>
                            <a:srgbClr val="FF0000"/>
                          </a:solidFill>
                          <a:effectLst/>
                          <a:latin typeface="Time s New Roman"/>
                        </a:rPr>
                        <a:t>tăng</a:t>
                      </a:r>
                      <a:r>
                        <a:rPr lang="en-GB" sz="1100" dirty="0">
                          <a:solidFill>
                            <a:srgbClr val="FF0000"/>
                          </a:solidFill>
                          <a:effectLst/>
                          <a:latin typeface="Time s New Roman"/>
                        </a:rPr>
                        <a:t> </a:t>
                      </a:r>
                      <a:r>
                        <a:rPr lang="en-GB" sz="1100" dirty="0" err="1">
                          <a:solidFill>
                            <a:srgbClr val="FF0000"/>
                          </a:solidFill>
                          <a:effectLst/>
                          <a:latin typeface="Time s New Roman"/>
                        </a:rPr>
                        <a:t>thu</a:t>
                      </a:r>
                      <a:r>
                        <a:rPr lang="en-GB" sz="1100" dirty="0">
                          <a:solidFill>
                            <a:srgbClr val="FF0000"/>
                          </a:solidFill>
                          <a:effectLst/>
                          <a:latin typeface="Time s New Roman"/>
                        </a:rPr>
                        <a:t>, </a:t>
                      </a:r>
                      <a:r>
                        <a:rPr lang="en-GB" sz="1100" dirty="0" err="1">
                          <a:solidFill>
                            <a:srgbClr val="FF0000"/>
                          </a:solidFill>
                          <a:effectLst/>
                          <a:latin typeface="Time s New Roman"/>
                        </a:rPr>
                        <a:t>tiết</a:t>
                      </a:r>
                      <a:r>
                        <a:rPr lang="en-GB" sz="1100" dirty="0">
                          <a:solidFill>
                            <a:srgbClr val="FF0000"/>
                          </a:solidFill>
                          <a:effectLst/>
                          <a:latin typeface="Time s New Roman"/>
                        </a:rPr>
                        <a:t> </a:t>
                      </a:r>
                      <a:r>
                        <a:rPr lang="en-GB" sz="1100" dirty="0" err="1">
                          <a:solidFill>
                            <a:srgbClr val="FF0000"/>
                          </a:solidFill>
                          <a:effectLst/>
                          <a:latin typeface="Time s New Roman"/>
                        </a:rPr>
                        <a:t>kiệm</a:t>
                      </a:r>
                      <a:r>
                        <a:rPr lang="en-GB" sz="1100" dirty="0">
                          <a:solidFill>
                            <a:srgbClr val="FF0000"/>
                          </a:solidFill>
                          <a:effectLst/>
                          <a:latin typeface="Time s New Roman"/>
                        </a:rPr>
                        <a:t> chi, </a:t>
                      </a:r>
                      <a:r>
                        <a:rPr lang="en-GB" sz="1100" dirty="0" err="1">
                          <a:solidFill>
                            <a:srgbClr val="FF0000"/>
                          </a:solidFill>
                          <a:effectLst/>
                          <a:latin typeface="Time s New Roman"/>
                        </a:rPr>
                        <a:t>kết</a:t>
                      </a:r>
                      <a:r>
                        <a:rPr lang="en-GB" sz="1100" dirty="0">
                          <a:solidFill>
                            <a:srgbClr val="FF0000"/>
                          </a:solidFill>
                          <a:effectLst/>
                          <a:latin typeface="Time s New Roman"/>
                        </a:rPr>
                        <a:t> </a:t>
                      </a:r>
                      <a:r>
                        <a:rPr lang="en-GB" sz="1100" dirty="0" err="1">
                          <a:solidFill>
                            <a:srgbClr val="FF0000"/>
                          </a:solidFill>
                          <a:effectLst/>
                          <a:latin typeface="Time s New Roman"/>
                        </a:rPr>
                        <a:t>dư</a:t>
                      </a:r>
                      <a:endParaRPr lang="en-US" sz="1100" dirty="0">
                        <a:solidFill>
                          <a:srgbClr val="FF0000"/>
                        </a:solidFill>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dirty="0">
                          <a:effectLst/>
                          <a:latin typeface="Time s New Roman"/>
                        </a:rPr>
                        <a:t>0</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dirty="0">
                          <a:effectLst/>
                          <a:latin typeface="Time s New Roman"/>
                        </a:rPr>
                        <a:t>0</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800"/>
                        </a:spcAft>
                      </a:pPr>
                      <a:r>
                        <a:rPr lang="en-US" sz="1100" dirty="0">
                          <a:effectLst/>
                          <a:latin typeface="Time s New Roman"/>
                        </a:rPr>
                        <a:t> </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b="1" dirty="0">
                          <a:solidFill>
                            <a:srgbClr val="FF0000"/>
                          </a:solidFill>
                          <a:effectLst/>
                          <a:latin typeface="Time s New Roman"/>
                        </a:rPr>
                        <a:t>0</a:t>
                      </a:r>
                      <a:endParaRPr lang="en-US" sz="1100" b="1" dirty="0">
                        <a:solidFill>
                          <a:srgbClr val="FF0000"/>
                        </a:solidFill>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b="1" dirty="0">
                          <a:solidFill>
                            <a:srgbClr val="FF0000"/>
                          </a:solidFill>
                          <a:effectLst/>
                          <a:latin typeface="Time s New Roman"/>
                        </a:rPr>
                        <a:t> </a:t>
                      </a:r>
                      <a:endParaRPr lang="en-US" sz="1100" b="1" dirty="0">
                        <a:solidFill>
                          <a:srgbClr val="FF0000"/>
                        </a:solidFill>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800"/>
                        </a:spcAft>
                      </a:pPr>
                      <a:r>
                        <a:rPr lang="en-US" sz="1100" dirty="0">
                          <a:effectLst/>
                          <a:latin typeface="Time s New Roman"/>
                        </a:rPr>
                        <a:t> </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extLst>
                  <a:ext uri="{0D108BD9-81ED-4DB2-BD59-A6C34878D82A}">
                    <a16:rowId xmlns:a16="http://schemas.microsoft.com/office/drawing/2014/main" val="74034249"/>
                  </a:ext>
                </a:extLst>
              </a:tr>
              <a:tr h="173587">
                <a:tc>
                  <a:txBody>
                    <a:bodyPr/>
                    <a:lstStyle/>
                    <a:p>
                      <a:pPr algn="ctr">
                        <a:lnSpc>
                          <a:spcPct val="107000"/>
                        </a:lnSpc>
                        <a:spcAft>
                          <a:spcPts val="0"/>
                        </a:spcAft>
                      </a:pPr>
                      <a:r>
                        <a:rPr lang="en-GB" sz="1100">
                          <a:effectLst/>
                          <a:latin typeface="Time s New Roman"/>
                        </a:rPr>
                        <a:t>2</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0"/>
                        </a:spcAft>
                      </a:pPr>
                      <a:r>
                        <a:rPr lang="en-GB" sz="1100">
                          <a:effectLst/>
                          <a:latin typeface="Time s New Roman"/>
                        </a:rPr>
                        <a:t>Chi trả nợ gốc NSĐP</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dirty="0">
                          <a:effectLst/>
                          <a:latin typeface="Time s New Roman"/>
                        </a:rPr>
                        <a:t>14.828</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dirty="0">
                          <a:effectLst/>
                          <a:latin typeface="Time s New Roman"/>
                        </a:rPr>
                        <a:t>12.149</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81,9</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12.149</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81,9</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800"/>
                        </a:spcAft>
                      </a:pPr>
                      <a:r>
                        <a:rPr lang="en-US" sz="1100" dirty="0">
                          <a:effectLst/>
                          <a:latin typeface="Time s New Roman"/>
                        </a:rPr>
                        <a:t> </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extLst>
                  <a:ext uri="{0D108BD9-81ED-4DB2-BD59-A6C34878D82A}">
                    <a16:rowId xmlns:a16="http://schemas.microsoft.com/office/drawing/2014/main" val="3677725435"/>
                  </a:ext>
                </a:extLst>
              </a:tr>
              <a:tr h="173587">
                <a:tc>
                  <a:txBody>
                    <a:bodyPr/>
                    <a:lstStyle/>
                    <a:p>
                      <a:pPr algn="ctr">
                        <a:lnSpc>
                          <a:spcPct val="107000"/>
                        </a:lnSpc>
                        <a:spcAft>
                          <a:spcPts val="0"/>
                        </a:spcAft>
                      </a:pPr>
                      <a:r>
                        <a:rPr lang="en-GB" sz="1100" u="sng" dirty="0">
                          <a:effectLst/>
                          <a:latin typeface="Time s New Roman"/>
                        </a:rPr>
                        <a:t>E</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ctr">
                        <a:lnSpc>
                          <a:spcPct val="107000"/>
                        </a:lnSpc>
                        <a:spcAft>
                          <a:spcPts val="0"/>
                        </a:spcAft>
                      </a:pPr>
                      <a:r>
                        <a:rPr lang="en-GB" sz="1100" u="sng" dirty="0">
                          <a:effectLst/>
                          <a:latin typeface="Time s New Roman"/>
                        </a:rPr>
                        <a:t>TỔNG MỨC VAY CỦA NSNN</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425.252</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345.310</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81,2</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345.310</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81,2</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800"/>
                        </a:spcAft>
                      </a:pPr>
                      <a:r>
                        <a:rPr lang="en-US" sz="1100" dirty="0">
                          <a:effectLst/>
                          <a:latin typeface="Time s New Roman"/>
                        </a:rPr>
                        <a:t> </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extLst>
                  <a:ext uri="{0D108BD9-81ED-4DB2-BD59-A6C34878D82A}">
                    <a16:rowId xmlns:a16="http://schemas.microsoft.com/office/drawing/2014/main" val="2473392703"/>
                  </a:ext>
                </a:extLst>
              </a:tr>
              <a:tr h="173587">
                <a:tc>
                  <a:txBody>
                    <a:bodyPr/>
                    <a:lstStyle/>
                    <a:p>
                      <a:pPr algn="ctr">
                        <a:lnSpc>
                          <a:spcPct val="107000"/>
                        </a:lnSpc>
                        <a:spcAft>
                          <a:spcPts val="0"/>
                        </a:spcAft>
                      </a:pPr>
                      <a:r>
                        <a:rPr lang="en-GB" sz="1100">
                          <a:effectLst/>
                          <a:latin typeface="Time s New Roman"/>
                        </a:rPr>
                        <a:t>1</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0"/>
                        </a:spcAft>
                      </a:pPr>
                      <a:r>
                        <a:rPr lang="en-GB" sz="1100">
                          <a:effectLst/>
                          <a:latin typeface="Time s New Roman"/>
                        </a:rPr>
                        <a:t>Vay để bù đắp bội chi</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224.094</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164.068</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73,2</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164.068</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73,2</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800"/>
                        </a:spcAft>
                      </a:pPr>
                      <a:r>
                        <a:rPr lang="en-US" sz="1100" dirty="0">
                          <a:effectLst/>
                          <a:latin typeface="Time s New Roman"/>
                        </a:rPr>
                        <a:t> </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extLst>
                  <a:ext uri="{0D108BD9-81ED-4DB2-BD59-A6C34878D82A}">
                    <a16:rowId xmlns:a16="http://schemas.microsoft.com/office/drawing/2014/main" val="2891204817"/>
                  </a:ext>
                </a:extLst>
              </a:tr>
              <a:tr h="173587">
                <a:tc>
                  <a:txBody>
                    <a:bodyPr/>
                    <a:lstStyle/>
                    <a:p>
                      <a:pPr algn="ctr">
                        <a:lnSpc>
                          <a:spcPct val="107000"/>
                        </a:lnSpc>
                        <a:spcAft>
                          <a:spcPts val="0"/>
                        </a:spcAft>
                      </a:pPr>
                      <a:r>
                        <a:rPr lang="en-GB" sz="1100">
                          <a:effectLst/>
                          <a:latin typeface="Time s New Roman"/>
                        </a:rPr>
                        <a:t>2</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0"/>
                        </a:spcAft>
                      </a:pPr>
                      <a:r>
                        <a:rPr lang="en-GB" sz="1100">
                          <a:effectLst/>
                          <a:latin typeface="Time s New Roman"/>
                        </a:rPr>
                        <a:t>Vay để trả nợ gốc</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dirty="0">
                          <a:effectLst/>
                          <a:latin typeface="Time s New Roman"/>
                        </a:rPr>
                        <a:t>201.158</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181.242</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90,1</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181.242</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gn="r">
                        <a:lnSpc>
                          <a:spcPct val="107000"/>
                        </a:lnSpc>
                        <a:spcAft>
                          <a:spcPts val="800"/>
                        </a:spcAft>
                      </a:pPr>
                      <a:r>
                        <a:rPr lang="en-US" sz="1100">
                          <a:effectLst/>
                          <a:latin typeface="Time s New Roman"/>
                        </a:rPr>
                        <a:t>90,1</a:t>
                      </a:r>
                      <a:endParaRPr lang="en-US" sz="1100">
                        <a:effectLst/>
                        <a:latin typeface="Time s New Roman"/>
                        <a:ea typeface="Calibri" panose="020F0502020204030204" pitchFamily="34" charset="0"/>
                        <a:cs typeface="Times New Roman" panose="02020603050405020304" pitchFamily="18" charset="0"/>
                      </a:endParaRPr>
                    </a:p>
                  </a:txBody>
                  <a:tcPr marL="25914" marR="25914" marT="0" marB="0" anchor="ctr"/>
                </a:tc>
                <a:tc>
                  <a:txBody>
                    <a:bodyPr/>
                    <a:lstStyle/>
                    <a:p>
                      <a:pPr>
                        <a:lnSpc>
                          <a:spcPct val="107000"/>
                        </a:lnSpc>
                        <a:spcAft>
                          <a:spcPts val="800"/>
                        </a:spcAft>
                      </a:pPr>
                      <a:r>
                        <a:rPr lang="en-US" sz="1100" dirty="0">
                          <a:effectLst/>
                          <a:latin typeface="Time s New Roman"/>
                        </a:rPr>
                        <a:t> </a:t>
                      </a:r>
                      <a:endParaRPr lang="en-US" sz="1100" dirty="0">
                        <a:effectLst/>
                        <a:latin typeface="Time s New Roman"/>
                        <a:ea typeface="Calibri" panose="020F0502020204030204" pitchFamily="34" charset="0"/>
                        <a:cs typeface="Times New Roman" panose="02020603050405020304" pitchFamily="18" charset="0"/>
                      </a:endParaRPr>
                    </a:p>
                  </a:txBody>
                  <a:tcPr marL="25914" marR="25914" marT="0" marB="0" anchor="ctr"/>
                </a:tc>
                <a:extLst>
                  <a:ext uri="{0D108BD9-81ED-4DB2-BD59-A6C34878D82A}">
                    <a16:rowId xmlns:a16="http://schemas.microsoft.com/office/drawing/2014/main" val="1575366861"/>
                  </a:ext>
                </a:extLst>
              </a:tr>
            </a:tbl>
          </a:graphicData>
        </a:graphic>
      </p:graphicFrame>
      <p:sp>
        <p:nvSpPr>
          <p:cNvPr id="2" name="TextBox 1">
            <a:extLst>
              <a:ext uri="{FF2B5EF4-FFF2-40B4-BE49-F238E27FC236}">
                <a16:creationId xmlns:a16="http://schemas.microsoft.com/office/drawing/2014/main" id="{1FBEEA1C-395A-4B73-82C7-99ED9C76734E}"/>
              </a:ext>
            </a:extLst>
          </p:cNvPr>
          <p:cNvSpPr txBox="1"/>
          <p:nvPr/>
        </p:nvSpPr>
        <p:spPr>
          <a:xfrm>
            <a:off x="685800" y="6150806"/>
            <a:ext cx="7315200" cy="859594"/>
          </a:xfrm>
          <a:prstGeom prst="rect">
            <a:avLst/>
          </a:prstGeom>
          <a:noFill/>
        </p:spPr>
        <p:txBody>
          <a:bodyPr wrap="square" rtlCol="0">
            <a:spAutoFit/>
          </a:bodyPr>
          <a:lstStyle/>
          <a:p>
            <a:r>
              <a:rPr lang="vi-VN" sz="1108" dirty="0"/>
              <a:t>Bội chi NSTW </a:t>
            </a:r>
            <a:r>
              <a:rPr lang="vi-VN" sz="1108" b="1" dirty="0"/>
              <a:t>161.491 tỷ đồng</a:t>
            </a:r>
            <a:r>
              <a:rPr lang="vi-VN" sz="1108" dirty="0"/>
              <a:t> = Tổng thu </a:t>
            </a:r>
            <a:r>
              <a:rPr lang="en-US" sz="1108" dirty="0">
                <a:latin typeface="Time s New Roman"/>
              </a:rPr>
              <a:t>2.139.639</a:t>
            </a:r>
            <a:r>
              <a:rPr lang="vi-VN" sz="1108" dirty="0">
                <a:latin typeface="Time s New Roman"/>
              </a:rPr>
              <a:t> – Tổng chi </a:t>
            </a:r>
            <a:r>
              <a:rPr lang="en-US" sz="1108" dirty="0">
                <a:latin typeface="Time s New Roman"/>
              </a:rPr>
              <a:t>2.119.542</a:t>
            </a:r>
            <a:r>
              <a:rPr lang="vi-VN" sz="1108" dirty="0">
                <a:latin typeface="Time s New Roman"/>
              </a:rPr>
              <a:t> – Kết dư NSĐP 177.194 – Chênh lệch bội thu, bội chi NSĐP (không trình bày ở bảng này) 4.394 tỷ đồng.</a:t>
            </a:r>
          </a:p>
          <a:p>
            <a:r>
              <a:rPr lang="vi-VN" sz="1108" dirty="0">
                <a:latin typeface="Time s New Roman"/>
                <a:ea typeface="Calibri" panose="020F0502020204030204" pitchFamily="34" charset="0"/>
                <a:cs typeface="Times New Roman" panose="02020603050405020304" pitchFamily="18" charset="0"/>
              </a:rPr>
              <a:t>Lưu ý: Chỉ tiêu Bội chi NSĐP trên Báo cáo này là 0 do tổng bội thu NS các ĐP &gt; bội chi NS các ĐP</a:t>
            </a:r>
            <a:endParaRPr lang="en-US" sz="1662" dirty="0">
              <a:latin typeface="Time s New Roman"/>
              <a:ea typeface="Calibri" panose="020F0502020204030204" pitchFamily="34" charset="0"/>
              <a:cs typeface="Times New Roman" panose="02020603050405020304" pitchFamily="18" charset="0"/>
            </a:endParaRPr>
          </a:p>
          <a:p>
            <a:r>
              <a:rPr lang="vi-VN" sz="1662" dirty="0"/>
              <a:t> </a:t>
            </a:r>
            <a:endParaRPr lang="en-US" sz="1662" dirty="0"/>
          </a:p>
        </p:txBody>
      </p:sp>
      <p:sp>
        <p:nvSpPr>
          <p:cNvPr id="7" name="Rectangle 6">
            <a:extLst>
              <a:ext uri="{FF2B5EF4-FFF2-40B4-BE49-F238E27FC236}">
                <a16:creationId xmlns:a16="http://schemas.microsoft.com/office/drawing/2014/main" id="{BAAB2E88-5FC5-43DD-85CC-B03EB00E2D41}"/>
              </a:ext>
            </a:extLst>
          </p:cNvPr>
          <p:cNvSpPr/>
          <p:nvPr/>
        </p:nvSpPr>
        <p:spPr>
          <a:xfrm>
            <a:off x="685800" y="72115"/>
            <a:ext cx="7924800" cy="3290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Time s New Roman"/>
              </a:rPr>
              <a:t>CÂN ĐỐI QUYẾT TOÁN NGÂN SÁCH NHÀ N</a:t>
            </a:r>
            <a:r>
              <a:rPr lang="vi-VN" sz="1600" dirty="0">
                <a:latin typeface="Time s New Roman"/>
              </a:rPr>
              <a:t>Ư</a:t>
            </a:r>
            <a:r>
              <a:rPr lang="en-US" sz="1600" dirty="0">
                <a:latin typeface="Time s New Roman"/>
              </a:rPr>
              <a:t>ỚC NĂM… </a:t>
            </a:r>
          </a:p>
        </p:txBody>
      </p:sp>
    </p:spTree>
    <p:extLst>
      <p:ext uri="{BB962C8B-B14F-4D97-AF65-F5344CB8AC3E}">
        <p14:creationId xmlns:p14="http://schemas.microsoft.com/office/powerpoint/2010/main" val="3005547179"/>
      </p:ext>
    </p:extLst>
  </p:cSld>
  <p:clrMapOvr>
    <a:masterClrMapping/>
  </p:clrMapOvr>
  <p:transition>
    <p:wedg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93FE13C2-1028-4296-A1C1-1DF661DB66A6}"/>
              </a:ext>
            </a:extLst>
          </p:cNvPr>
          <p:cNvGraphicFramePr>
            <a:graphicFrameLocks noGrp="1"/>
          </p:cNvGraphicFramePr>
          <p:nvPr/>
        </p:nvGraphicFramePr>
        <p:xfrm>
          <a:off x="303382" y="765371"/>
          <a:ext cx="8537237" cy="5863305"/>
        </p:xfrm>
        <a:graphic>
          <a:graphicData uri="http://schemas.openxmlformats.org/drawingml/2006/table">
            <a:tbl>
              <a:tblPr firstRow="1" firstCol="1" bandRow="1">
                <a:tableStyleId>{5C22544A-7EE6-4342-B048-85BDC9FD1C3A}</a:tableStyleId>
              </a:tblPr>
              <a:tblGrid>
                <a:gridCol w="564126">
                  <a:extLst>
                    <a:ext uri="{9D8B030D-6E8A-4147-A177-3AD203B41FA5}">
                      <a16:colId xmlns:a16="http://schemas.microsoft.com/office/drawing/2014/main" val="1768129524"/>
                    </a:ext>
                  </a:extLst>
                </a:gridCol>
                <a:gridCol w="3543783">
                  <a:extLst>
                    <a:ext uri="{9D8B030D-6E8A-4147-A177-3AD203B41FA5}">
                      <a16:colId xmlns:a16="http://schemas.microsoft.com/office/drawing/2014/main" val="3275110392"/>
                    </a:ext>
                  </a:extLst>
                </a:gridCol>
                <a:gridCol w="821259">
                  <a:extLst>
                    <a:ext uri="{9D8B030D-6E8A-4147-A177-3AD203B41FA5}">
                      <a16:colId xmlns:a16="http://schemas.microsoft.com/office/drawing/2014/main" val="1196008373"/>
                    </a:ext>
                  </a:extLst>
                </a:gridCol>
                <a:gridCol w="821259">
                  <a:extLst>
                    <a:ext uri="{9D8B030D-6E8A-4147-A177-3AD203B41FA5}">
                      <a16:colId xmlns:a16="http://schemas.microsoft.com/office/drawing/2014/main" val="834718139"/>
                    </a:ext>
                  </a:extLst>
                </a:gridCol>
                <a:gridCol w="821259">
                  <a:extLst>
                    <a:ext uri="{9D8B030D-6E8A-4147-A177-3AD203B41FA5}">
                      <a16:colId xmlns:a16="http://schemas.microsoft.com/office/drawing/2014/main" val="3799679100"/>
                    </a:ext>
                  </a:extLst>
                </a:gridCol>
                <a:gridCol w="821259">
                  <a:extLst>
                    <a:ext uri="{9D8B030D-6E8A-4147-A177-3AD203B41FA5}">
                      <a16:colId xmlns:a16="http://schemas.microsoft.com/office/drawing/2014/main" val="361453493"/>
                    </a:ext>
                  </a:extLst>
                </a:gridCol>
                <a:gridCol w="572146">
                  <a:extLst>
                    <a:ext uri="{9D8B030D-6E8A-4147-A177-3AD203B41FA5}">
                      <a16:colId xmlns:a16="http://schemas.microsoft.com/office/drawing/2014/main" val="3025541973"/>
                    </a:ext>
                  </a:extLst>
                </a:gridCol>
                <a:gridCol w="572146">
                  <a:extLst>
                    <a:ext uri="{9D8B030D-6E8A-4147-A177-3AD203B41FA5}">
                      <a16:colId xmlns:a16="http://schemas.microsoft.com/office/drawing/2014/main" val="3928434641"/>
                    </a:ext>
                  </a:extLst>
                </a:gridCol>
              </a:tblGrid>
              <a:tr h="201402">
                <a:tc rowSpan="2">
                  <a:txBody>
                    <a:bodyPr/>
                    <a:lstStyle/>
                    <a:p>
                      <a:pPr algn="ctr">
                        <a:lnSpc>
                          <a:spcPct val="107000"/>
                        </a:lnSpc>
                        <a:spcAft>
                          <a:spcPts val="0"/>
                        </a:spcAft>
                      </a:pPr>
                      <a:r>
                        <a:rPr lang="en-GB" sz="1300" dirty="0">
                          <a:effectLst/>
                          <a:latin typeface="Time s New Roman"/>
                        </a:rPr>
                        <a:t>STT</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tc rowSpan="2">
                  <a:txBody>
                    <a:bodyPr/>
                    <a:lstStyle/>
                    <a:p>
                      <a:pPr algn="ctr">
                        <a:lnSpc>
                          <a:spcPct val="107000"/>
                        </a:lnSpc>
                        <a:spcAft>
                          <a:spcPts val="0"/>
                        </a:spcAft>
                      </a:pPr>
                      <a:r>
                        <a:rPr lang="en-GB" sz="1300" dirty="0" err="1">
                          <a:effectLst/>
                          <a:latin typeface="Time s New Roman"/>
                        </a:rPr>
                        <a:t>Nội</a:t>
                      </a:r>
                      <a:r>
                        <a:rPr lang="en-GB" sz="1300" dirty="0">
                          <a:effectLst/>
                          <a:latin typeface="Time s New Roman"/>
                        </a:rPr>
                        <a:t> dung</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tc rowSpan="2">
                  <a:txBody>
                    <a:bodyPr/>
                    <a:lstStyle/>
                    <a:p>
                      <a:pPr algn="ctr">
                        <a:lnSpc>
                          <a:spcPct val="107000"/>
                        </a:lnSpc>
                        <a:spcAft>
                          <a:spcPts val="0"/>
                        </a:spcAft>
                      </a:pPr>
                      <a:r>
                        <a:rPr lang="en-GB" sz="1300" dirty="0" err="1">
                          <a:effectLst/>
                          <a:latin typeface="Time s New Roman"/>
                        </a:rPr>
                        <a:t>Dự</a:t>
                      </a:r>
                      <a:r>
                        <a:rPr lang="en-GB" sz="1300" dirty="0">
                          <a:effectLst/>
                          <a:latin typeface="Time s New Roman"/>
                        </a:rPr>
                        <a:t> </a:t>
                      </a:r>
                      <a:r>
                        <a:rPr lang="en-GB" sz="1300" dirty="0" err="1">
                          <a:effectLst/>
                          <a:latin typeface="Time s New Roman"/>
                        </a:rPr>
                        <a:t>toán</a:t>
                      </a:r>
                      <a:r>
                        <a:rPr lang="en-GB" sz="1300" dirty="0">
                          <a:effectLst/>
                          <a:latin typeface="Time s New Roman"/>
                        </a:rPr>
                        <a:t> </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tc gridSpan="2">
                  <a:txBody>
                    <a:bodyPr/>
                    <a:lstStyle/>
                    <a:p>
                      <a:pPr algn="ctr">
                        <a:lnSpc>
                          <a:spcPct val="107000"/>
                        </a:lnSpc>
                        <a:spcAft>
                          <a:spcPts val="0"/>
                        </a:spcAft>
                      </a:pPr>
                      <a:r>
                        <a:rPr lang="en-GB" sz="1300">
                          <a:effectLst/>
                          <a:latin typeface="Time s New Roman"/>
                        </a:rPr>
                        <a:t>Quyết toán </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hMerge="1">
                  <a:txBody>
                    <a:bodyPr/>
                    <a:lstStyle/>
                    <a:p>
                      <a:endParaRPr lang="en-US"/>
                    </a:p>
                  </a:txBody>
                  <a:tcPr/>
                </a:tc>
                <a:tc gridSpan="2">
                  <a:txBody>
                    <a:bodyPr/>
                    <a:lstStyle/>
                    <a:p>
                      <a:pPr algn="ctr">
                        <a:lnSpc>
                          <a:spcPct val="107000"/>
                        </a:lnSpc>
                        <a:spcAft>
                          <a:spcPts val="0"/>
                        </a:spcAft>
                      </a:pPr>
                      <a:r>
                        <a:rPr lang="en-GB" sz="1300">
                          <a:effectLst/>
                          <a:latin typeface="Time s New Roman"/>
                        </a:rPr>
                        <a:t>Kiểm toán</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hMerge="1">
                  <a:txBody>
                    <a:bodyPr/>
                    <a:lstStyle/>
                    <a:p>
                      <a:endParaRPr lang="en-US"/>
                    </a:p>
                  </a:txBody>
                  <a:tcPr/>
                </a:tc>
                <a:tc rowSpan="2">
                  <a:txBody>
                    <a:bodyPr/>
                    <a:lstStyle/>
                    <a:p>
                      <a:pPr algn="ctr">
                        <a:lnSpc>
                          <a:spcPct val="107000"/>
                        </a:lnSpc>
                        <a:spcAft>
                          <a:spcPts val="0"/>
                        </a:spcAft>
                      </a:pPr>
                      <a:r>
                        <a:rPr lang="en-GB" sz="1300">
                          <a:effectLst/>
                          <a:latin typeface="Time s New Roman"/>
                        </a:rPr>
                        <a:t>Chênh lệch</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extLst>
                  <a:ext uri="{0D108BD9-81ED-4DB2-BD59-A6C34878D82A}">
                    <a16:rowId xmlns:a16="http://schemas.microsoft.com/office/drawing/2014/main" val="505917818"/>
                  </a:ext>
                </a:extLst>
              </a:tr>
              <a:tr h="210723">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lnSpc>
                          <a:spcPct val="107000"/>
                        </a:lnSpc>
                        <a:spcAft>
                          <a:spcPts val="0"/>
                        </a:spcAft>
                      </a:pPr>
                      <a:r>
                        <a:rPr lang="en-GB" sz="1300">
                          <a:effectLst/>
                          <a:latin typeface="Time s New Roman"/>
                        </a:rPr>
                        <a:t>Số tiền</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ctr">
                        <a:lnSpc>
                          <a:spcPct val="107000"/>
                        </a:lnSpc>
                        <a:spcAft>
                          <a:spcPts val="0"/>
                        </a:spcAft>
                      </a:pPr>
                      <a:r>
                        <a:rPr lang="en-GB" sz="1300">
                          <a:effectLst/>
                          <a:latin typeface="Time s New Roman"/>
                        </a:rPr>
                        <a:t>Tỷ lệ (%)</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ctr">
                        <a:lnSpc>
                          <a:spcPct val="107000"/>
                        </a:lnSpc>
                        <a:spcAft>
                          <a:spcPts val="0"/>
                        </a:spcAft>
                      </a:pPr>
                      <a:r>
                        <a:rPr lang="en-GB" sz="1300">
                          <a:effectLst/>
                          <a:latin typeface="Time s New Roman"/>
                        </a:rPr>
                        <a:t>Số tiền</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ctr">
                        <a:lnSpc>
                          <a:spcPct val="107000"/>
                        </a:lnSpc>
                        <a:spcAft>
                          <a:spcPts val="0"/>
                        </a:spcAft>
                      </a:pPr>
                      <a:r>
                        <a:rPr lang="en-GB" sz="1300" dirty="0">
                          <a:effectLst/>
                          <a:latin typeface="Time s New Roman"/>
                        </a:rPr>
                        <a:t>(%)</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tc vMerge="1">
                  <a:txBody>
                    <a:bodyPr/>
                    <a:lstStyle/>
                    <a:p>
                      <a:endParaRPr lang="en-US"/>
                    </a:p>
                  </a:txBody>
                  <a:tcPr/>
                </a:tc>
                <a:extLst>
                  <a:ext uri="{0D108BD9-81ED-4DB2-BD59-A6C34878D82A}">
                    <a16:rowId xmlns:a16="http://schemas.microsoft.com/office/drawing/2014/main" val="1609557254"/>
                  </a:ext>
                </a:extLst>
              </a:tr>
              <a:tr h="201402">
                <a:tc>
                  <a:txBody>
                    <a:bodyPr/>
                    <a:lstStyle/>
                    <a:p>
                      <a:pPr algn="ctr">
                        <a:lnSpc>
                          <a:spcPct val="107000"/>
                        </a:lnSpc>
                        <a:spcAft>
                          <a:spcPts val="0"/>
                        </a:spcAft>
                      </a:pPr>
                      <a:r>
                        <a:rPr lang="en-GB" sz="1300">
                          <a:effectLst/>
                          <a:latin typeface="Time s New Roman"/>
                        </a:rPr>
                        <a:t>A</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ctr">
                        <a:lnSpc>
                          <a:spcPct val="107000"/>
                        </a:lnSpc>
                        <a:spcAft>
                          <a:spcPts val="0"/>
                        </a:spcAft>
                      </a:pPr>
                      <a:r>
                        <a:rPr lang="en-GB" sz="1300" dirty="0">
                          <a:effectLst/>
                          <a:latin typeface="Time s New Roman"/>
                        </a:rPr>
                        <a:t>B</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ctr">
                        <a:lnSpc>
                          <a:spcPct val="107000"/>
                        </a:lnSpc>
                        <a:spcAft>
                          <a:spcPts val="0"/>
                        </a:spcAft>
                      </a:pPr>
                      <a:r>
                        <a:rPr lang="en-GB" sz="1300" dirty="0">
                          <a:effectLst/>
                          <a:latin typeface="Time s New Roman"/>
                        </a:rPr>
                        <a:t>1</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ctr">
                        <a:lnSpc>
                          <a:spcPct val="107000"/>
                        </a:lnSpc>
                        <a:spcAft>
                          <a:spcPts val="0"/>
                        </a:spcAft>
                      </a:pPr>
                      <a:r>
                        <a:rPr lang="en-GB" sz="1300">
                          <a:effectLst/>
                          <a:latin typeface="Time s New Roman"/>
                        </a:rPr>
                        <a:t>2</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ctr">
                        <a:lnSpc>
                          <a:spcPct val="107000"/>
                        </a:lnSpc>
                        <a:spcAft>
                          <a:spcPts val="0"/>
                        </a:spcAft>
                      </a:pPr>
                      <a:r>
                        <a:rPr lang="en-GB" sz="1300">
                          <a:effectLst/>
                          <a:latin typeface="Time s New Roman"/>
                        </a:rPr>
                        <a:t>3=2/1</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ctr">
                        <a:lnSpc>
                          <a:spcPct val="107000"/>
                        </a:lnSpc>
                        <a:spcAft>
                          <a:spcPts val="0"/>
                        </a:spcAft>
                      </a:pPr>
                      <a:r>
                        <a:rPr lang="en-GB" sz="1300">
                          <a:effectLst/>
                          <a:latin typeface="Time s New Roman"/>
                        </a:rPr>
                        <a:t>4</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ctr">
                        <a:lnSpc>
                          <a:spcPct val="107000"/>
                        </a:lnSpc>
                        <a:spcAft>
                          <a:spcPts val="0"/>
                        </a:spcAft>
                      </a:pPr>
                      <a:r>
                        <a:rPr lang="en-GB" sz="1300">
                          <a:effectLst/>
                          <a:latin typeface="Time s New Roman"/>
                        </a:rPr>
                        <a:t>5=4/1</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ctr">
                        <a:lnSpc>
                          <a:spcPct val="107000"/>
                        </a:lnSpc>
                        <a:spcAft>
                          <a:spcPts val="0"/>
                        </a:spcAft>
                      </a:pPr>
                      <a:r>
                        <a:rPr lang="en-GB" sz="1300">
                          <a:effectLst/>
                          <a:latin typeface="Time s New Roman"/>
                        </a:rPr>
                        <a:t>6=4-2</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extLst>
                  <a:ext uri="{0D108BD9-81ED-4DB2-BD59-A6C34878D82A}">
                    <a16:rowId xmlns:a16="http://schemas.microsoft.com/office/drawing/2014/main" val="4118325857"/>
                  </a:ext>
                </a:extLst>
              </a:tr>
              <a:tr h="269372">
                <a:tc>
                  <a:txBody>
                    <a:bodyPr/>
                    <a:lstStyle/>
                    <a:p>
                      <a:pPr algn="ctr">
                        <a:lnSpc>
                          <a:spcPct val="107000"/>
                        </a:lnSpc>
                        <a:spcAft>
                          <a:spcPts val="0"/>
                        </a:spcAft>
                      </a:pPr>
                      <a:r>
                        <a:rPr lang="en-GB" sz="1300">
                          <a:effectLst/>
                          <a:latin typeface="Time s New Roman"/>
                        </a:rPr>
                        <a:t>A</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nSpc>
                          <a:spcPct val="107000"/>
                        </a:lnSpc>
                        <a:spcAft>
                          <a:spcPts val="0"/>
                        </a:spcAft>
                      </a:pPr>
                      <a:r>
                        <a:rPr lang="en-GB" sz="1300" dirty="0">
                          <a:effectLst/>
                          <a:latin typeface="Time s New Roman"/>
                        </a:rPr>
                        <a:t>THU NSNN</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u="sng" dirty="0">
                          <a:effectLst/>
                          <a:latin typeface="Time s New Roman"/>
                        </a:rPr>
                        <a:t>1.411.300 </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u="sng" dirty="0">
                          <a:effectLst/>
                          <a:latin typeface="Time s New Roman"/>
                        </a:rPr>
                        <a:t>1.553.611 </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u="sng">
                          <a:effectLst/>
                          <a:latin typeface="Time s New Roman"/>
                        </a:rPr>
                        <a:t>110,1 </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u="sng">
                          <a:effectLst/>
                          <a:latin typeface="Time s New Roman"/>
                        </a:rPr>
                        <a:t>1.553.611 </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u="sng">
                          <a:effectLst/>
                          <a:latin typeface="Time s New Roman"/>
                        </a:rPr>
                        <a:t>110,1 </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nSpc>
                          <a:spcPct val="107000"/>
                        </a:lnSpc>
                        <a:spcAft>
                          <a:spcPts val="800"/>
                        </a:spcAft>
                      </a:pPr>
                      <a:r>
                        <a:rPr lang="en-US" sz="1300">
                          <a:effectLst/>
                          <a:latin typeface="Time s New Roman"/>
                        </a:rPr>
                        <a:t> </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extLst>
                  <a:ext uri="{0D108BD9-81ED-4DB2-BD59-A6C34878D82A}">
                    <a16:rowId xmlns:a16="http://schemas.microsoft.com/office/drawing/2014/main" val="3770338496"/>
                  </a:ext>
                </a:extLst>
              </a:tr>
              <a:tr h="201402">
                <a:tc>
                  <a:txBody>
                    <a:bodyPr/>
                    <a:lstStyle/>
                    <a:p>
                      <a:pPr algn="ctr">
                        <a:lnSpc>
                          <a:spcPct val="107000"/>
                        </a:lnSpc>
                        <a:spcAft>
                          <a:spcPts val="0"/>
                        </a:spcAft>
                      </a:pPr>
                      <a:r>
                        <a:rPr lang="en-GB" sz="1300">
                          <a:effectLst/>
                          <a:latin typeface="Time s New Roman"/>
                        </a:rPr>
                        <a:t>I</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nSpc>
                          <a:spcPct val="107000"/>
                        </a:lnSpc>
                        <a:spcAft>
                          <a:spcPts val="0"/>
                        </a:spcAft>
                      </a:pPr>
                      <a:r>
                        <a:rPr lang="en-GB" sz="1300" dirty="0">
                          <a:effectLst/>
                          <a:latin typeface="Time s New Roman"/>
                        </a:rPr>
                        <a:t>Thu </a:t>
                      </a:r>
                      <a:r>
                        <a:rPr lang="en-GB" sz="1300" dirty="0" err="1">
                          <a:effectLst/>
                          <a:latin typeface="Time s New Roman"/>
                        </a:rPr>
                        <a:t>nội</a:t>
                      </a:r>
                      <a:r>
                        <a:rPr lang="en-GB" sz="1300" dirty="0">
                          <a:effectLst/>
                          <a:latin typeface="Time s New Roman"/>
                        </a:rPr>
                        <a:t> </a:t>
                      </a:r>
                      <a:r>
                        <a:rPr lang="en-GB" sz="1300" dirty="0" err="1">
                          <a:effectLst/>
                          <a:latin typeface="Time s New Roman"/>
                        </a:rPr>
                        <a:t>địa</a:t>
                      </a:r>
                      <a:r>
                        <a:rPr lang="en-GB" sz="1300" dirty="0">
                          <a:effectLst/>
                          <a:latin typeface="Time s New Roman"/>
                        </a:rPr>
                        <a:t> </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a:effectLst/>
                          <a:latin typeface="Time s New Roman"/>
                        </a:rPr>
                        <a:t>1.173.500 </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effectLst/>
                          <a:latin typeface="Time s New Roman"/>
                        </a:rPr>
                        <a:t>1.277.988 </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effectLst/>
                          <a:latin typeface="Time s New Roman"/>
                        </a:rPr>
                        <a:t>108,9 </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a:effectLst/>
                          <a:latin typeface="Time s New Roman"/>
                        </a:rPr>
                        <a:t>1.277.988 </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a:effectLst/>
                          <a:latin typeface="Time s New Roman"/>
                        </a:rPr>
                        <a:t>108,9 </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nSpc>
                          <a:spcPct val="107000"/>
                        </a:lnSpc>
                        <a:spcAft>
                          <a:spcPts val="800"/>
                        </a:spcAft>
                      </a:pPr>
                      <a:r>
                        <a:rPr lang="en-US" sz="1300">
                          <a:effectLst/>
                          <a:latin typeface="Time s New Roman"/>
                        </a:rPr>
                        <a:t> </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extLst>
                  <a:ext uri="{0D108BD9-81ED-4DB2-BD59-A6C34878D82A}">
                    <a16:rowId xmlns:a16="http://schemas.microsoft.com/office/drawing/2014/main" val="3776831310"/>
                  </a:ext>
                </a:extLst>
              </a:tr>
              <a:tr h="215022">
                <a:tc>
                  <a:txBody>
                    <a:bodyPr/>
                    <a:lstStyle/>
                    <a:p>
                      <a:pPr algn="ctr">
                        <a:lnSpc>
                          <a:spcPct val="107000"/>
                        </a:lnSpc>
                        <a:spcAft>
                          <a:spcPts val="0"/>
                        </a:spcAft>
                      </a:pPr>
                      <a:r>
                        <a:rPr lang="en-GB" sz="1300">
                          <a:effectLst/>
                          <a:latin typeface="Time s New Roman"/>
                        </a:rPr>
                        <a:t>1</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nSpc>
                          <a:spcPct val="107000"/>
                        </a:lnSpc>
                        <a:spcAft>
                          <a:spcPts val="0"/>
                        </a:spcAft>
                      </a:pPr>
                      <a:r>
                        <a:rPr lang="en-GB" sz="1300" dirty="0">
                          <a:solidFill>
                            <a:srgbClr val="0000FF"/>
                          </a:solidFill>
                          <a:effectLst/>
                          <a:latin typeface="Time s New Roman"/>
                        </a:rPr>
                        <a:t>Thu </a:t>
                      </a:r>
                      <a:r>
                        <a:rPr lang="en-GB" sz="1300" dirty="0" err="1">
                          <a:solidFill>
                            <a:srgbClr val="0000FF"/>
                          </a:solidFill>
                          <a:effectLst/>
                          <a:latin typeface="Time s New Roman"/>
                        </a:rPr>
                        <a:t>từ</a:t>
                      </a:r>
                      <a:r>
                        <a:rPr lang="en-GB" sz="1300" dirty="0">
                          <a:solidFill>
                            <a:srgbClr val="0000FF"/>
                          </a:solidFill>
                          <a:effectLst/>
                          <a:latin typeface="Time s New Roman"/>
                        </a:rPr>
                        <a:t> </a:t>
                      </a:r>
                      <a:r>
                        <a:rPr lang="en-GB" sz="1300" dirty="0" err="1">
                          <a:solidFill>
                            <a:srgbClr val="0000FF"/>
                          </a:solidFill>
                          <a:effectLst/>
                          <a:latin typeface="Time s New Roman"/>
                        </a:rPr>
                        <a:t>khu</a:t>
                      </a:r>
                      <a:r>
                        <a:rPr lang="en-GB" sz="1300" dirty="0">
                          <a:solidFill>
                            <a:srgbClr val="0000FF"/>
                          </a:solidFill>
                          <a:effectLst/>
                          <a:latin typeface="Time s New Roman"/>
                        </a:rPr>
                        <a:t> </a:t>
                      </a:r>
                      <a:r>
                        <a:rPr lang="en-GB" sz="1300" dirty="0" err="1">
                          <a:solidFill>
                            <a:srgbClr val="0000FF"/>
                          </a:solidFill>
                          <a:effectLst/>
                          <a:latin typeface="Time s New Roman"/>
                        </a:rPr>
                        <a:t>vực</a:t>
                      </a:r>
                      <a:r>
                        <a:rPr lang="en-GB" sz="1300" dirty="0">
                          <a:solidFill>
                            <a:srgbClr val="0000FF"/>
                          </a:solidFill>
                          <a:effectLst/>
                          <a:latin typeface="Time s New Roman"/>
                        </a:rPr>
                        <a:t> </a:t>
                      </a:r>
                      <a:r>
                        <a:rPr lang="en-GB" sz="1300" dirty="0" err="1">
                          <a:solidFill>
                            <a:srgbClr val="0000FF"/>
                          </a:solidFill>
                          <a:effectLst/>
                          <a:latin typeface="Time s New Roman"/>
                        </a:rPr>
                        <a:t>doanh</a:t>
                      </a:r>
                      <a:r>
                        <a:rPr lang="en-GB" sz="1300" dirty="0">
                          <a:solidFill>
                            <a:srgbClr val="0000FF"/>
                          </a:solidFill>
                          <a:effectLst/>
                          <a:latin typeface="Time s New Roman"/>
                        </a:rPr>
                        <a:t> </a:t>
                      </a:r>
                      <a:r>
                        <a:rPr lang="en-GB" sz="1300" dirty="0" err="1">
                          <a:solidFill>
                            <a:srgbClr val="0000FF"/>
                          </a:solidFill>
                          <a:effectLst/>
                          <a:latin typeface="Time s New Roman"/>
                        </a:rPr>
                        <a:t>nghiệp</a:t>
                      </a:r>
                      <a:r>
                        <a:rPr lang="en-GB" sz="1300" dirty="0">
                          <a:solidFill>
                            <a:srgbClr val="0000FF"/>
                          </a:solidFill>
                          <a:effectLst/>
                          <a:latin typeface="Time s New Roman"/>
                        </a:rPr>
                        <a:t> </a:t>
                      </a:r>
                      <a:r>
                        <a:rPr lang="en-GB" sz="1300" dirty="0" err="1">
                          <a:solidFill>
                            <a:srgbClr val="0000FF"/>
                          </a:solidFill>
                          <a:effectLst/>
                          <a:latin typeface="Time s New Roman"/>
                        </a:rPr>
                        <a:t>nhà</a:t>
                      </a:r>
                      <a:r>
                        <a:rPr lang="en-GB" sz="1300" dirty="0">
                          <a:solidFill>
                            <a:srgbClr val="0000FF"/>
                          </a:solidFill>
                          <a:effectLst/>
                          <a:latin typeface="Time s New Roman"/>
                        </a:rPr>
                        <a:t> </a:t>
                      </a:r>
                      <a:r>
                        <a:rPr lang="en-GB" sz="1300" dirty="0" err="1">
                          <a:solidFill>
                            <a:srgbClr val="0000FF"/>
                          </a:solidFill>
                          <a:effectLst/>
                          <a:latin typeface="Time s New Roman"/>
                        </a:rPr>
                        <a:t>nước</a:t>
                      </a:r>
                      <a:endParaRPr lang="en-US" sz="1300" dirty="0">
                        <a:solidFill>
                          <a:srgbClr val="0000FF"/>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solidFill>
                            <a:srgbClr val="0000FF"/>
                          </a:solidFill>
                          <a:effectLst/>
                          <a:latin typeface="Time s New Roman"/>
                        </a:rPr>
                        <a:t>177.709 </a:t>
                      </a:r>
                      <a:endParaRPr lang="en-US" sz="1300" dirty="0">
                        <a:solidFill>
                          <a:srgbClr val="0000FF"/>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a:solidFill>
                            <a:srgbClr val="0000FF"/>
                          </a:solidFill>
                          <a:effectLst/>
                          <a:latin typeface="Time s New Roman"/>
                        </a:rPr>
                        <a:t>165.055 </a:t>
                      </a:r>
                      <a:endParaRPr lang="en-US" sz="1300">
                        <a:solidFill>
                          <a:srgbClr val="0000FF"/>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solidFill>
                            <a:srgbClr val="0000FF"/>
                          </a:solidFill>
                          <a:effectLst/>
                          <a:latin typeface="Time s New Roman"/>
                        </a:rPr>
                        <a:t>92,9 </a:t>
                      </a:r>
                      <a:endParaRPr lang="en-US" sz="1300" dirty="0">
                        <a:solidFill>
                          <a:srgbClr val="0000FF"/>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a:solidFill>
                            <a:srgbClr val="0000FF"/>
                          </a:solidFill>
                          <a:effectLst/>
                          <a:latin typeface="Time s New Roman"/>
                        </a:rPr>
                        <a:t>165.055 </a:t>
                      </a:r>
                      <a:endParaRPr lang="en-US" sz="1300">
                        <a:solidFill>
                          <a:srgbClr val="0000FF"/>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a:solidFill>
                            <a:srgbClr val="0000FF"/>
                          </a:solidFill>
                          <a:effectLst/>
                          <a:latin typeface="Time s New Roman"/>
                        </a:rPr>
                        <a:t>92,9 </a:t>
                      </a:r>
                      <a:endParaRPr lang="en-US" sz="1300">
                        <a:solidFill>
                          <a:srgbClr val="0000FF"/>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nSpc>
                          <a:spcPct val="107000"/>
                        </a:lnSpc>
                        <a:spcAft>
                          <a:spcPts val="800"/>
                        </a:spcAft>
                      </a:pPr>
                      <a:r>
                        <a:rPr lang="en-US" sz="1300" dirty="0">
                          <a:effectLst/>
                          <a:latin typeface="Time s New Roman"/>
                        </a:rPr>
                        <a:t> </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extLst>
                  <a:ext uri="{0D108BD9-81ED-4DB2-BD59-A6C34878D82A}">
                    <a16:rowId xmlns:a16="http://schemas.microsoft.com/office/drawing/2014/main" val="3634077497"/>
                  </a:ext>
                </a:extLst>
              </a:tr>
              <a:tr h="412125">
                <a:tc>
                  <a:txBody>
                    <a:bodyPr/>
                    <a:lstStyle/>
                    <a:p>
                      <a:pPr algn="ctr">
                        <a:lnSpc>
                          <a:spcPct val="107000"/>
                        </a:lnSpc>
                        <a:spcAft>
                          <a:spcPts val="0"/>
                        </a:spcAft>
                      </a:pPr>
                      <a:r>
                        <a:rPr lang="en-GB" sz="1300">
                          <a:effectLst/>
                          <a:latin typeface="Time s New Roman"/>
                        </a:rPr>
                        <a:t>2</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nSpc>
                          <a:spcPct val="107000"/>
                        </a:lnSpc>
                        <a:spcAft>
                          <a:spcPts val="0"/>
                        </a:spcAft>
                      </a:pPr>
                      <a:r>
                        <a:rPr lang="en-GB" sz="1300" dirty="0">
                          <a:solidFill>
                            <a:srgbClr val="0000FF"/>
                          </a:solidFill>
                          <a:effectLst/>
                          <a:latin typeface="Time s New Roman"/>
                        </a:rPr>
                        <a:t>Thu </a:t>
                      </a:r>
                      <a:r>
                        <a:rPr lang="en-GB" sz="1300" dirty="0" err="1">
                          <a:solidFill>
                            <a:srgbClr val="0000FF"/>
                          </a:solidFill>
                          <a:effectLst/>
                          <a:latin typeface="Time s New Roman"/>
                        </a:rPr>
                        <a:t>từ</a:t>
                      </a:r>
                      <a:r>
                        <a:rPr lang="en-GB" sz="1300" dirty="0">
                          <a:solidFill>
                            <a:srgbClr val="0000FF"/>
                          </a:solidFill>
                          <a:effectLst/>
                          <a:latin typeface="Time s New Roman"/>
                        </a:rPr>
                        <a:t> </a:t>
                      </a:r>
                      <a:r>
                        <a:rPr lang="en-GB" sz="1300" dirty="0" err="1">
                          <a:solidFill>
                            <a:srgbClr val="0000FF"/>
                          </a:solidFill>
                          <a:effectLst/>
                          <a:latin typeface="Time s New Roman"/>
                        </a:rPr>
                        <a:t>khu</a:t>
                      </a:r>
                      <a:r>
                        <a:rPr lang="en-GB" sz="1300" dirty="0">
                          <a:solidFill>
                            <a:srgbClr val="0000FF"/>
                          </a:solidFill>
                          <a:effectLst/>
                          <a:latin typeface="Time s New Roman"/>
                        </a:rPr>
                        <a:t> </a:t>
                      </a:r>
                      <a:r>
                        <a:rPr lang="en-GB" sz="1300" dirty="0" err="1">
                          <a:solidFill>
                            <a:srgbClr val="0000FF"/>
                          </a:solidFill>
                          <a:effectLst/>
                          <a:latin typeface="Time s New Roman"/>
                        </a:rPr>
                        <a:t>vực</a:t>
                      </a:r>
                      <a:r>
                        <a:rPr lang="en-GB" sz="1300" dirty="0">
                          <a:solidFill>
                            <a:srgbClr val="0000FF"/>
                          </a:solidFill>
                          <a:effectLst/>
                          <a:latin typeface="Time s New Roman"/>
                        </a:rPr>
                        <a:t> </a:t>
                      </a:r>
                      <a:r>
                        <a:rPr lang="en-GB" sz="1300" dirty="0" err="1">
                          <a:solidFill>
                            <a:srgbClr val="0000FF"/>
                          </a:solidFill>
                          <a:effectLst/>
                          <a:latin typeface="Time s New Roman"/>
                        </a:rPr>
                        <a:t>doanh</a:t>
                      </a:r>
                      <a:r>
                        <a:rPr lang="en-GB" sz="1300" dirty="0">
                          <a:solidFill>
                            <a:srgbClr val="0000FF"/>
                          </a:solidFill>
                          <a:effectLst/>
                          <a:latin typeface="Time s New Roman"/>
                        </a:rPr>
                        <a:t> </a:t>
                      </a:r>
                      <a:r>
                        <a:rPr lang="en-GB" sz="1300" dirty="0" err="1">
                          <a:solidFill>
                            <a:srgbClr val="0000FF"/>
                          </a:solidFill>
                          <a:effectLst/>
                          <a:latin typeface="Time s New Roman"/>
                        </a:rPr>
                        <a:t>nghiệp</a:t>
                      </a:r>
                      <a:r>
                        <a:rPr lang="en-GB" sz="1300" dirty="0">
                          <a:solidFill>
                            <a:srgbClr val="0000FF"/>
                          </a:solidFill>
                          <a:effectLst/>
                          <a:latin typeface="Time s New Roman"/>
                        </a:rPr>
                        <a:t> </a:t>
                      </a:r>
                      <a:r>
                        <a:rPr lang="en-GB" sz="1300" dirty="0" err="1">
                          <a:solidFill>
                            <a:srgbClr val="0000FF"/>
                          </a:solidFill>
                          <a:effectLst/>
                          <a:latin typeface="Time s New Roman"/>
                        </a:rPr>
                        <a:t>có</a:t>
                      </a:r>
                      <a:r>
                        <a:rPr lang="en-GB" sz="1300" dirty="0">
                          <a:solidFill>
                            <a:srgbClr val="0000FF"/>
                          </a:solidFill>
                          <a:effectLst/>
                          <a:latin typeface="Time s New Roman"/>
                        </a:rPr>
                        <a:t> </a:t>
                      </a:r>
                      <a:r>
                        <a:rPr lang="en-GB" sz="1300" dirty="0" err="1">
                          <a:solidFill>
                            <a:srgbClr val="0000FF"/>
                          </a:solidFill>
                          <a:effectLst/>
                          <a:latin typeface="Time s New Roman"/>
                        </a:rPr>
                        <a:t>vốn</a:t>
                      </a:r>
                      <a:r>
                        <a:rPr lang="en-GB" sz="1300" dirty="0">
                          <a:solidFill>
                            <a:srgbClr val="0000FF"/>
                          </a:solidFill>
                          <a:effectLst/>
                          <a:latin typeface="Time s New Roman"/>
                        </a:rPr>
                        <a:t> </a:t>
                      </a:r>
                      <a:r>
                        <a:rPr lang="en-GB" sz="1300" dirty="0" err="1">
                          <a:solidFill>
                            <a:srgbClr val="0000FF"/>
                          </a:solidFill>
                          <a:effectLst/>
                          <a:latin typeface="Time s New Roman"/>
                        </a:rPr>
                        <a:t>đầu</a:t>
                      </a:r>
                      <a:r>
                        <a:rPr lang="en-GB" sz="1300" dirty="0">
                          <a:solidFill>
                            <a:srgbClr val="0000FF"/>
                          </a:solidFill>
                          <a:effectLst/>
                          <a:latin typeface="Time s New Roman"/>
                        </a:rPr>
                        <a:t> </a:t>
                      </a:r>
                      <a:r>
                        <a:rPr lang="en-GB" sz="1300" dirty="0" err="1">
                          <a:solidFill>
                            <a:srgbClr val="0000FF"/>
                          </a:solidFill>
                          <a:effectLst/>
                          <a:latin typeface="Time s New Roman"/>
                        </a:rPr>
                        <a:t>tư</a:t>
                      </a:r>
                      <a:r>
                        <a:rPr lang="en-GB" sz="1300" dirty="0">
                          <a:solidFill>
                            <a:srgbClr val="0000FF"/>
                          </a:solidFill>
                          <a:effectLst/>
                          <a:latin typeface="Time s New Roman"/>
                        </a:rPr>
                        <a:t> </a:t>
                      </a:r>
                      <a:r>
                        <a:rPr lang="en-GB" sz="1300" dirty="0" err="1">
                          <a:solidFill>
                            <a:srgbClr val="0000FF"/>
                          </a:solidFill>
                          <a:effectLst/>
                          <a:latin typeface="Time s New Roman"/>
                        </a:rPr>
                        <a:t>nước</a:t>
                      </a:r>
                      <a:r>
                        <a:rPr lang="en-GB" sz="1300" dirty="0">
                          <a:solidFill>
                            <a:srgbClr val="0000FF"/>
                          </a:solidFill>
                          <a:effectLst/>
                          <a:latin typeface="Time s New Roman"/>
                        </a:rPr>
                        <a:t> </a:t>
                      </a:r>
                      <a:r>
                        <a:rPr lang="en-GB" sz="1300" dirty="0" err="1">
                          <a:solidFill>
                            <a:srgbClr val="0000FF"/>
                          </a:solidFill>
                          <a:effectLst/>
                          <a:latin typeface="Time s New Roman"/>
                        </a:rPr>
                        <a:t>ngoài</a:t>
                      </a:r>
                      <a:r>
                        <a:rPr lang="en-GB" sz="1300" dirty="0">
                          <a:solidFill>
                            <a:srgbClr val="0000FF"/>
                          </a:solidFill>
                          <a:effectLst/>
                          <a:latin typeface="Time s New Roman"/>
                        </a:rPr>
                        <a:t> </a:t>
                      </a:r>
                      <a:endParaRPr lang="en-US" sz="1300" dirty="0">
                        <a:solidFill>
                          <a:srgbClr val="0000FF"/>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solidFill>
                            <a:srgbClr val="0000FF"/>
                          </a:solidFill>
                          <a:effectLst/>
                          <a:latin typeface="Time s New Roman"/>
                        </a:rPr>
                        <a:t>213.734 </a:t>
                      </a:r>
                      <a:endParaRPr lang="en-US" sz="1300" dirty="0">
                        <a:solidFill>
                          <a:srgbClr val="0000FF"/>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solidFill>
                            <a:srgbClr val="0000FF"/>
                          </a:solidFill>
                          <a:effectLst/>
                          <a:latin typeface="Time s New Roman"/>
                        </a:rPr>
                        <a:t>212.199 </a:t>
                      </a:r>
                      <a:endParaRPr lang="en-US" sz="1300" dirty="0">
                        <a:solidFill>
                          <a:srgbClr val="0000FF"/>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solidFill>
                            <a:srgbClr val="0000FF"/>
                          </a:solidFill>
                          <a:effectLst/>
                          <a:latin typeface="Time s New Roman"/>
                        </a:rPr>
                        <a:t>99,3 </a:t>
                      </a:r>
                      <a:endParaRPr lang="en-US" sz="1300" dirty="0">
                        <a:solidFill>
                          <a:srgbClr val="0000FF"/>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solidFill>
                            <a:srgbClr val="0000FF"/>
                          </a:solidFill>
                          <a:effectLst/>
                          <a:latin typeface="Time s New Roman"/>
                        </a:rPr>
                        <a:t>212.199 </a:t>
                      </a:r>
                      <a:endParaRPr lang="en-US" sz="1300" dirty="0">
                        <a:solidFill>
                          <a:srgbClr val="0000FF"/>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a:solidFill>
                            <a:srgbClr val="0000FF"/>
                          </a:solidFill>
                          <a:effectLst/>
                          <a:latin typeface="Time s New Roman"/>
                        </a:rPr>
                        <a:t>99,3 </a:t>
                      </a:r>
                      <a:endParaRPr lang="en-US" sz="1300">
                        <a:solidFill>
                          <a:srgbClr val="0000FF"/>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nSpc>
                          <a:spcPct val="107000"/>
                        </a:lnSpc>
                        <a:spcAft>
                          <a:spcPts val="800"/>
                        </a:spcAft>
                      </a:pPr>
                      <a:r>
                        <a:rPr lang="en-US" sz="1300">
                          <a:effectLst/>
                          <a:latin typeface="Time s New Roman"/>
                        </a:rPr>
                        <a:t> </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extLst>
                  <a:ext uri="{0D108BD9-81ED-4DB2-BD59-A6C34878D82A}">
                    <a16:rowId xmlns:a16="http://schemas.microsoft.com/office/drawing/2014/main" val="752517033"/>
                  </a:ext>
                </a:extLst>
              </a:tr>
              <a:tr h="215022">
                <a:tc>
                  <a:txBody>
                    <a:bodyPr/>
                    <a:lstStyle/>
                    <a:p>
                      <a:pPr algn="ctr">
                        <a:lnSpc>
                          <a:spcPct val="107000"/>
                        </a:lnSpc>
                        <a:spcAft>
                          <a:spcPts val="0"/>
                        </a:spcAft>
                      </a:pPr>
                      <a:r>
                        <a:rPr lang="en-GB" sz="1300">
                          <a:effectLst/>
                          <a:latin typeface="Time s New Roman"/>
                        </a:rPr>
                        <a:t>3</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nSpc>
                          <a:spcPct val="107000"/>
                        </a:lnSpc>
                        <a:spcAft>
                          <a:spcPts val="0"/>
                        </a:spcAft>
                      </a:pPr>
                      <a:r>
                        <a:rPr lang="en-GB" sz="1300" dirty="0">
                          <a:solidFill>
                            <a:srgbClr val="0000FF"/>
                          </a:solidFill>
                          <a:effectLst/>
                          <a:latin typeface="Time s New Roman"/>
                        </a:rPr>
                        <a:t>Thu </a:t>
                      </a:r>
                      <a:r>
                        <a:rPr lang="en-GB" sz="1300" dirty="0" err="1">
                          <a:solidFill>
                            <a:srgbClr val="0000FF"/>
                          </a:solidFill>
                          <a:effectLst/>
                          <a:latin typeface="Time s New Roman"/>
                        </a:rPr>
                        <a:t>từ</a:t>
                      </a:r>
                      <a:r>
                        <a:rPr lang="en-GB" sz="1300" dirty="0">
                          <a:solidFill>
                            <a:srgbClr val="0000FF"/>
                          </a:solidFill>
                          <a:effectLst/>
                          <a:latin typeface="Time s New Roman"/>
                        </a:rPr>
                        <a:t> </a:t>
                      </a:r>
                      <a:r>
                        <a:rPr lang="en-GB" sz="1300" dirty="0" err="1">
                          <a:solidFill>
                            <a:srgbClr val="0000FF"/>
                          </a:solidFill>
                          <a:effectLst/>
                          <a:latin typeface="Time s New Roman"/>
                        </a:rPr>
                        <a:t>khu</a:t>
                      </a:r>
                      <a:r>
                        <a:rPr lang="en-GB" sz="1300" dirty="0">
                          <a:solidFill>
                            <a:srgbClr val="0000FF"/>
                          </a:solidFill>
                          <a:effectLst/>
                          <a:latin typeface="Time s New Roman"/>
                        </a:rPr>
                        <a:t> </a:t>
                      </a:r>
                      <a:r>
                        <a:rPr lang="en-GB" sz="1300" dirty="0" err="1">
                          <a:solidFill>
                            <a:srgbClr val="0000FF"/>
                          </a:solidFill>
                          <a:effectLst/>
                          <a:latin typeface="Time s New Roman"/>
                        </a:rPr>
                        <a:t>vực</a:t>
                      </a:r>
                      <a:r>
                        <a:rPr lang="en-GB" sz="1300" dirty="0">
                          <a:solidFill>
                            <a:srgbClr val="0000FF"/>
                          </a:solidFill>
                          <a:effectLst/>
                          <a:latin typeface="Time s New Roman"/>
                        </a:rPr>
                        <a:t> </a:t>
                      </a:r>
                      <a:r>
                        <a:rPr lang="en-GB" sz="1300" dirty="0" err="1">
                          <a:solidFill>
                            <a:srgbClr val="0000FF"/>
                          </a:solidFill>
                          <a:effectLst/>
                          <a:latin typeface="Time s New Roman"/>
                        </a:rPr>
                        <a:t>kinh</a:t>
                      </a:r>
                      <a:r>
                        <a:rPr lang="en-GB" sz="1300" dirty="0">
                          <a:solidFill>
                            <a:srgbClr val="0000FF"/>
                          </a:solidFill>
                          <a:effectLst/>
                          <a:latin typeface="Time s New Roman"/>
                        </a:rPr>
                        <a:t> </a:t>
                      </a:r>
                      <a:r>
                        <a:rPr lang="en-GB" sz="1300" dirty="0" err="1">
                          <a:solidFill>
                            <a:srgbClr val="0000FF"/>
                          </a:solidFill>
                          <a:effectLst/>
                          <a:latin typeface="Time s New Roman"/>
                        </a:rPr>
                        <a:t>tế</a:t>
                      </a:r>
                      <a:r>
                        <a:rPr lang="en-GB" sz="1300" dirty="0">
                          <a:solidFill>
                            <a:srgbClr val="0000FF"/>
                          </a:solidFill>
                          <a:effectLst/>
                          <a:latin typeface="Time s New Roman"/>
                        </a:rPr>
                        <a:t> </a:t>
                      </a:r>
                      <a:r>
                        <a:rPr lang="en-GB" sz="1300" dirty="0" err="1">
                          <a:solidFill>
                            <a:srgbClr val="0000FF"/>
                          </a:solidFill>
                          <a:effectLst/>
                          <a:latin typeface="Time s New Roman"/>
                        </a:rPr>
                        <a:t>ngoài</a:t>
                      </a:r>
                      <a:r>
                        <a:rPr lang="en-GB" sz="1300" dirty="0">
                          <a:solidFill>
                            <a:srgbClr val="0000FF"/>
                          </a:solidFill>
                          <a:effectLst/>
                          <a:latin typeface="Time s New Roman"/>
                        </a:rPr>
                        <a:t> </a:t>
                      </a:r>
                      <a:r>
                        <a:rPr lang="en-GB" sz="1300" dirty="0" err="1">
                          <a:solidFill>
                            <a:srgbClr val="0000FF"/>
                          </a:solidFill>
                          <a:effectLst/>
                          <a:latin typeface="Time s New Roman"/>
                        </a:rPr>
                        <a:t>quốc</a:t>
                      </a:r>
                      <a:r>
                        <a:rPr lang="en-GB" sz="1300" dirty="0">
                          <a:solidFill>
                            <a:srgbClr val="0000FF"/>
                          </a:solidFill>
                          <a:effectLst/>
                          <a:latin typeface="Time s New Roman"/>
                        </a:rPr>
                        <a:t> </a:t>
                      </a:r>
                      <a:r>
                        <a:rPr lang="en-GB" sz="1300" dirty="0" err="1">
                          <a:solidFill>
                            <a:srgbClr val="0000FF"/>
                          </a:solidFill>
                          <a:effectLst/>
                          <a:latin typeface="Time s New Roman"/>
                        </a:rPr>
                        <a:t>doanh</a:t>
                      </a:r>
                      <a:endParaRPr lang="en-US" sz="1300" dirty="0">
                        <a:solidFill>
                          <a:srgbClr val="0000FF"/>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solidFill>
                            <a:srgbClr val="0000FF"/>
                          </a:solidFill>
                          <a:effectLst/>
                          <a:latin typeface="Time s New Roman"/>
                        </a:rPr>
                        <a:t>241.530 </a:t>
                      </a:r>
                      <a:endParaRPr lang="en-US" sz="1300" dirty="0">
                        <a:solidFill>
                          <a:srgbClr val="0000FF"/>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solidFill>
                            <a:srgbClr val="0000FF"/>
                          </a:solidFill>
                          <a:effectLst/>
                          <a:latin typeface="Time s New Roman"/>
                        </a:rPr>
                        <a:t>238.228 </a:t>
                      </a:r>
                      <a:endParaRPr lang="en-US" sz="1300" dirty="0">
                        <a:solidFill>
                          <a:srgbClr val="0000FF"/>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solidFill>
                            <a:srgbClr val="0000FF"/>
                          </a:solidFill>
                          <a:effectLst/>
                          <a:latin typeface="Time s New Roman"/>
                        </a:rPr>
                        <a:t>98,6 </a:t>
                      </a:r>
                      <a:endParaRPr lang="en-US" sz="1300" dirty="0">
                        <a:solidFill>
                          <a:srgbClr val="0000FF"/>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solidFill>
                            <a:srgbClr val="0000FF"/>
                          </a:solidFill>
                          <a:effectLst/>
                          <a:latin typeface="Time s New Roman"/>
                        </a:rPr>
                        <a:t>238.228 </a:t>
                      </a:r>
                      <a:endParaRPr lang="en-US" sz="1300" dirty="0">
                        <a:solidFill>
                          <a:srgbClr val="0000FF"/>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solidFill>
                            <a:srgbClr val="0000FF"/>
                          </a:solidFill>
                          <a:effectLst/>
                          <a:latin typeface="Time s New Roman"/>
                        </a:rPr>
                        <a:t>98,6 </a:t>
                      </a:r>
                      <a:endParaRPr lang="en-US" sz="1300" dirty="0">
                        <a:solidFill>
                          <a:srgbClr val="0000FF"/>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nSpc>
                          <a:spcPct val="107000"/>
                        </a:lnSpc>
                        <a:spcAft>
                          <a:spcPts val="800"/>
                        </a:spcAft>
                      </a:pPr>
                      <a:r>
                        <a:rPr lang="en-US" sz="1300" dirty="0">
                          <a:effectLst/>
                          <a:latin typeface="Time s New Roman"/>
                        </a:rPr>
                        <a:t> </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extLst>
                  <a:ext uri="{0D108BD9-81ED-4DB2-BD59-A6C34878D82A}">
                    <a16:rowId xmlns:a16="http://schemas.microsoft.com/office/drawing/2014/main" val="2017813986"/>
                  </a:ext>
                </a:extLst>
              </a:tr>
              <a:tr h="215022">
                <a:tc>
                  <a:txBody>
                    <a:bodyPr/>
                    <a:lstStyle/>
                    <a:p>
                      <a:pPr algn="ctr">
                        <a:lnSpc>
                          <a:spcPct val="107000"/>
                        </a:lnSpc>
                        <a:spcAft>
                          <a:spcPts val="0"/>
                        </a:spcAft>
                      </a:pPr>
                      <a:r>
                        <a:rPr lang="en-GB" sz="1300">
                          <a:effectLst/>
                          <a:latin typeface="Time s New Roman"/>
                        </a:rPr>
                        <a:t>4</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nSpc>
                          <a:spcPct val="107000"/>
                        </a:lnSpc>
                        <a:spcAft>
                          <a:spcPts val="0"/>
                        </a:spcAft>
                      </a:pPr>
                      <a:r>
                        <a:rPr lang="en-GB" sz="1300">
                          <a:solidFill>
                            <a:srgbClr val="0000FF"/>
                          </a:solidFill>
                          <a:effectLst/>
                          <a:latin typeface="Time s New Roman"/>
                        </a:rPr>
                        <a:t>Thuế thu nhập cá nhân</a:t>
                      </a:r>
                      <a:endParaRPr lang="en-US" sz="1300">
                        <a:solidFill>
                          <a:srgbClr val="0000FF"/>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a:solidFill>
                            <a:srgbClr val="0000FF"/>
                          </a:solidFill>
                          <a:effectLst/>
                          <a:latin typeface="Time s New Roman"/>
                        </a:rPr>
                        <a:t>113.174 </a:t>
                      </a:r>
                      <a:endParaRPr lang="en-US" sz="1300">
                        <a:solidFill>
                          <a:srgbClr val="0000FF"/>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a:solidFill>
                            <a:srgbClr val="0000FF"/>
                          </a:solidFill>
                          <a:effectLst/>
                          <a:latin typeface="Time s New Roman"/>
                        </a:rPr>
                        <a:t>109.406 </a:t>
                      </a:r>
                      <a:endParaRPr lang="en-US" sz="1300">
                        <a:solidFill>
                          <a:srgbClr val="0000FF"/>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solidFill>
                            <a:srgbClr val="0000FF"/>
                          </a:solidFill>
                          <a:effectLst/>
                          <a:latin typeface="Time s New Roman"/>
                        </a:rPr>
                        <a:t>96,7 </a:t>
                      </a:r>
                      <a:endParaRPr lang="en-US" sz="1300" dirty="0">
                        <a:solidFill>
                          <a:srgbClr val="0000FF"/>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solidFill>
                            <a:srgbClr val="0000FF"/>
                          </a:solidFill>
                          <a:effectLst/>
                          <a:latin typeface="Time s New Roman"/>
                        </a:rPr>
                        <a:t>109.406 </a:t>
                      </a:r>
                      <a:endParaRPr lang="en-US" sz="1300" dirty="0">
                        <a:solidFill>
                          <a:srgbClr val="0000FF"/>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solidFill>
                            <a:srgbClr val="0000FF"/>
                          </a:solidFill>
                          <a:effectLst/>
                          <a:latin typeface="Time s New Roman"/>
                        </a:rPr>
                        <a:t>96,7 </a:t>
                      </a:r>
                      <a:endParaRPr lang="en-US" sz="1300" dirty="0">
                        <a:solidFill>
                          <a:srgbClr val="0000FF"/>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nSpc>
                          <a:spcPct val="107000"/>
                        </a:lnSpc>
                        <a:spcAft>
                          <a:spcPts val="800"/>
                        </a:spcAft>
                      </a:pPr>
                      <a:r>
                        <a:rPr lang="en-US" sz="1300">
                          <a:effectLst/>
                          <a:latin typeface="Time s New Roman"/>
                        </a:rPr>
                        <a:t> </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extLst>
                  <a:ext uri="{0D108BD9-81ED-4DB2-BD59-A6C34878D82A}">
                    <a16:rowId xmlns:a16="http://schemas.microsoft.com/office/drawing/2014/main" val="479257116"/>
                  </a:ext>
                </a:extLst>
              </a:tr>
              <a:tr h="215022">
                <a:tc>
                  <a:txBody>
                    <a:bodyPr/>
                    <a:lstStyle/>
                    <a:p>
                      <a:pPr algn="ctr">
                        <a:lnSpc>
                          <a:spcPct val="107000"/>
                        </a:lnSpc>
                        <a:spcAft>
                          <a:spcPts val="0"/>
                        </a:spcAft>
                      </a:pPr>
                      <a:r>
                        <a:rPr lang="en-GB" sz="1300">
                          <a:effectLst/>
                          <a:latin typeface="Time s New Roman"/>
                        </a:rPr>
                        <a:t>5</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nSpc>
                          <a:spcPct val="107000"/>
                        </a:lnSpc>
                        <a:spcAft>
                          <a:spcPts val="0"/>
                        </a:spcAft>
                      </a:pPr>
                      <a:r>
                        <a:rPr lang="en-GB" sz="1300" dirty="0" err="1">
                          <a:solidFill>
                            <a:srgbClr val="0000FF"/>
                          </a:solidFill>
                          <a:effectLst/>
                          <a:latin typeface="Time s New Roman"/>
                        </a:rPr>
                        <a:t>Thuế</a:t>
                      </a:r>
                      <a:r>
                        <a:rPr lang="en-GB" sz="1300" dirty="0">
                          <a:solidFill>
                            <a:srgbClr val="0000FF"/>
                          </a:solidFill>
                          <a:effectLst/>
                          <a:latin typeface="Time s New Roman"/>
                        </a:rPr>
                        <a:t> </a:t>
                      </a:r>
                      <a:r>
                        <a:rPr lang="en-GB" sz="1300" dirty="0" err="1">
                          <a:solidFill>
                            <a:srgbClr val="0000FF"/>
                          </a:solidFill>
                          <a:effectLst/>
                          <a:latin typeface="Time s New Roman"/>
                        </a:rPr>
                        <a:t>bảo</a:t>
                      </a:r>
                      <a:r>
                        <a:rPr lang="en-GB" sz="1300" dirty="0">
                          <a:solidFill>
                            <a:srgbClr val="0000FF"/>
                          </a:solidFill>
                          <a:effectLst/>
                          <a:latin typeface="Time s New Roman"/>
                        </a:rPr>
                        <a:t> </a:t>
                      </a:r>
                      <a:r>
                        <a:rPr lang="en-GB" sz="1300" dirty="0" err="1">
                          <a:solidFill>
                            <a:srgbClr val="0000FF"/>
                          </a:solidFill>
                          <a:effectLst/>
                          <a:latin typeface="Time s New Roman"/>
                        </a:rPr>
                        <a:t>vệ</a:t>
                      </a:r>
                      <a:r>
                        <a:rPr lang="en-GB" sz="1300" dirty="0">
                          <a:solidFill>
                            <a:srgbClr val="0000FF"/>
                          </a:solidFill>
                          <a:effectLst/>
                          <a:latin typeface="Time s New Roman"/>
                        </a:rPr>
                        <a:t> </a:t>
                      </a:r>
                      <a:r>
                        <a:rPr lang="en-GB" sz="1300" dirty="0" err="1">
                          <a:solidFill>
                            <a:srgbClr val="0000FF"/>
                          </a:solidFill>
                          <a:effectLst/>
                          <a:latin typeface="Time s New Roman"/>
                        </a:rPr>
                        <a:t>môi</a:t>
                      </a:r>
                      <a:r>
                        <a:rPr lang="en-GB" sz="1300" dirty="0">
                          <a:solidFill>
                            <a:srgbClr val="0000FF"/>
                          </a:solidFill>
                          <a:effectLst/>
                          <a:latin typeface="Time s New Roman"/>
                        </a:rPr>
                        <a:t> </a:t>
                      </a:r>
                      <a:r>
                        <a:rPr lang="en-GB" sz="1300" dirty="0" err="1">
                          <a:solidFill>
                            <a:srgbClr val="0000FF"/>
                          </a:solidFill>
                          <a:effectLst/>
                          <a:latin typeface="Time s New Roman"/>
                        </a:rPr>
                        <a:t>trường</a:t>
                      </a:r>
                      <a:endParaRPr lang="en-US" sz="1300" dirty="0">
                        <a:solidFill>
                          <a:srgbClr val="0000FF"/>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a:solidFill>
                            <a:srgbClr val="0000FF"/>
                          </a:solidFill>
                          <a:effectLst/>
                          <a:latin typeface="Time s New Roman"/>
                        </a:rPr>
                        <a:t>68.926 </a:t>
                      </a:r>
                      <a:endParaRPr lang="en-US" sz="1300">
                        <a:solidFill>
                          <a:srgbClr val="0000FF"/>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a:solidFill>
                            <a:srgbClr val="0000FF"/>
                          </a:solidFill>
                          <a:effectLst/>
                          <a:latin typeface="Time s New Roman"/>
                        </a:rPr>
                        <a:t>63.075 </a:t>
                      </a:r>
                      <a:endParaRPr lang="en-US" sz="1300">
                        <a:solidFill>
                          <a:srgbClr val="0000FF"/>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a:solidFill>
                            <a:srgbClr val="0000FF"/>
                          </a:solidFill>
                          <a:effectLst/>
                          <a:latin typeface="Time s New Roman"/>
                        </a:rPr>
                        <a:t>91,5 </a:t>
                      </a:r>
                      <a:endParaRPr lang="en-US" sz="1300">
                        <a:solidFill>
                          <a:srgbClr val="0000FF"/>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solidFill>
                            <a:srgbClr val="0000FF"/>
                          </a:solidFill>
                          <a:effectLst/>
                          <a:latin typeface="Time s New Roman"/>
                        </a:rPr>
                        <a:t>63.075 </a:t>
                      </a:r>
                      <a:endParaRPr lang="en-US" sz="1300" dirty="0">
                        <a:solidFill>
                          <a:srgbClr val="0000FF"/>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solidFill>
                            <a:srgbClr val="0000FF"/>
                          </a:solidFill>
                          <a:effectLst/>
                          <a:latin typeface="Time s New Roman"/>
                        </a:rPr>
                        <a:t>91,5 </a:t>
                      </a:r>
                      <a:endParaRPr lang="en-US" sz="1300" dirty="0">
                        <a:solidFill>
                          <a:srgbClr val="0000FF"/>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nSpc>
                          <a:spcPct val="107000"/>
                        </a:lnSpc>
                        <a:spcAft>
                          <a:spcPts val="800"/>
                        </a:spcAft>
                      </a:pPr>
                      <a:r>
                        <a:rPr lang="en-US" sz="1300">
                          <a:effectLst/>
                          <a:latin typeface="Time s New Roman"/>
                        </a:rPr>
                        <a:t> </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extLst>
                  <a:ext uri="{0D108BD9-81ED-4DB2-BD59-A6C34878D82A}">
                    <a16:rowId xmlns:a16="http://schemas.microsoft.com/office/drawing/2014/main" val="3712369715"/>
                  </a:ext>
                </a:extLst>
              </a:tr>
              <a:tr h="201402">
                <a:tc>
                  <a:txBody>
                    <a:bodyPr/>
                    <a:lstStyle/>
                    <a:p>
                      <a:pPr algn="ctr">
                        <a:lnSpc>
                          <a:spcPct val="107000"/>
                        </a:lnSpc>
                        <a:spcAft>
                          <a:spcPts val="0"/>
                        </a:spcAft>
                      </a:pPr>
                      <a:r>
                        <a:rPr lang="en-GB" sz="1300" dirty="0">
                          <a:effectLst/>
                          <a:latin typeface="Time s New Roman"/>
                        </a:rPr>
                        <a:t>7</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nSpc>
                          <a:spcPct val="107000"/>
                        </a:lnSpc>
                        <a:spcAft>
                          <a:spcPts val="0"/>
                        </a:spcAft>
                      </a:pPr>
                      <a:r>
                        <a:rPr lang="en-GB" sz="1300" dirty="0" err="1">
                          <a:solidFill>
                            <a:srgbClr val="FF0000"/>
                          </a:solidFill>
                          <a:effectLst/>
                          <a:latin typeface="Time s New Roman"/>
                        </a:rPr>
                        <a:t>Các</a:t>
                      </a:r>
                      <a:r>
                        <a:rPr lang="en-GB" sz="1300" dirty="0">
                          <a:solidFill>
                            <a:srgbClr val="FF0000"/>
                          </a:solidFill>
                          <a:effectLst/>
                          <a:latin typeface="Time s New Roman"/>
                        </a:rPr>
                        <a:t> </a:t>
                      </a:r>
                      <a:r>
                        <a:rPr lang="en-GB" sz="1300" dirty="0" err="1">
                          <a:solidFill>
                            <a:srgbClr val="FF0000"/>
                          </a:solidFill>
                          <a:effectLst/>
                          <a:latin typeface="Time s New Roman"/>
                        </a:rPr>
                        <a:t>khoản</a:t>
                      </a:r>
                      <a:r>
                        <a:rPr lang="en-GB" sz="1300" dirty="0">
                          <a:solidFill>
                            <a:srgbClr val="FF0000"/>
                          </a:solidFill>
                          <a:effectLst/>
                          <a:latin typeface="Time s New Roman"/>
                        </a:rPr>
                        <a:t> </a:t>
                      </a:r>
                      <a:r>
                        <a:rPr lang="en-GB" sz="1300" dirty="0" err="1">
                          <a:solidFill>
                            <a:srgbClr val="FF0000"/>
                          </a:solidFill>
                          <a:effectLst/>
                          <a:latin typeface="Time s New Roman"/>
                        </a:rPr>
                        <a:t>thu</a:t>
                      </a:r>
                      <a:r>
                        <a:rPr lang="en-GB" sz="1300" dirty="0">
                          <a:solidFill>
                            <a:srgbClr val="FF0000"/>
                          </a:solidFill>
                          <a:effectLst/>
                          <a:latin typeface="Time s New Roman"/>
                        </a:rPr>
                        <a:t> </a:t>
                      </a:r>
                      <a:r>
                        <a:rPr lang="en-GB" sz="1300" dirty="0" err="1">
                          <a:solidFill>
                            <a:srgbClr val="FF0000"/>
                          </a:solidFill>
                          <a:effectLst/>
                          <a:latin typeface="Time s New Roman"/>
                        </a:rPr>
                        <a:t>về</a:t>
                      </a:r>
                      <a:r>
                        <a:rPr lang="en-GB" sz="1300" dirty="0">
                          <a:solidFill>
                            <a:srgbClr val="FF0000"/>
                          </a:solidFill>
                          <a:effectLst/>
                          <a:latin typeface="Time s New Roman"/>
                        </a:rPr>
                        <a:t> </a:t>
                      </a:r>
                      <a:r>
                        <a:rPr lang="en-GB" sz="1300" dirty="0" err="1">
                          <a:solidFill>
                            <a:srgbClr val="FF0000"/>
                          </a:solidFill>
                          <a:effectLst/>
                          <a:latin typeface="Time s New Roman"/>
                        </a:rPr>
                        <a:t>nhà</a:t>
                      </a:r>
                      <a:r>
                        <a:rPr lang="en-GB" sz="1300" dirty="0">
                          <a:solidFill>
                            <a:srgbClr val="FF0000"/>
                          </a:solidFill>
                          <a:effectLst/>
                          <a:latin typeface="Time s New Roman"/>
                        </a:rPr>
                        <a:t>, </a:t>
                      </a:r>
                      <a:r>
                        <a:rPr lang="en-GB" sz="1300" dirty="0" err="1">
                          <a:solidFill>
                            <a:srgbClr val="FF0000"/>
                          </a:solidFill>
                          <a:effectLst/>
                          <a:latin typeface="Time s New Roman"/>
                        </a:rPr>
                        <a:t>đất</a:t>
                      </a:r>
                      <a:endParaRPr lang="en-US" sz="1300" dirty="0">
                        <a:solidFill>
                          <a:srgbClr val="FF0000"/>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solidFill>
                            <a:srgbClr val="FF0000"/>
                          </a:solidFill>
                          <a:effectLst/>
                          <a:latin typeface="Time s New Roman"/>
                        </a:rPr>
                        <a:t>115.155 </a:t>
                      </a:r>
                      <a:endParaRPr lang="en-US" sz="1300" dirty="0">
                        <a:solidFill>
                          <a:srgbClr val="FF0000"/>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solidFill>
                            <a:srgbClr val="FF0000"/>
                          </a:solidFill>
                          <a:effectLst/>
                          <a:latin typeface="Time s New Roman"/>
                        </a:rPr>
                        <a:t>193.337 </a:t>
                      </a:r>
                      <a:endParaRPr lang="en-US" sz="1300" dirty="0">
                        <a:solidFill>
                          <a:srgbClr val="FF0000"/>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a:solidFill>
                            <a:srgbClr val="FF0000"/>
                          </a:solidFill>
                          <a:effectLst/>
                          <a:latin typeface="Time s New Roman"/>
                        </a:rPr>
                        <a:t>167,9 </a:t>
                      </a:r>
                      <a:endParaRPr lang="en-US" sz="1300">
                        <a:solidFill>
                          <a:srgbClr val="FF0000"/>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b="1" dirty="0">
                          <a:solidFill>
                            <a:srgbClr val="FF0000"/>
                          </a:solidFill>
                          <a:effectLst/>
                          <a:latin typeface="Time s New Roman"/>
                        </a:rPr>
                        <a:t>193.337 </a:t>
                      </a:r>
                      <a:endParaRPr lang="en-US" sz="1300" b="1" dirty="0">
                        <a:solidFill>
                          <a:srgbClr val="FF0000"/>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b="1" dirty="0">
                          <a:solidFill>
                            <a:srgbClr val="FF0000"/>
                          </a:solidFill>
                          <a:effectLst/>
                          <a:latin typeface="Time s New Roman"/>
                        </a:rPr>
                        <a:t>167,9 </a:t>
                      </a:r>
                      <a:endParaRPr lang="en-US" sz="1300" b="1" dirty="0">
                        <a:solidFill>
                          <a:srgbClr val="FF0000"/>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nSpc>
                          <a:spcPct val="107000"/>
                        </a:lnSpc>
                        <a:spcAft>
                          <a:spcPts val="800"/>
                        </a:spcAft>
                      </a:pPr>
                      <a:r>
                        <a:rPr lang="en-US" sz="1300" dirty="0">
                          <a:solidFill>
                            <a:srgbClr val="FF0000"/>
                          </a:solidFill>
                          <a:effectLst/>
                          <a:latin typeface="Time s New Roman"/>
                        </a:rPr>
                        <a:t> </a:t>
                      </a:r>
                      <a:endParaRPr lang="en-US" sz="1300" dirty="0">
                        <a:solidFill>
                          <a:srgbClr val="FF0000"/>
                        </a:solidFill>
                        <a:effectLst/>
                        <a:latin typeface="Time s New Roman"/>
                        <a:ea typeface="Calibri" panose="020F0502020204030204" pitchFamily="34" charset="0"/>
                        <a:cs typeface="Times New Roman" panose="02020603050405020304" pitchFamily="18" charset="0"/>
                      </a:endParaRPr>
                    </a:p>
                  </a:txBody>
                  <a:tcPr marL="23442" marR="23442" marT="0" marB="0" anchor="ctr"/>
                </a:tc>
                <a:extLst>
                  <a:ext uri="{0D108BD9-81ED-4DB2-BD59-A6C34878D82A}">
                    <a16:rowId xmlns:a16="http://schemas.microsoft.com/office/drawing/2014/main" val="574906346"/>
                  </a:ext>
                </a:extLst>
              </a:tr>
              <a:tr h="269372">
                <a:tc>
                  <a:txBody>
                    <a:bodyPr/>
                    <a:lstStyle/>
                    <a:p>
                      <a:pPr algn="ctr">
                        <a:lnSpc>
                          <a:spcPct val="107000"/>
                        </a:lnSpc>
                        <a:spcAft>
                          <a:spcPts val="0"/>
                        </a:spcAft>
                      </a:pPr>
                      <a:r>
                        <a:rPr lang="en-GB" sz="1300" dirty="0">
                          <a:effectLst/>
                          <a:latin typeface="Time s New Roman"/>
                        </a:rPr>
                        <a:t>8</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nSpc>
                          <a:spcPct val="107000"/>
                        </a:lnSpc>
                        <a:spcAft>
                          <a:spcPts val="0"/>
                        </a:spcAft>
                      </a:pPr>
                      <a:r>
                        <a:rPr lang="en-GB" sz="1300" dirty="0">
                          <a:effectLst/>
                          <a:latin typeface="Time s New Roman"/>
                        </a:rPr>
                        <a:t>Thu </a:t>
                      </a:r>
                      <a:r>
                        <a:rPr lang="en-GB" sz="1300" dirty="0" err="1">
                          <a:effectLst/>
                          <a:latin typeface="Time s New Roman"/>
                        </a:rPr>
                        <a:t>từ</a:t>
                      </a:r>
                      <a:r>
                        <a:rPr lang="en-GB" sz="1300" dirty="0">
                          <a:effectLst/>
                          <a:latin typeface="Time s New Roman"/>
                        </a:rPr>
                        <a:t> </a:t>
                      </a:r>
                      <a:r>
                        <a:rPr lang="en-GB" sz="1300" dirty="0" err="1">
                          <a:effectLst/>
                          <a:latin typeface="Time s New Roman"/>
                        </a:rPr>
                        <a:t>hoạt</a:t>
                      </a:r>
                      <a:r>
                        <a:rPr lang="en-GB" sz="1300" dirty="0">
                          <a:effectLst/>
                          <a:latin typeface="Time s New Roman"/>
                        </a:rPr>
                        <a:t> </a:t>
                      </a:r>
                      <a:r>
                        <a:rPr lang="en-GB" sz="1300" dirty="0" err="1">
                          <a:effectLst/>
                          <a:latin typeface="Time s New Roman"/>
                        </a:rPr>
                        <a:t>động</a:t>
                      </a:r>
                      <a:r>
                        <a:rPr lang="en-GB" sz="1300" dirty="0">
                          <a:effectLst/>
                          <a:latin typeface="Time s New Roman"/>
                        </a:rPr>
                        <a:t> </a:t>
                      </a:r>
                      <a:r>
                        <a:rPr lang="en-GB" sz="1300" dirty="0" err="1">
                          <a:effectLst/>
                          <a:latin typeface="Time s New Roman"/>
                        </a:rPr>
                        <a:t>xổ</a:t>
                      </a:r>
                      <a:r>
                        <a:rPr lang="en-GB" sz="1300" dirty="0">
                          <a:effectLst/>
                          <a:latin typeface="Time s New Roman"/>
                        </a:rPr>
                        <a:t> </a:t>
                      </a:r>
                      <a:r>
                        <a:rPr lang="en-GB" sz="1300" dirty="0" err="1">
                          <a:effectLst/>
                          <a:latin typeface="Time s New Roman"/>
                        </a:rPr>
                        <a:t>số</a:t>
                      </a:r>
                      <a:r>
                        <a:rPr lang="en-GB" sz="1300" dirty="0">
                          <a:effectLst/>
                          <a:latin typeface="Time s New Roman"/>
                        </a:rPr>
                        <a:t> </a:t>
                      </a:r>
                      <a:r>
                        <a:rPr lang="en-GB" sz="1300" dirty="0" err="1">
                          <a:effectLst/>
                          <a:latin typeface="Time s New Roman"/>
                        </a:rPr>
                        <a:t>kiến</a:t>
                      </a:r>
                      <a:r>
                        <a:rPr lang="en-GB" sz="1300" dirty="0">
                          <a:effectLst/>
                          <a:latin typeface="Time s New Roman"/>
                        </a:rPr>
                        <a:t> </a:t>
                      </a:r>
                      <a:r>
                        <a:rPr lang="en-GB" sz="1300" dirty="0" err="1">
                          <a:effectLst/>
                          <a:latin typeface="Time s New Roman"/>
                        </a:rPr>
                        <a:t>thiết</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effectLst/>
                          <a:latin typeface="Time s New Roman"/>
                        </a:rPr>
                        <a:t>29.000 </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effectLst/>
                          <a:latin typeface="Time s New Roman"/>
                        </a:rPr>
                        <a:t>33.908 </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effectLst/>
                          <a:latin typeface="Time s New Roman"/>
                        </a:rPr>
                        <a:t>116,9 </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effectLst/>
                          <a:latin typeface="Time s New Roman"/>
                        </a:rPr>
                        <a:t>33.908 </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effectLst/>
                          <a:latin typeface="Time s New Roman"/>
                        </a:rPr>
                        <a:t>116,9 </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nSpc>
                          <a:spcPct val="107000"/>
                        </a:lnSpc>
                        <a:spcAft>
                          <a:spcPts val="800"/>
                        </a:spcAft>
                      </a:pPr>
                      <a:r>
                        <a:rPr lang="en-US" sz="1300">
                          <a:effectLst/>
                          <a:latin typeface="Time s New Roman"/>
                        </a:rPr>
                        <a:t> </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extLst>
                  <a:ext uri="{0D108BD9-81ED-4DB2-BD59-A6C34878D82A}">
                    <a16:rowId xmlns:a16="http://schemas.microsoft.com/office/drawing/2014/main" val="1338050821"/>
                  </a:ext>
                </a:extLst>
              </a:tr>
              <a:tr h="211920">
                <a:tc>
                  <a:txBody>
                    <a:bodyPr/>
                    <a:lstStyle/>
                    <a:p>
                      <a:pPr algn="ctr">
                        <a:lnSpc>
                          <a:spcPct val="107000"/>
                        </a:lnSpc>
                        <a:spcAft>
                          <a:spcPts val="0"/>
                        </a:spcAft>
                      </a:pPr>
                      <a:r>
                        <a:rPr lang="en-GB" sz="1300">
                          <a:effectLst/>
                          <a:latin typeface="Time s New Roman"/>
                        </a:rPr>
                        <a:t>9</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nSpc>
                          <a:spcPct val="107000"/>
                        </a:lnSpc>
                        <a:spcAft>
                          <a:spcPts val="0"/>
                        </a:spcAft>
                      </a:pPr>
                      <a:r>
                        <a:rPr lang="en-GB" sz="1300" dirty="0">
                          <a:solidFill>
                            <a:srgbClr val="FF0000"/>
                          </a:solidFill>
                          <a:effectLst/>
                          <a:latin typeface="Time s New Roman"/>
                        </a:rPr>
                        <a:t>Thu </a:t>
                      </a:r>
                      <a:r>
                        <a:rPr lang="en-GB" sz="1300" dirty="0" err="1">
                          <a:solidFill>
                            <a:srgbClr val="FF0000"/>
                          </a:solidFill>
                          <a:effectLst/>
                          <a:latin typeface="Time s New Roman"/>
                        </a:rPr>
                        <a:t>tiền</a:t>
                      </a:r>
                      <a:r>
                        <a:rPr lang="en-GB" sz="1300" dirty="0">
                          <a:solidFill>
                            <a:srgbClr val="FF0000"/>
                          </a:solidFill>
                          <a:effectLst/>
                          <a:latin typeface="Time s New Roman"/>
                        </a:rPr>
                        <a:t> </a:t>
                      </a:r>
                      <a:r>
                        <a:rPr lang="en-GB" sz="1300" dirty="0" err="1">
                          <a:solidFill>
                            <a:srgbClr val="FF0000"/>
                          </a:solidFill>
                          <a:effectLst/>
                          <a:latin typeface="Time s New Roman"/>
                        </a:rPr>
                        <a:t>cấp</a:t>
                      </a:r>
                      <a:r>
                        <a:rPr lang="en-GB" sz="1300" dirty="0">
                          <a:solidFill>
                            <a:srgbClr val="FF0000"/>
                          </a:solidFill>
                          <a:effectLst/>
                          <a:latin typeface="Time s New Roman"/>
                        </a:rPr>
                        <a:t> </a:t>
                      </a:r>
                      <a:r>
                        <a:rPr lang="en-GB" sz="1300" dirty="0" err="1">
                          <a:solidFill>
                            <a:srgbClr val="FF0000"/>
                          </a:solidFill>
                          <a:effectLst/>
                          <a:latin typeface="Time s New Roman"/>
                        </a:rPr>
                        <a:t>quyền</a:t>
                      </a:r>
                      <a:r>
                        <a:rPr lang="en-GB" sz="1300" dirty="0">
                          <a:solidFill>
                            <a:srgbClr val="FF0000"/>
                          </a:solidFill>
                          <a:effectLst/>
                          <a:latin typeface="Time s New Roman"/>
                        </a:rPr>
                        <a:t> </a:t>
                      </a:r>
                      <a:r>
                        <a:rPr lang="en-GB" sz="1300" dirty="0" err="1">
                          <a:solidFill>
                            <a:srgbClr val="FF0000"/>
                          </a:solidFill>
                          <a:effectLst/>
                          <a:latin typeface="Time s New Roman"/>
                        </a:rPr>
                        <a:t>khai</a:t>
                      </a:r>
                      <a:r>
                        <a:rPr lang="en-GB" sz="1300" dirty="0">
                          <a:solidFill>
                            <a:srgbClr val="FF0000"/>
                          </a:solidFill>
                          <a:effectLst/>
                          <a:latin typeface="Time s New Roman"/>
                        </a:rPr>
                        <a:t> </a:t>
                      </a:r>
                      <a:r>
                        <a:rPr lang="en-GB" sz="1300" dirty="0" err="1">
                          <a:solidFill>
                            <a:srgbClr val="FF0000"/>
                          </a:solidFill>
                          <a:effectLst/>
                          <a:latin typeface="Time s New Roman"/>
                        </a:rPr>
                        <a:t>thác</a:t>
                      </a:r>
                      <a:r>
                        <a:rPr lang="en-GB" sz="1300" dirty="0">
                          <a:solidFill>
                            <a:srgbClr val="FF0000"/>
                          </a:solidFill>
                          <a:effectLst/>
                          <a:latin typeface="Time s New Roman"/>
                        </a:rPr>
                        <a:t> </a:t>
                      </a:r>
                      <a:r>
                        <a:rPr lang="en-GB" sz="1300" dirty="0" err="1">
                          <a:solidFill>
                            <a:srgbClr val="FF0000"/>
                          </a:solidFill>
                          <a:effectLst/>
                          <a:latin typeface="Time s New Roman"/>
                        </a:rPr>
                        <a:t>khoáng</a:t>
                      </a:r>
                      <a:r>
                        <a:rPr lang="en-GB" sz="1300" dirty="0">
                          <a:solidFill>
                            <a:srgbClr val="FF0000"/>
                          </a:solidFill>
                          <a:effectLst/>
                          <a:latin typeface="Time s New Roman"/>
                        </a:rPr>
                        <a:t> </a:t>
                      </a:r>
                      <a:r>
                        <a:rPr lang="en-GB" sz="1300" dirty="0" err="1">
                          <a:solidFill>
                            <a:srgbClr val="FF0000"/>
                          </a:solidFill>
                          <a:effectLst/>
                          <a:latin typeface="Time s New Roman"/>
                        </a:rPr>
                        <a:t>sản</a:t>
                      </a:r>
                      <a:endParaRPr lang="en-US" sz="1300" dirty="0">
                        <a:solidFill>
                          <a:srgbClr val="FF0000"/>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solidFill>
                            <a:srgbClr val="FF0000"/>
                          </a:solidFill>
                          <a:effectLst/>
                          <a:latin typeface="Time s New Roman"/>
                        </a:rPr>
                        <a:t>4.069 </a:t>
                      </a:r>
                      <a:endParaRPr lang="en-US" sz="1300" dirty="0">
                        <a:solidFill>
                          <a:srgbClr val="FF0000"/>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solidFill>
                            <a:srgbClr val="FF0000"/>
                          </a:solidFill>
                          <a:effectLst/>
                          <a:latin typeface="Time s New Roman"/>
                        </a:rPr>
                        <a:t>6.816 </a:t>
                      </a:r>
                      <a:endParaRPr lang="en-US" sz="1300" dirty="0">
                        <a:solidFill>
                          <a:srgbClr val="FF0000"/>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solidFill>
                            <a:srgbClr val="FF0000"/>
                          </a:solidFill>
                          <a:effectLst/>
                          <a:latin typeface="Time s New Roman"/>
                        </a:rPr>
                        <a:t>167,5 </a:t>
                      </a:r>
                      <a:endParaRPr lang="en-US" sz="1300" dirty="0">
                        <a:solidFill>
                          <a:srgbClr val="FF0000"/>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solidFill>
                            <a:srgbClr val="FF0000"/>
                          </a:solidFill>
                          <a:effectLst/>
                          <a:latin typeface="Time s New Roman"/>
                        </a:rPr>
                        <a:t>6.816 </a:t>
                      </a:r>
                      <a:endParaRPr lang="en-US" sz="1300" dirty="0">
                        <a:solidFill>
                          <a:srgbClr val="FF0000"/>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solidFill>
                            <a:srgbClr val="FF0000"/>
                          </a:solidFill>
                          <a:effectLst/>
                          <a:latin typeface="Time s New Roman"/>
                        </a:rPr>
                        <a:t>167,5 </a:t>
                      </a:r>
                      <a:endParaRPr lang="en-US" sz="1300" dirty="0">
                        <a:solidFill>
                          <a:srgbClr val="FF0000"/>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nSpc>
                          <a:spcPct val="107000"/>
                        </a:lnSpc>
                        <a:spcAft>
                          <a:spcPts val="800"/>
                        </a:spcAft>
                      </a:pPr>
                      <a:r>
                        <a:rPr lang="en-US" sz="1300" dirty="0">
                          <a:effectLst/>
                          <a:latin typeface="Time s New Roman"/>
                        </a:rPr>
                        <a:t> </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extLst>
                  <a:ext uri="{0D108BD9-81ED-4DB2-BD59-A6C34878D82A}">
                    <a16:rowId xmlns:a16="http://schemas.microsoft.com/office/drawing/2014/main" val="3094710064"/>
                  </a:ext>
                </a:extLst>
              </a:tr>
              <a:tr h="412125">
                <a:tc>
                  <a:txBody>
                    <a:bodyPr/>
                    <a:lstStyle/>
                    <a:p>
                      <a:pPr algn="ctr">
                        <a:lnSpc>
                          <a:spcPct val="107000"/>
                        </a:lnSpc>
                        <a:spcAft>
                          <a:spcPts val="0"/>
                        </a:spcAft>
                      </a:pPr>
                      <a:r>
                        <a:rPr lang="en-GB" sz="1300" dirty="0">
                          <a:effectLst/>
                          <a:latin typeface="Time s New Roman"/>
                        </a:rPr>
                        <a:t>11</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nSpc>
                          <a:spcPct val="107000"/>
                        </a:lnSpc>
                        <a:spcAft>
                          <a:spcPts val="0"/>
                        </a:spcAft>
                      </a:pPr>
                      <a:r>
                        <a:rPr lang="en-GB" sz="1300" dirty="0">
                          <a:effectLst/>
                          <a:latin typeface="Time s New Roman"/>
                        </a:rPr>
                        <a:t>Thu </a:t>
                      </a:r>
                      <a:r>
                        <a:rPr lang="en-GB" sz="1300" dirty="0" err="1">
                          <a:effectLst/>
                          <a:latin typeface="Time s New Roman"/>
                        </a:rPr>
                        <a:t>từ</a:t>
                      </a:r>
                      <a:r>
                        <a:rPr lang="en-GB" sz="1300" dirty="0">
                          <a:effectLst/>
                          <a:latin typeface="Time s New Roman"/>
                        </a:rPr>
                        <a:t> </a:t>
                      </a:r>
                      <a:r>
                        <a:rPr lang="en-GB" sz="1300" dirty="0" err="1">
                          <a:effectLst/>
                          <a:latin typeface="Time s New Roman"/>
                        </a:rPr>
                        <a:t>quỹ</a:t>
                      </a:r>
                      <a:r>
                        <a:rPr lang="en-GB" sz="1300" dirty="0">
                          <a:effectLst/>
                          <a:latin typeface="Time s New Roman"/>
                        </a:rPr>
                        <a:t> </a:t>
                      </a:r>
                      <a:r>
                        <a:rPr lang="en-GB" sz="1300" dirty="0" err="1">
                          <a:effectLst/>
                          <a:latin typeface="Time s New Roman"/>
                        </a:rPr>
                        <a:t>đất</a:t>
                      </a:r>
                      <a:r>
                        <a:rPr lang="en-GB" sz="1300" dirty="0">
                          <a:effectLst/>
                          <a:latin typeface="Time s New Roman"/>
                        </a:rPr>
                        <a:t> </a:t>
                      </a:r>
                      <a:r>
                        <a:rPr lang="en-GB" sz="1300" dirty="0" err="1">
                          <a:effectLst/>
                          <a:latin typeface="Time s New Roman"/>
                        </a:rPr>
                        <a:t>công</a:t>
                      </a:r>
                      <a:r>
                        <a:rPr lang="en-GB" sz="1300" dirty="0">
                          <a:effectLst/>
                          <a:latin typeface="Time s New Roman"/>
                        </a:rPr>
                        <a:t> </a:t>
                      </a:r>
                      <a:r>
                        <a:rPr lang="en-GB" sz="1300" dirty="0" err="1">
                          <a:effectLst/>
                          <a:latin typeface="Time s New Roman"/>
                        </a:rPr>
                        <a:t>ích</a:t>
                      </a:r>
                      <a:r>
                        <a:rPr lang="en-GB" sz="1300" dirty="0">
                          <a:effectLst/>
                          <a:latin typeface="Time s New Roman"/>
                        </a:rPr>
                        <a:t> </a:t>
                      </a:r>
                      <a:r>
                        <a:rPr lang="en-GB" sz="1300" dirty="0" err="1">
                          <a:effectLst/>
                          <a:latin typeface="Time s New Roman"/>
                        </a:rPr>
                        <a:t>và</a:t>
                      </a:r>
                      <a:r>
                        <a:rPr lang="en-GB" sz="1300" dirty="0">
                          <a:effectLst/>
                          <a:latin typeface="Time s New Roman"/>
                        </a:rPr>
                        <a:t> </a:t>
                      </a:r>
                      <a:r>
                        <a:rPr lang="en-GB" sz="1300" dirty="0" err="1">
                          <a:effectLst/>
                          <a:latin typeface="Time s New Roman"/>
                        </a:rPr>
                        <a:t>thu</a:t>
                      </a:r>
                      <a:r>
                        <a:rPr lang="en-GB" sz="1300" dirty="0">
                          <a:effectLst/>
                          <a:latin typeface="Time s New Roman"/>
                        </a:rPr>
                        <a:t> </a:t>
                      </a:r>
                      <a:r>
                        <a:rPr lang="en-GB" sz="1300" dirty="0" err="1">
                          <a:effectLst/>
                          <a:latin typeface="Time s New Roman"/>
                        </a:rPr>
                        <a:t>hoa</a:t>
                      </a:r>
                      <a:r>
                        <a:rPr lang="en-GB" sz="1300" dirty="0">
                          <a:effectLst/>
                          <a:latin typeface="Time s New Roman"/>
                        </a:rPr>
                        <a:t> </a:t>
                      </a:r>
                      <a:r>
                        <a:rPr lang="en-GB" sz="1300" dirty="0" err="1">
                          <a:effectLst/>
                          <a:latin typeface="Time s New Roman"/>
                        </a:rPr>
                        <a:t>lợi</a:t>
                      </a:r>
                      <a:r>
                        <a:rPr lang="en-GB" sz="1300" dirty="0">
                          <a:effectLst/>
                          <a:latin typeface="Time s New Roman"/>
                        </a:rPr>
                        <a:t> </a:t>
                      </a:r>
                      <a:r>
                        <a:rPr lang="en-GB" sz="1300" dirty="0" err="1">
                          <a:effectLst/>
                          <a:latin typeface="Time s New Roman"/>
                        </a:rPr>
                        <a:t>công</a:t>
                      </a:r>
                      <a:r>
                        <a:rPr lang="en-GB" sz="1300" dirty="0">
                          <a:effectLst/>
                          <a:latin typeface="Time s New Roman"/>
                        </a:rPr>
                        <a:t> </a:t>
                      </a:r>
                      <a:r>
                        <a:rPr lang="en-GB" sz="1300" dirty="0" err="1">
                          <a:effectLst/>
                          <a:latin typeface="Time s New Roman"/>
                        </a:rPr>
                        <a:t>sản</a:t>
                      </a:r>
                      <a:r>
                        <a:rPr lang="en-GB" sz="1300" dirty="0">
                          <a:effectLst/>
                          <a:latin typeface="Time s New Roman"/>
                        </a:rPr>
                        <a:t> </a:t>
                      </a:r>
                      <a:r>
                        <a:rPr lang="en-GB" sz="1300" dirty="0" err="1">
                          <a:effectLst/>
                          <a:latin typeface="Time s New Roman"/>
                        </a:rPr>
                        <a:t>khác</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effectLst/>
                          <a:latin typeface="Time s New Roman"/>
                        </a:rPr>
                        <a:t>927 </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effectLst/>
                          <a:latin typeface="Time s New Roman"/>
                        </a:rPr>
                        <a:t>1.577 </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effectLst/>
                          <a:latin typeface="Time s New Roman"/>
                        </a:rPr>
                        <a:t>170,2 </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a:effectLst/>
                          <a:latin typeface="Time s New Roman"/>
                        </a:rPr>
                        <a:t>1.577 </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effectLst/>
                          <a:latin typeface="Time s New Roman"/>
                        </a:rPr>
                        <a:t>170,2 </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nSpc>
                          <a:spcPct val="107000"/>
                        </a:lnSpc>
                        <a:spcAft>
                          <a:spcPts val="800"/>
                        </a:spcAft>
                      </a:pPr>
                      <a:r>
                        <a:rPr lang="en-US" sz="1300" dirty="0">
                          <a:effectLst/>
                          <a:latin typeface="Time s New Roman"/>
                        </a:rPr>
                        <a:t> </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extLst>
                  <a:ext uri="{0D108BD9-81ED-4DB2-BD59-A6C34878D82A}">
                    <a16:rowId xmlns:a16="http://schemas.microsoft.com/office/drawing/2014/main" val="3799808170"/>
                  </a:ext>
                </a:extLst>
              </a:tr>
              <a:tr h="412125">
                <a:tc>
                  <a:txBody>
                    <a:bodyPr/>
                    <a:lstStyle/>
                    <a:p>
                      <a:pPr algn="ctr">
                        <a:lnSpc>
                          <a:spcPct val="107000"/>
                        </a:lnSpc>
                        <a:spcAft>
                          <a:spcPts val="0"/>
                        </a:spcAft>
                      </a:pPr>
                      <a:r>
                        <a:rPr lang="en-GB" sz="1300" dirty="0">
                          <a:solidFill>
                            <a:srgbClr val="FF0000"/>
                          </a:solidFill>
                          <a:effectLst/>
                          <a:latin typeface="Time s New Roman"/>
                        </a:rPr>
                        <a:t>12</a:t>
                      </a:r>
                      <a:endParaRPr lang="en-US" sz="1300" dirty="0">
                        <a:solidFill>
                          <a:srgbClr val="FF0000"/>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nSpc>
                          <a:spcPct val="107000"/>
                        </a:lnSpc>
                        <a:spcAft>
                          <a:spcPts val="0"/>
                        </a:spcAft>
                      </a:pPr>
                      <a:r>
                        <a:rPr lang="en-GB" sz="1300" dirty="0">
                          <a:solidFill>
                            <a:srgbClr val="FF0000"/>
                          </a:solidFill>
                          <a:effectLst/>
                          <a:latin typeface="Time s New Roman"/>
                        </a:rPr>
                        <a:t>Thu </a:t>
                      </a:r>
                      <a:r>
                        <a:rPr lang="en-GB" sz="1300" dirty="0" err="1">
                          <a:solidFill>
                            <a:srgbClr val="FF0000"/>
                          </a:solidFill>
                          <a:effectLst/>
                          <a:latin typeface="Time s New Roman"/>
                        </a:rPr>
                        <a:t>hồi</a:t>
                      </a:r>
                      <a:r>
                        <a:rPr lang="en-GB" sz="1300" dirty="0">
                          <a:solidFill>
                            <a:srgbClr val="FF0000"/>
                          </a:solidFill>
                          <a:effectLst/>
                          <a:latin typeface="Time s New Roman"/>
                        </a:rPr>
                        <a:t> </a:t>
                      </a:r>
                      <a:r>
                        <a:rPr lang="en-GB" sz="1300" dirty="0" err="1">
                          <a:solidFill>
                            <a:srgbClr val="FF0000"/>
                          </a:solidFill>
                          <a:effectLst/>
                          <a:latin typeface="Time s New Roman"/>
                        </a:rPr>
                        <a:t>vốn</a:t>
                      </a:r>
                      <a:r>
                        <a:rPr lang="en-GB" sz="1300" dirty="0">
                          <a:solidFill>
                            <a:srgbClr val="FF0000"/>
                          </a:solidFill>
                          <a:effectLst/>
                          <a:latin typeface="Time s New Roman"/>
                        </a:rPr>
                        <a:t>, </a:t>
                      </a:r>
                      <a:r>
                        <a:rPr lang="en-GB" sz="1300" dirty="0" err="1">
                          <a:solidFill>
                            <a:srgbClr val="FF0000"/>
                          </a:solidFill>
                          <a:effectLst/>
                          <a:latin typeface="Time s New Roman"/>
                        </a:rPr>
                        <a:t>thu</a:t>
                      </a:r>
                      <a:r>
                        <a:rPr lang="en-GB" sz="1300" dirty="0">
                          <a:solidFill>
                            <a:srgbClr val="FF0000"/>
                          </a:solidFill>
                          <a:effectLst/>
                          <a:latin typeface="Time s New Roman"/>
                        </a:rPr>
                        <a:t> </a:t>
                      </a:r>
                      <a:r>
                        <a:rPr lang="en-GB" sz="1300" dirty="0" err="1">
                          <a:solidFill>
                            <a:srgbClr val="FF0000"/>
                          </a:solidFill>
                          <a:effectLst/>
                          <a:latin typeface="Time s New Roman"/>
                        </a:rPr>
                        <a:t>cổ</a:t>
                      </a:r>
                      <a:r>
                        <a:rPr lang="en-GB" sz="1300" dirty="0">
                          <a:solidFill>
                            <a:srgbClr val="FF0000"/>
                          </a:solidFill>
                          <a:effectLst/>
                          <a:latin typeface="Time s New Roman"/>
                        </a:rPr>
                        <a:t> </a:t>
                      </a:r>
                      <a:r>
                        <a:rPr lang="en-GB" sz="1300" dirty="0" err="1">
                          <a:solidFill>
                            <a:srgbClr val="FF0000"/>
                          </a:solidFill>
                          <a:effectLst/>
                          <a:latin typeface="Time s New Roman"/>
                        </a:rPr>
                        <a:t>tức</a:t>
                      </a:r>
                      <a:r>
                        <a:rPr lang="en-GB" sz="1300" dirty="0">
                          <a:solidFill>
                            <a:srgbClr val="FF0000"/>
                          </a:solidFill>
                          <a:effectLst/>
                          <a:latin typeface="Time s New Roman"/>
                        </a:rPr>
                        <a:t>, </a:t>
                      </a:r>
                      <a:r>
                        <a:rPr lang="en-GB" sz="1300" dirty="0" err="1">
                          <a:solidFill>
                            <a:srgbClr val="FF0000"/>
                          </a:solidFill>
                          <a:effectLst/>
                          <a:latin typeface="Time s New Roman"/>
                        </a:rPr>
                        <a:t>lợi</a:t>
                      </a:r>
                      <a:r>
                        <a:rPr lang="en-GB" sz="1300" dirty="0">
                          <a:solidFill>
                            <a:srgbClr val="FF0000"/>
                          </a:solidFill>
                          <a:effectLst/>
                          <a:latin typeface="Time s New Roman"/>
                        </a:rPr>
                        <a:t> </a:t>
                      </a:r>
                      <a:r>
                        <a:rPr lang="en-GB" sz="1300" dirty="0" err="1">
                          <a:solidFill>
                            <a:srgbClr val="FF0000"/>
                          </a:solidFill>
                          <a:effectLst/>
                          <a:latin typeface="Time s New Roman"/>
                        </a:rPr>
                        <a:t>nhuận</a:t>
                      </a:r>
                      <a:r>
                        <a:rPr lang="en-GB" sz="1300" dirty="0">
                          <a:solidFill>
                            <a:srgbClr val="FF0000"/>
                          </a:solidFill>
                          <a:effectLst/>
                          <a:latin typeface="Time s New Roman"/>
                        </a:rPr>
                        <a:t>, </a:t>
                      </a:r>
                      <a:r>
                        <a:rPr lang="en-GB" sz="1300" dirty="0" err="1">
                          <a:solidFill>
                            <a:srgbClr val="FF0000"/>
                          </a:solidFill>
                          <a:effectLst/>
                          <a:latin typeface="Time s New Roman"/>
                        </a:rPr>
                        <a:t>lợi</a:t>
                      </a:r>
                      <a:r>
                        <a:rPr lang="en-GB" sz="1300" dirty="0">
                          <a:solidFill>
                            <a:srgbClr val="FF0000"/>
                          </a:solidFill>
                          <a:effectLst/>
                          <a:latin typeface="Time s New Roman"/>
                        </a:rPr>
                        <a:t> </a:t>
                      </a:r>
                      <a:r>
                        <a:rPr lang="en-GB" sz="1300" dirty="0" err="1">
                          <a:solidFill>
                            <a:srgbClr val="FF0000"/>
                          </a:solidFill>
                          <a:effectLst/>
                          <a:latin typeface="Time s New Roman"/>
                        </a:rPr>
                        <a:t>nhuận</a:t>
                      </a:r>
                      <a:r>
                        <a:rPr lang="en-GB" sz="1300" dirty="0">
                          <a:solidFill>
                            <a:srgbClr val="FF0000"/>
                          </a:solidFill>
                          <a:effectLst/>
                          <a:latin typeface="Time s New Roman"/>
                        </a:rPr>
                        <a:t> </a:t>
                      </a:r>
                      <a:r>
                        <a:rPr lang="en-GB" sz="1300" dirty="0" err="1">
                          <a:solidFill>
                            <a:srgbClr val="FF0000"/>
                          </a:solidFill>
                          <a:effectLst/>
                          <a:latin typeface="Time s New Roman"/>
                        </a:rPr>
                        <a:t>sau</a:t>
                      </a:r>
                      <a:r>
                        <a:rPr lang="en-GB" sz="1300" dirty="0">
                          <a:solidFill>
                            <a:srgbClr val="FF0000"/>
                          </a:solidFill>
                          <a:effectLst/>
                          <a:latin typeface="Time s New Roman"/>
                        </a:rPr>
                        <a:t> </a:t>
                      </a:r>
                      <a:r>
                        <a:rPr lang="en-GB" sz="1300" dirty="0" err="1">
                          <a:solidFill>
                            <a:srgbClr val="FF0000"/>
                          </a:solidFill>
                          <a:effectLst/>
                          <a:latin typeface="Time s New Roman"/>
                        </a:rPr>
                        <a:t>thuế</a:t>
                      </a:r>
                      <a:r>
                        <a:rPr lang="en-GB" sz="1300" dirty="0">
                          <a:solidFill>
                            <a:srgbClr val="FF0000"/>
                          </a:solidFill>
                          <a:effectLst/>
                          <a:latin typeface="Time s New Roman"/>
                        </a:rPr>
                        <a:t>, </a:t>
                      </a:r>
                      <a:r>
                        <a:rPr lang="en-GB" sz="1300" dirty="0" err="1">
                          <a:solidFill>
                            <a:srgbClr val="FF0000"/>
                          </a:solidFill>
                          <a:effectLst/>
                          <a:latin typeface="Time s New Roman"/>
                        </a:rPr>
                        <a:t>chênh</a:t>
                      </a:r>
                      <a:r>
                        <a:rPr lang="en-GB" sz="1300" dirty="0">
                          <a:solidFill>
                            <a:srgbClr val="FF0000"/>
                          </a:solidFill>
                          <a:effectLst/>
                          <a:latin typeface="Time s New Roman"/>
                        </a:rPr>
                        <a:t> </a:t>
                      </a:r>
                      <a:r>
                        <a:rPr lang="en-GB" sz="1300" dirty="0" err="1">
                          <a:solidFill>
                            <a:srgbClr val="FF0000"/>
                          </a:solidFill>
                          <a:effectLst/>
                          <a:latin typeface="Time s New Roman"/>
                        </a:rPr>
                        <a:t>lệch</a:t>
                      </a:r>
                      <a:r>
                        <a:rPr lang="en-GB" sz="1300" dirty="0">
                          <a:solidFill>
                            <a:srgbClr val="FF0000"/>
                          </a:solidFill>
                          <a:effectLst/>
                          <a:latin typeface="Time s New Roman"/>
                        </a:rPr>
                        <a:t> </a:t>
                      </a:r>
                      <a:r>
                        <a:rPr lang="en-GB" sz="1300" dirty="0" err="1">
                          <a:solidFill>
                            <a:srgbClr val="FF0000"/>
                          </a:solidFill>
                          <a:effectLst/>
                          <a:latin typeface="Time s New Roman"/>
                        </a:rPr>
                        <a:t>thu</a:t>
                      </a:r>
                      <a:r>
                        <a:rPr lang="en-GB" sz="1300" dirty="0">
                          <a:solidFill>
                            <a:srgbClr val="FF0000"/>
                          </a:solidFill>
                          <a:effectLst/>
                          <a:latin typeface="Time s New Roman"/>
                        </a:rPr>
                        <a:t>, chi </a:t>
                      </a:r>
                      <a:r>
                        <a:rPr lang="en-GB" sz="1300" dirty="0" err="1">
                          <a:solidFill>
                            <a:srgbClr val="FF0000"/>
                          </a:solidFill>
                          <a:effectLst/>
                          <a:latin typeface="Time s New Roman"/>
                        </a:rPr>
                        <a:t>của</a:t>
                      </a:r>
                      <a:r>
                        <a:rPr lang="en-GB" sz="1300" dirty="0">
                          <a:solidFill>
                            <a:srgbClr val="FF0000"/>
                          </a:solidFill>
                          <a:effectLst/>
                          <a:latin typeface="Time s New Roman"/>
                        </a:rPr>
                        <a:t> </a:t>
                      </a:r>
                      <a:r>
                        <a:rPr lang="en-GB" sz="1300" dirty="0" err="1">
                          <a:solidFill>
                            <a:srgbClr val="FF0000"/>
                          </a:solidFill>
                          <a:effectLst/>
                          <a:latin typeface="Time s New Roman"/>
                        </a:rPr>
                        <a:t>Ngân</a:t>
                      </a:r>
                      <a:r>
                        <a:rPr lang="en-GB" sz="1300" dirty="0">
                          <a:solidFill>
                            <a:srgbClr val="FF0000"/>
                          </a:solidFill>
                          <a:effectLst/>
                          <a:latin typeface="Time s New Roman"/>
                        </a:rPr>
                        <a:t> </a:t>
                      </a:r>
                      <a:r>
                        <a:rPr lang="en-GB" sz="1300" dirty="0" err="1">
                          <a:solidFill>
                            <a:srgbClr val="FF0000"/>
                          </a:solidFill>
                          <a:effectLst/>
                          <a:latin typeface="Time s New Roman"/>
                        </a:rPr>
                        <a:t>hàng</a:t>
                      </a:r>
                      <a:r>
                        <a:rPr lang="en-GB" sz="1300" dirty="0">
                          <a:solidFill>
                            <a:srgbClr val="FF0000"/>
                          </a:solidFill>
                          <a:effectLst/>
                          <a:latin typeface="Time s New Roman"/>
                        </a:rPr>
                        <a:t> </a:t>
                      </a:r>
                      <a:r>
                        <a:rPr lang="en-GB" sz="1300" dirty="0" err="1">
                          <a:solidFill>
                            <a:srgbClr val="FF0000"/>
                          </a:solidFill>
                          <a:effectLst/>
                          <a:latin typeface="Time s New Roman"/>
                        </a:rPr>
                        <a:t>Nhà</a:t>
                      </a:r>
                      <a:r>
                        <a:rPr lang="en-GB" sz="1300" dirty="0">
                          <a:solidFill>
                            <a:srgbClr val="FF0000"/>
                          </a:solidFill>
                          <a:effectLst/>
                          <a:latin typeface="Time s New Roman"/>
                        </a:rPr>
                        <a:t> </a:t>
                      </a:r>
                      <a:r>
                        <a:rPr lang="vi-VN" sz="1300" dirty="0">
                          <a:solidFill>
                            <a:srgbClr val="FF0000"/>
                          </a:solidFill>
                          <a:effectLst/>
                          <a:latin typeface="Time s New Roman"/>
                        </a:rPr>
                        <a:t>nước</a:t>
                      </a:r>
                      <a:endParaRPr lang="en-US" sz="1300" dirty="0">
                        <a:solidFill>
                          <a:srgbClr val="FF0000"/>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solidFill>
                            <a:srgbClr val="FF0000"/>
                          </a:solidFill>
                          <a:effectLst/>
                          <a:latin typeface="Time s New Roman"/>
                        </a:rPr>
                        <a:t>109.500 </a:t>
                      </a:r>
                      <a:endParaRPr lang="en-US" sz="1300" dirty="0">
                        <a:solidFill>
                          <a:srgbClr val="FF0000"/>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solidFill>
                            <a:srgbClr val="FF0000"/>
                          </a:solidFill>
                          <a:effectLst/>
                          <a:latin typeface="Time s New Roman"/>
                        </a:rPr>
                        <a:t>134.335 </a:t>
                      </a:r>
                      <a:endParaRPr lang="en-US" sz="1300" dirty="0">
                        <a:solidFill>
                          <a:srgbClr val="FF0000"/>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solidFill>
                            <a:srgbClr val="FF0000"/>
                          </a:solidFill>
                          <a:effectLst/>
                          <a:latin typeface="Time s New Roman"/>
                        </a:rPr>
                        <a:t>122,7 </a:t>
                      </a:r>
                      <a:endParaRPr lang="en-US" sz="1300" dirty="0">
                        <a:solidFill>
                          <a:srgbClr val="FF0000"/>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solidFill>
                            <a:srgbClr val="FF0000"/>
                          </a:solidFill>
                          <a:effectLst/>
                          <a:latin typeface="Time s New Roman"/>
                        </a:rPr>
                        <a:t>134.335 </a:t>
                      </a:r>
                      <a:endParaRPr lang="en-US" sz="1300" dirty="0">
                        <a:solidFill>
                          <a:srgbClr val="FF0000"/>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solidFill>
                            <a:srgbClr val="FF0000"/>
                          </a:solidFill>
                          <a:effectLst/>
                          <a:latin typeface="Time s New Roman"/>
                        </a:rPr>
                        <a:t>122,7 </a:t>
                      </a:r>
                      <a:endParaRPr lang="en-US" sz="1300" dirty="0">
                        <a:solidFill>
                          <a:srgbClr val="FF0000"/>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nSpc>
                          <a:spcPct val="107000"/>
                        </a:lnSpc>
                        <a:spcAft>
                          <a:spcPts val="800"/>
                        </a:spcAft>
                      </a:pPr>
                      <a:r>
                        <a:rPr lang="en-US" sz="1300" dirty="0">
                          <a:solidFill>
                            <a:srgbClr val="FF0000"/>
                          </a:solidFill>
                          <a:effectLst/>
                          <a:latin typeface="Time s New Roman"/>
                        </a:rPr>
                        <a:t> </a:t>
                      </a:r>
                      <a:endParaRPr lang="en-US" sz="1300" dirty="0">
                        <a:solidFill>
                          <a:srgbClr val="FF0000"/>
                        </a:solidFill>
                        <a:effectLst/>
                        <a:latin typeface="Time s New Roman"/>
                        <a:ea typeface="Calibri" panose="020F0502020204030204" pitchFamily="34" charset="0"/>
                        <a:cs typeface="Times New Roman" panose="02020603050405020304" pitchFamily="18" charset="0"/>
                      </a:endParaRPr>
                    </a:p>
                  </a:txBody>
                  <a:tcPr marL="23442" marR="23442" marT="0" marB="0" anchor="ctr"/>
                </a:tc>
                <a:extLst>
                  <a:ext uri="{0D108BD9-81ED-4DB2-BD59-A6C34878D82A}">
                    <a16:rowId xmlns:a16="http://schemas.microsoft.com/office/drawing/2014/main" val="2044637030"/>
                  </a:ext>
                </a:extLst>
              </a:tr>
              <a:tr h="201402">
                <a:tc>
                  <a:txBody>
                    <a:bodyPr/>
                    <a:lstStyle/>
                    <a:p>
                      <a:pPr algn="ctr">
                        <a:lnSpc>
                          <a:spcPct val="107000"/>
                        </a:lnSpc>
                        <a:spcAft>
                          <a:spcPts val="0"/>
                        </a:spcAft>
                      </a:pPr>
                      <a:r>
                        <a:rPr lang="en-GB" sz="1300" dirty="0">
                          <a:effectLst/>
                          <a:latin typeface="Time s New Roman"/>
                        </a:rPr>
                        <a:t>II</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nSpc>
                          <a:spcPct val="107000"/>
                        </a:lnSpc>
                        <a:spcAft>
                          <a:spcPts val="0"/>
                        </a:spcAft>
                      </a:pPr>
                      <a:r>
                        <a:rPr lang="en-GB" sz="1300" dirty="0">
                          <a:solidFill>
                            <a:srgbClr val="FF0000"/>
                          </a:solidFill>
                          <a:effectLst/>
                          <a:latin typeface="Time s New Roman"/>
                        </a:rPr>
                        <a:t>Thu </a:t>
                      </a:r>
                      <a:r>
                        <a:rPr lang="en-GB" sz="1300" dirty="0" err="1">
                          <a:solidFill>
                            <a:srgbClr val="FF0000"/>
                          </a:solidFill>
                          <a:effectLst/>
                          <a:latin typeface="Time s New Roman"/>
                        </a:rPr>
                        <a:t>từ</a:t>
                      </a:r>
                      <a:r>
                        <a:rPr lang="en-GB" sz="1300" dirty="0">
                          <a:solidFill>
                            <a:srgbClr val="FF0000"/>
                          </a:solidFill>
                          <a:effectLst/>
                          <a:latin typeface="Time s New Roman"/>
                        </a:rPr>
                        <a:t> </a:t>
                      </a:r>
                      <a:r>
                        <a:rPr lang="en-GB" sz="1300" dirty="0" err="1">
                          <a:solidFill>
                            <a:srgbClr val="FF0000"/>
                          </a:solidFill>
                          <a:effectLst/>
                          <a:latin typeface="Time s New Roman"/>
                        </a:rPr>
                        <a:t>dầu</a:t>
                      </a:r>
                      <a:r>
                        <a:rPr lang="en-GB" sz="1300" dirty="0">
                          <a:solidFill>
                            <a:srgbClr val="FF0000"/>
                          </a:solidFill>
                          <a:effectLst/>
                          <a:latin typeface="Time s New Roman"/>
                        </a:rPr>
                        <a:t> </a:t>
                      </a:r>
                      <a:r>
                        <a:rPr lang="en-GB" sz="1300" dirty="0" err="1">
                          <a:solidFill>
                            <a:srgbClr val="FF0000"/>
                          </a:solidFill>
                          <a:effectLst/>
                          <a:latin typeface="Time s New Roman"/>
                        </a:rPr>
                        <a:t>thô</a:t>
                      </a:r>
                      <a:endParaRPr lang="en-US" sz="1300" dirty="0">
                        <a:solidFill>
                          <a:srgbClr val="FF0000"/>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a:solidFill>
                            <a:srgbClr val="FF0000"/>
                          </a:solidFill>
                          <a:effectLst/>
                          <a:latin typeface="Time s New Roman"/>
                        </a:rPr>
                        <a:t>44.600 </a:t>
                      </a:r>
                      <a:endParaRPr lang="en-US" sz="1300">
                        <a:solidFill>
                          <a:srgbClr val="FF0000"/>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a:solidFill>
                            <a:srgbClr val="FF0000"/>
                          </a:solidFill>
                          <a:effectLst/>
                          <a:latin typeface="Time s New Roman"/>
                        </a:rPr>
                        <a:t>56.251 </a:t>
                      </a:r>
                      <a:endParaRPr lang="en-US" sz="1300">
                        <a:solidFill>
                          <a:srgbClr val="FF0000"/>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solidFill>
                            <a:srgbClr val="FF0000"/>
                          </a:solidFill>
                          <a:effectLst/>
                          <a:latin typeface="Time s New Roman"/>
                        </a:rPr>
                        <a:t>126,1 </a:t>
                      </a:r>
                      <a:endParaRPr lang="en-US" sz="1300" dirty="0">
                        <a:solidFill>
                          <a:srgbClr val="FF0000"/>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solidFill>
                            <a:srgbClr val="FF0000"/>
                          </a:solidFill>
                          <a:effectLst/>
                          <a:latin typeface="Time s New Roman"/>
                        </a:rPr>
                        <a:t>56.251 </a:t>
                      </a:r>
                      <a:endParaRPr lang="en-US" sz="1300" dirty="0">
                        <a:solidFill>
                          <a:srgbClr val="FF0000"/>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solidFill>
                            <a:srgbClr val="FF0000"/>
                          </a:solidFill>
                          <a:effectLst/>
                          <a:latin typeface="Time s New Roman"/>
                        </a:rPr>
                        <a:t>126,1 </a:t>
                      </a:r>
                      <a:endParaRPr lang="en-US" sz="1300" dirty="0">
                        <a:solidFill>
                          <a:srgbClr val="FF0000"/>
                        </a:solidFill>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nSpc>
                          <a:spcPct val="107000"/>
                        </a:lnSpc>
                        <a:spcAft>
                          <a:spcPts val="800"/>
                        </a:spcAft>
                      </a:pPr>
                      <a:r>
                        <a:rPr lang="en-US" sz="1300" dirty="0">
                          <a:effectLst/>
                          <a:latin typeface="Time s New Roman"/>
                        </a:rPr>
                        <a:t> </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extLst>
                  <a:ext uri="{0D108BD9-81ED-4DB2-BD59-A6C34878D82A}">
                    <a16:rowId xmlns:a16="http://schemas.microsoft.com/office/drawing/2014/main" val="4003926516"/>
                  </a:ext>
                </a:extLst>
              </a:tr>
              <a:tr h="269372">
                <a:tc>
                  <a:txBody>
                    <a:bodyPr/>
                    <a:lstStyle/>
                    <a:p>
                      <a:pPr algn="ctr">
                        <a:lnSpc>
                          <a:spcPct val="107000"/>
                        </a:lnSpc>
                        <a:spcAft>
                          <a:spcPts val="0"/>
                        </a:spcAft>
                      </a:pPr>
                      <a:r>
                        <a:rPr lang="en-GB" sz="1300">
                          <a:effectLst/>
                          <a:latin typeface="Time s New Roman"/>
                        </a:rPr>
                        <a:t>III</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nSpc>
                          <a:spcPct val="107000"/>
                        </a:lnSpc>
                        <a:spcAft>
                          <a:spcPts val="0"/>
                        </a:spcAft>
                      </a:pPr>
                      <a:r>
                        <a:rPr lang="en-GB" sz="1300" dirty="0">
                          <a:effectLst/>
                          <a:latin typeface="Time s New Roman"/>
                        </a:rPr>
                        <a:t>Thu </a:t>
                      </a:r>
                      <a:r>
                        <a:rPr lang="en-GB" sz="1300" dirty="0" err="1">
                          <a:effectLst/>
                          <a:latin typeface="Time s New Roman"/>
                        </a:rPr>
                        <a:t>cân</a:t>
                      </a:r>
                      <a:r>
                        <a:rPr lang="en-GB" sz="1300" dirty="0">
                          <a:effectLst/>
                          <a:latin typeface="Time s New Roman"/>
                        </a:rPr>
                        <a:t> </a:t>
                      </a:r>
                      <a:r>
                        <a:rPr lang="en-GB" sz="1300" dirty="0" err="1">
                          <a:effectLst/>
                          <a:latin typeface="Time s New Roman"/>
                        </a:rPr>
                        <a:t>đối</a:t>
                      </a:r>
                      <a:r>
                        <a:rPr lang="en-GB" sz="1300" dirty="0">
                          <a:effectLst/>
                          <a:latin typeface="Time s New Roman"/>
                        </a:rPr>
                        <a:t> </a:t>
                      </a:r>
                      <a:r>
                        <a:rPr lang="en-GB" sz="1300" dirty="0" err="1">
                          <a:effectLst/>
                          <a:latin typeface="Time s New Roman"/>
                        </a:rPr>
                        <a:t>từ</a:t>
                      </a:r>
                      <a:r>
                        <a:rPr lang="en-GB" sz="1300" dirty="0">
                          <a:effectLst/>
                          <a:latin typeface="Time s New Roman"/>
                        </a:rPr>
                        <a:t> </a:t>
                      </a:r>
                      <a:r>
                        <a:rPr lang="en-GB" sz="1300" dirty="0" err="1">
                          <a:effectLst/>
                          <a:latin typeface="Time s New Roman"/>
                        </a:rPr>
                        <a:t>hoạt</a:t>
                      </a:r>
                      <a:r>
                        <a:rPr lang="en-GB" sz="1300" dirty="0">
                          <a:effectLst/>
                          <a:latin typeface="Time s New Roman"/>
                        </a:rPr>
                        <a:t> </a:t>
                      </a:r>
                      <a:r>
                        <a:rPr lang="en-GB" sz="1300" dirty="0" err="1">
                          <a:effectLst/>
                          <a:latin typeface="Time s New Roman"/>
                        </a:rPr>
                        <a:t>động</a:t>
                      </a:r>
                      <a:r>
                        <a:rPr lang="en-GB" sz="1300" dirty="0">
                          <a:effectLst/>
                          <a:latin typeface="Time s New Roman"/>
                        </a:rPr>
                        <a:t> </a:t>
                      </a:r>
                      <a:r>
                        <a:rPr lang="en-GB" sz="1300" dirty="0" err="1">
                          <a:effectLst/>
                          <a:latin typeface="Time s New Roman"/>
                        </a:rPr>
                        <a:t>xuất</a:t>
                      </a:r>
                      <a:r>
                        <a:rPr lang="en-GB" sz="1300" dirty="0">
                          <a:effectLst/>
                          <a:latin typeface="Time s New Roman"/>
                        </a:rPr>
                        <a:t>, </a:t>
                      </a:r>
                      <a:r>
                        <a:rPr lang="en-GB" sz="1300" dirty="0" err="1">
                          <a:effectLst/>
                          <a:latin typeface="Time s New Roman"/>
                        </a:rPr>
                        <a:t>nhập</a:t>
                      </a:r>
                      <a:r>
                        <a:rPr lang="en-GB" sz="1300" dirty="0">
                          <a:effectLst/>
                          <a:latin typeface="Time s New Roman"/>
                        </a:rPr>
                        <a:t> </a:t>
                      </a:r>
                      <a:r>
                        <a:rPr lang="en-GB" sz="1300" dirty="0" err="1">
                          <a:effectLst/>
                          <a:latin typeface="Time s New Roman"/>
                        </a:rPr>
                        <a:t>khẩu</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effectLst/>
                          <a:latin typeface="Time s New Roman"/>
                        </a:rPr>
                        <a:t>189.200 </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effectLst/>
                          <a:latin typeface="Time s New Roman"/>
                        </a:rPr>
                        <a:t>214.239 </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a:effectLst/>
                          <a:latin typeface="Time s New Roman"/>
                        </a:rPr>
                        <a:t>113,2 </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a:effectLst/>
                          <a:latin typeface="Time s New Roman"/>
                        </a:rPr>
                        <a:t>214.239 </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effectLst/>
                          <a:latin typeface="Time s New Roman"/>
                        </a:rPr>
                        <a:t>113,2 </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nSpc>
                          <a:spcPct val="107000"/>
                        </a:lnSpc>
                        <a:spcAft>
                          <a:spcPts val="800"/>
                        </a:spcAft>
                      </a:pPr>
                      <a:r>
                        <a:rPr lang="en-US" sz="1300" dirty="0">
                          <a:effectLst/>
                          <a:latin typeface="Time s New Roman"/>
                        </a:rPr>
                        <a:t> </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extLst>
                  <a:ext uri="{0D108BD9-81ED-4DB2-BD59-A6C34878D82A}">
                    <a16:rowId xmlns:a16="http://schemas.microsoft.com/office/drawing/2014/main" val="142380001"/>
                  </a:ext>
                </a:extLst>
              </a:tr>
              <a:tr h="210757">
                <a:tc>
                  <a:txBody>
                    <a:bodyPr/>
                    <a:lstStyle/>
                    <a:p>
                      <a:pPr algn="ctr">
                        <a:lnSpc>
                          <a:spcPct val="107000"/>
                        </a:lnSpc>
                        <a:spcAft>
                          <a:spcPts val="0"/>
                        </a:spcAft>
                      </a:pPr>
                      <a:r>
                        <a:rPr lang="en-GB" sz="1300">
                          <a:effectLst/>
                          <a:latin typeface="Time s New Roman"/>
                        </a:rPr>
                        <a:t>1</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nSpc>
                          <a:spcPct val="107000"/>
                        </a:lnSpc>
                        <a:spcAft>
                          <a:spcPts val="0"/>
                        </a:spcAft>
                      </a:pPr>
                      <a:r>
                        <a:rPr lang="en-GB" sz="1300" dirty="0" err="1">
                          <a:effectLst/>
                          <a:latin typeface="Time s New Roman"/>
                        </a:rPr>
                        <a:t>Tổng</a:t>
                      </a:r>
                      <a:r>
                        <a:rPr lang="en-GB" sz="1300" dirty="0">
                          <a:effectLst/>
                          <a:latin typeface="Time s New Roman"/>
                        </a:rPr>
                        <a:t> </a:t>
                      </a:r>
                      <a:r>
                        <a:rPr lang="en-GB" sz="1300" dirty="0" err="1">
                          <a:effectLst/>
                          <a:latin typeface="Time s New Roman"/>
                        </a:rPr>
                        <a:t>số</a:t>
                      </a:r>
                      <a:r>
                        <a:rPr lang="en-GB" sz="1300" dirty="0">
                          <a:effectLst/>
                          <a:latin typeface="Time s New Roman"/>
                        </a:rPr>
                        <a:t> </a:t>
                      </a:r>
                      <a:r>
                        <a:rPr lang="en-GB" sz="1300" dirty="0" err="1">
                          <a:effectLst/>
                          <a:latin typeface="Time s New Roman"/>
                        </a:rPr>
                        <a:t>thu</a:t>
                      </a:r>
                      <a:r>
                        <a:rPr lang="en-GB" sz="1300" dirty="0">
                          <a:effectLst/>
                          <a:latin typeface="Time s New Roman"/>
                        </a:rPr>
                        <a:t> </a:t>
                      </a:r>
                      <a:r>
                        <a:rPr lang="en-GB" sz="1300" dirty="0" err="1">
                          <a:effectLst/>
                          <a:latin typeface="Time s New Roman"/>
                        </a:rPr>
                        <a:t>từ</a:t>
                      </a:r>
                      <a:r>
                        <a:rPr lang="en-GB" sz="1300" dirty="0">
                          <a:effectLst/>
                          <a:latin typeface="Time s New Roman"/>
                        </a:rPr>
                        <a:t> </a:t>
                      </a:r>
                      <a:r>
                        <a:rPr lang="en-GB" sz="1300" dirty="0" err="1">
                          <a:effectLst/>
                          <a:latin typeface="Time s New Roman"/>
                        </a:rPr>
                        <a:t>hoạt</a:t>
                      </a:r>
                      <a:r>
                        <a:rPr lang="en-GB" sz="1300" dirty="0">
                          <a:effectLst/>
                          <a:latin typeface="Time s New Roman"/>
                        </a:rPr>
                        <a:t> </a:t>
                      </a:r>
                      <a:r>
                        <a:rPr lang="en-GB" sz="1300" dirty="0" err="1">
                          <a:effectLst/>
                          <a:latin typeface="Time s New Roman"/>
                        </a:rPr>
                        <a:t>động</a:t>
                      </a:r>
                      <a:r>
                        <a:rPr lang="en-GB" sz="1300" dirty="0">
                          <a:effectLst/>
                          <a:latin typeface="Time s New Roman"/>
                        </a:rPr>
                        <a:t> </a:t>
                      </a:r>
                      <a:r>
                        <a:rPr lang="en-GB" sz="1300" dirty="0" err="1">
                          <a:effectLst/>
                          <a:latin typeface="Time s New Roman"/>
                        </a:rPr>
                        <a:t>xuất</a:t>
                      </a:r>
                      <a:r>
                        <a:rPr lang="en-GB" sz="1300" dirty="0">
                          <a:effectLst/>
                          <a:latin typeface="Time s New Roman"/>
                        </a:rPr>
                        <a:t> </a:t>
                      </a:r>
                      <a:r>
                        <a:rPr lang="en-GB" sz="1300" dirty="0" err="1">
                          <a:effectLst/>
                          <a:latin typeface="Time s New Roman"/>
                        </a:rPr>
                        <a:t>nhập</a:t>
                      </a:r>
                      <a:r>
                        <a:rPr lang="en-GB" sz="1300" dirty="0">
                          <a:effectLst/>
                          <a:latin typeface="Time s New Roman"/>
                        </a:rPr>
                        <a:t> </a:t>
                      </a:r>
                      <a:r>
                        <a:rPr lang="en-GB" sz="1300" dirty="0" err="1">
                          <a:effectLst/>
                          <a:latin typeface="Time s New Roman"/>
                        </a:rPr>
                        <a:t>khẩu</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effectLst/>
                          <a:latin typeface="Time s New Roman"/>
                        </a:rPr>
                        <a:t>300.500 </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a:effectLst/>
                          <a:latin typeface="Time s New Roman"/>
                        </a:rPr>
                        <a:t>347.282 </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a:effectLst/>
                          <a:latin typeface="Time s New Roman"/>
                        </a:rPr>
                        <a:t>115,6 </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a:effectLst/>
                          <a:latin typeface="Time s New Roman"/>
                        </a:rPr>
                        <a:t>347.282 </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dirty="0">
                          <a:effectLst/>
                          <a:latin typeface="Time s New Roman"/>
                        </a:rPr>
                        <a:t>115,6 </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nSpc>
                          <a:spcPct val="107000"/>
                        </a:lnSpc>
                        <a:spcAft>
                          <a:spcPts val="800"/>
                        </a:spcAft>
                      </a:pPr>
                      <a:r>
                        <a:rPr lang="en-US" sz="1300" dirty="0">
                          <a:effectLst/>
                          <a:latin typeface="Time s New Roman"/>
                        </a:rPr>
                        <a:t> </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extLst>
                  <a:ext uri="{0D108BD9-81ED-4DB2-BD59-A6C34878D82A}">
                    <a16:rowId xmlns:a16="http://schemas.microsoft.com/office/drawing/2014/main" val="4143748091"/>
                  </a:ext>
                </a:extLst>
              </a:tr>
              <a:tr h="269372">
                <a:tc>
                  <a:txBody>
                    <a:bodyPr/>
                    <a:lstStyle/>
                    <a:p>
                      <a:pPr algn="ctr">
                        <a:lnSpc>
                          <a:spcPct val="107000"/>
                        </a:lnSpc>
                        <a:spcAft>
                          <a:spcPts val="0"/>
                        </a:spcAft>
                      </a:pPr>
                      <a:r>
                        <a:rPr lang="en-GB" sz="1300" dirty="0">
                          <a:effectLst/>
                          <a:latin typeface="Time s New Roman"/>
                        </a:rPr>
                        <a:t>2</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nSpc>
                          <a:spcPct val="107000"/>
                        </a:lnSpc>
                        <a:spcAft>
                          <a:spcPts val="0"/>
                        </a:spcAft>
                      </a:pPr>
                      <a:r>
                        <a:rPr lang="en-GB" sz="1300">
                          <a:effectLst/>
                          <a:latin typeface="Time s New Roman"/>
                        </a:rPr>
                        <a:t> Hoàn thuế giá trị gia tăng</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a:effectLst/>
                          <a:latin typeface="Time s New Roman"/>
                        </a:rPr>
                        <a:t> - 111.300 </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a:effectLst/>
                          <a:latin typeface="Time s New Roman"/>
                        </a:rPr>
                        <a:t> - 133.043 </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a:effectLst/>
                          <a:latin typeface="Time s New Roman"/>
                        </a:rPr>
                        <a:t>119,5 </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a:effectLst/>
                          <a:latin typeface="Time s New Roman"/>
                        </a:rPr>
                        <a:t> - 133.043 </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a:effectLst/>
                          <a:latin typeface="Time s New Roman"/>
                        </a:rPr>
                        <a:t>119,5 </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nSpc>
                          <a:spcPct val="107000"/>
                        </a:lnSpc>
                        <a:spcAft>
                          <a:spcPts val="800"/>
                        </a:spcAft>
                      </a:pPr>
                      <a:r>
                        <a:rPr lang="en-US" sz="1300" dirty="0">
                          <a:effectLst/>
                          <a:latin typeface="Time s New Roman"/>
                        </a:rPr>
                        <a:t> </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extLst>
                  <a:ext uri="{0D108BD9-81ED-4DB2-BD59-A6C34878D82A}">
                    <a16:rowId xmlns:a16="http://schemas.microsoft.com/office/drawing/2014/main" val="1071384199"/>
                  </a:ext>
                </a:extLst>
              </a:tr>
              <a:tr h="412125">
                <a:tc>
                  <a:txBody>
                    <a:bodyPr/>
                    <a:lstStyle/>
                    <a:p>
                      <a:pPr algn="ctr">
                        <a:lnSpc>
                          <a:spcPct val="107000"/>
                        </a:lnSpc>
                        <a:spcAft>
                          <a:spcPts val="0"/>
                        </a:spcAft>
                      </a:pPr>
                      <a:r>
                        <a:rPr lang="en-GB" sz="1300" dirty="0">
                          <a:effectLst/>
                          <a:latin typeface="Time s New Roman"/>
                        </a:rPr>
                        <a:t>B</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nSpc>
                          <a:spcPct val="107000"/>
                        </a:lnSpc>
                        <a:spcAft>
                          <a:spcPts val="0"/>
                        </a:spcAft>
                      </a:pPr>
                      <a:r>
                        <a:rPr lang="en-GB" sz="1300">
                          <a:effectLst/>
                          <a:latin typeface="Time s New Roman"/>
                        </a:rPr>
                        <a:t>THU CHUYỂN NGUỒN TỪ NĂM TRƯỚC CHUYỂN SANG</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u="sng">
                          <a:effectLst/>
                          <a:latin typeface="Time s New Roman"/>
                        </a:rPr>
                        <a:t> </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u="sng">
                          <a:effectLst/>
                          <a:latin typeface="Time s New Roman"/>
                        </a:rPr>
                        <a:t>434.357 </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u="sng">
                          <a:effectLst/>
                          <a:latin typeface="Time s New Roman"/>
                        </a:rPr>
                        <a:t> </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u="sng">
                          <a:effectLst/>
                          <a:latin typeface="Time s New Roman"/>
                        </a:rPr>
                        <a:t>434.357 </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u="sng" dirty="0">
                          <a:effectLst/>
                          <a:latin typeface="Time s New Roman"/>
                        </a:rPr>
                        <a:t> </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nSpc>
                          <a:spcPct val="107000"/>
                        </a:lnSpc>
                        <a:spcAft>
                          <a:spcPts val="800"/>
                        </a:spcAft>
                      </a:pPr>
                      <a:r>
                        <a:rPr lang="en-US" sz="1300" u="sng" dirty="0">
                          <a:effectLst/>
                          <a:latin typeface="Time s New Roman"/>
                        </a:rPr>
                        <a:t> </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extLst>
                  <a:ext uri="{0D108BD9-81ED-4DB2-BD59-A6C34878D82A}">
                    <a16:rowId xmlns:a16="http://schemas.microsoft.com/office/drawing/2014/main" val="1216121039"/>
                  </a:ext>
                </a:extLst>
              </a:tr>
              <a:tr h="201402">
                <a:tc>
                  <a:txBody>
                    <a:bodyPr/>
                    <a:lstStyle/>
                    <a:p>
                      <a:pPr algn="ctr">
                        <a:lnSpc>
                          <a:spcPct val="107000"/>
                        </a:lnSpc>
                        <a:spcAft>
                          <a:spcPts val="0"/>
                        </a:spcAft>
                      </a:pPr>
                      <a:r>
                        <a:rPr lang="en-GB" sz="1300">
                          <a:effectLst/>
                          <a:latin typeface="Time s New Roman"/>
                        </a:rPr>
                        <a:t>C</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nSpc>
                          <a:spcPct val="107000"/>
                        </a:lnSpc>
                        <a:spcAft>
                          <a:spcPts val="0"/>
                        </a:spcAft>
                      </a:pPr>
                      <a:r>
                        <a:rPr lang="en-GB" sz="1300">
                          <a:effectLst/>
                          <a:latin typeface="Time s New Roman"/>
                        </a:rPr>
                        <a:t>THU TỪ QUỸ DỰ TRỮ TÀI CHÍNH</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u="sng">
                          <a:effectLst/>
                          <a:latin typeface="Time s New Roman"/>
                        </a:rPr>
                        <a:t> </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u="sng">
                          <a:effectLst/>
                          <a:latin typeface="Time s New Roman"/>
                        </a:rPr>
                        <a:t>1.101 </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u="sng">
                          <a:effectLst/>
                          <a:latin typeface="Time s New Roman"/>
                        </a:rPr>
                        <a:t> </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u="sng">
                          <a:effectLst/>
                          <a:latin typeface="Time s New Roman"/>
                        </a:rPr>
                        <a:t>1.101 </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u="sng">
                          <a:effectLst/>
                          <a:latin typeface="Time s New Roman"/>
                        </a:rPr>
                        <a:t> </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nSpc>
                          <a:spcPct val="107000"/>
                        </a:lnSpc>
                        <a:spcAft>
                          <a:spcPts val="800"/>
                        </a:spcAft>
                      </a:pPr>
                      <a:r>
                        <a:rPr lang="en-US" sz="1300" u="sng" dirty="0">
                          <a:effectLst/>
                          <a:latin typeface="Time s New Roman"/>
                        </a:rPr>
                        <a:t> </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extLst>
                  <a:ext uri="{0D108BD9-81ED-4DB2-BD59-A6C34878D82A}">
                    <a16:rowId xmlns:a16="http://schemas.microsoft.com/office/drawing/2014/main" val="3064397455"/>
                  </a:ext>
                </a:extLst>
              </a:tr>
              <a:tr h="215022">
                <a:tc>
                  <a:txBody>
                    <a:bodyPr/>
                    <a:lstStyle/>
                    <a:p>
                      <a:pPr algn="ctr">
                        <a:lnSpc>
                          <a:spcPct val="107000"/>
                        </a:lnSpc>
                        <a:spcAft>
                          <a:spcPts val="0"/>
                        </a:spcAft>
                      </a:pPr>
                      <a:r>
                        <a:rPr lang="en-GB" sz="1300">
                          <a:effectLst/>
                          <a:latin typeface="Time s New Roman"/>
                        </a:rPr>
                        <a:t>D</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nSpc>
                          <a:spcPct val="107000"/>
                        </a:lnSpc>
                        <a:spcAft>
                          <a:spcPts val="0"/>
                        </a:spcAft>
                      </a:pPr>
                      <a:r>
                        <a:rPr lang="en-GB" sz="1300" dirty="0">
                          <a:effectLst/>
                          <a:latin typeface="Time s New Roman"/>
                        </a:rPr>
                        <a:t>THU KẾT DƯ NĂM TRƯỚC</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u="sng">
                          <a:effectLst/>
                          <a:latin typeface="Time s New Roman"/>
                        </a:rPr>
                        <a:t> </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u="sng">
                          <a:effectLst/>
                          <a:latin typeface="Time s New Roman"/>
                        </a:rPr>
                        <a:t>150.570 </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u="sng">
                          <a:effectLst/>
                          <a:latin typeface="Time s New Roman"/>
                        </a:rPr>
                        <a:t> </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u="sng">
                          <a:effectLst/>
                          <a:latin typeface="Time s New Roman"/>
                        </a:rPr>
                        <a:t>150.570 </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u="sng">
                          <a:effectLst/>
                          <a:latin typeface="Time s New Roman"/>
                        </a:rPr>
                        <a:t> </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nSpc>
                          <a:spcPct val="107000"/>
                        </a:lnSpc>
                        <a:spcAft>
                          <a:spcPts val="800"/>
                        </a:spcAft>
                      </a:pPr>
                      <a:r>
                        <a:rPr lang="en-US" sz="1300" u="sng" dirty="0">
                          <a:effectLst/>
                          <a:latin typeface="Time s New Roman"/>
                        </a:rPr>
                        <a:t> </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extLst>
                  <a:ext uri="{0D108BD9-81ED-4DB2-BD59-A6C34878D82A}">
                    <a16:rowId xmlns:a16="http://schemas.microsoft.com/office/drawing/2014/main" val="1216492819"/>
                  </a:ext>
                </a:extLst>
              </a:tr>
              <a:tr h="201402">
                <a:tc>
                  <a:txBody>
                    <a:bodyPr/>
                    <a:lstStyle/>
                    <a:p>
                      <a:pPr algn="ctr">
                        <a:lnSpc>
                          <a:spcPct val="107000"/>
                        </a:lnSpc>
                        <a:spcAft>
                          <a:spcPts val="0"/>
                        </a:spcAft>
                      </a:pPr>
                      <a:r>
                        <a:rPr lang="en-GB" sz="1300">
                          <a:effectLst/>
                          <a:latin typeface="Time s New Roman"/>
                        </a:rPr>
                        <a:t> </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ctr">
                        <a:lnSpc>
                          <a:spcPct val="107000"/>
                        </a:lnSpc>
                        <a:spcAft>
                          <a:spcPts val="0"/>
                        </a:spcAft>
                      </a:pPr>
                      <a:r>
                        <a:rPr lang="en-GB" sz="1300" dirty="0">
                          <a:effectLst/>
                          <a:latin typeface="Time s New Roman"/>
                        </a:rPr>
                        <a:t>TỔNG CỘNG (A+B+C+D)</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nSpc>
                          <a:spcPct val="107000"/>
                        </a:lnSpc>
                      </a:pPr>
                      <a:endParaRPr lang="en-US" sz="1300">
                        <a:effectLst/>
                        <a:latin typeface="Time s New Roman"/>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u="sng">
                          <a:effectLst/>
                          <a:latin typeface="Time s New Roman"/>
                        </a:rPr>
                        <a:t>2.139.639 </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u="sng">
                          <a:effectLst/>
                          <a:latin typeface="Time s New Roman"/>
                        </a:rPr>
                        <a:t> </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u="sng">
                          <a:effectLst/>
                          <a:latin typeface="Time s New Roman"/>
                        </a:rPr>
                        <a:t>2.139.639</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gn="r">
                        <a:lnSpc>
                          <a:spcPct val="107000"/>
                        </a:lnSpc>
                        <a:spcAft>
                          <a:spcPts val="800"/>
                        </a:spcAft>
                      </a:pPr>
                      <a:r>
                        <a:rPr lang="en-US" sz="1300" u="sng">
                          <a:effectLst/>
                          <a:latin typeface="Time s New Roman"/>
                        </a:rPr>
                        <a:t> </a:t>
                      </a:r>
                      <a:endParaRPr lang="en-US" sz="1300">
                        <a:effectLst/>
                        <a:latin typeface="Time s New Roman"/>
                        <a:ea typeface="Calibri" panose="020F0502020204030204" pitchFamily="34" charset="0"/>
                        <a:cs typeface="Times New Roman" panose="02020603050405020304" pitchFamily="18" charset="0"/>
                      </a:endParaRPr>
                    </a:p>
                  </a:txBody>
                  <a:tcPr marL="23442" marR="23442" marT="0" marB="0" anchor="ctr"/>
                </a:tc>
                <a:tc>
                  <a:txBody>
                    <a:bodyPr/>
                    <a:lstStyle/>
                    <a:p>
                      <a:pPr>
                        <a:lnSpc>
                          <a:spcPct val="107000"/>
                        </a:lnSpc>
                        <a:spcAft>
                          <a:spcPts val="800"/>
                        </a:spcAft>
                      </a:pPr>
                      <a:r>
                        <a:rPr lang="en-US" sz="1300" u="sng" dirty="0">
                          <a:effectLst/>
                          <a:latin typeface="Time s New Roman"/>
                        </a:rPr>
                        <a:t> </a:t>
                      </a:r>
                      <a:endParaRPr lang="en-US" sz="1300" dirty="0">
                        <a:effectLst/>
                        <a:latin typeface="Time s New Roman"/>
                        <a:ea typeface="Calibri" panose="020F0502020204030204" pitchFamily="34" charset="0"/>
                        <a:cs typeface="Times New Roman" panose="02020603050405020304" pitchFamily="18" charset="0"/>
                      </a:endParaRPr>
                    </a:p>
                  </a:txBody>
                  <a:tcPr marL="23442" marR="23442" marT="0" marB="0" anchor="ctr"/>
                </a:tc>
                <a:extLst>
                  <a:ext uri="{0D108BD9-81ED-4DB2-BD59-A6C34878D82A}">
                    <a16:rowId xmlns:a16="http://schemas.microsoft.com/office/drawing/2014/main" val="1060422805"/>
                  </a:ext>
                </a:extLst>
              </a:tr>
            </a:tbl>
          </a:graphicData>
        </a:graphic>
      </p:graphicFrame>
      <p:sp>
        <p:nvSpPr>
          <p:cNvPr id="5" name="Rectangle 1">
            <a:extLst>
              <a:ext uri="{FF2B5EF4-FFF2-40B4-BE49-F238E27FC236}">
                <a16:creationId xmlns:a16="http://schemas.microsoft.com/office/drawing/2014/main" id="{17481AB3-0608-464B-896E-7938F69D5426}"/>
              </a:ext>
            </a:extLst>
          </p:cNvPr>
          <p:cNvSpPr>
            <a:spLocks noChangeArrowheads="1"/>
          </p:cNvSpPr>
          <p:nvPr/>
        </p:nvSpPr>
        <p:spPr bwMode="auto">
          <a:xfrm>
            <a:off x="537897" y="284915"/>
            <a:ext cx="8302722" cy="468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4406" tIns="42203" rIns="84406" bIns="42203" numCol="1" anchor="ctr" anchorCtr="0" compatLnSpc="1">
            <a:prstTxWarp prst="textNoShape">
              <a:avLst/>
            </a:prstTxWarp>
            <a:spAutoFit/>
          </a:bodyPr>
          <a:lstStyle/>
          <a:p>
            <a:pPr algn="ctr" defTabSz="844083" eaLnBrk="0" fontAlgn="base" hangingPunct="0">
              <a:spcBef>
                <a:spcPct val="0"/>
              </a:spcBef>
              <a:spcAft>
                <a:spcPct val="0"/>
              </a:spcAft>
            </a:pPr>
            <a:r>
              <a:rPr lang="en-US" altLang="en-US" sz="1292" b="1" dirty="0">
                <a:latin typeface="Times New Roman" panose="02020603050405020304" pitchFamily="18" charset="0"/>
                <a:ea typeface="Calibri" panose="020F0502020204030204" pitchFamily="34" charset="0"/>
                <a:cs typeface="Times New Roman" panose="02020603050405020304" pitchFamily="18" charset="0"/>
              </a:rPr>
              <a:t>QUYẾT TO</a:t>
            </a:r>
            <a:r>
              <a:rPr lang="en-US" altLang="en-US" sz="1292" b="1" dirty="0">
                <a:latin typeface="Calibri" panose="020F0502020204030204" pitchFamily="34" charset="0"/>
                <a:ea typeface="Calibri" panose="020F0502020204030204" pitchFamily="34" charset="0"/>
                <a:cs typeface="Times New Roman" panose="02020603050405020304" pitchFamily="18" charset="0"/>
              </a:rPr>
              <a:t>Á</a:t>
            </a:r>
            <a:r>
              <a:rPr lang="en-US" altLang="en-US" sz="1292" b="1" dirty="0">
                <a:latin typeface="Times New Roman" panose="02020603050405020304" pitchFamily="18" charset="0"/>
                <a:ea typeface="Calibri" panose="020F0502020204030204" pitchFamily="34" charset="0"/>
                <a:cs typeface="Times New Roman" panose="02020603050405020304" pitchFamily="18" charset="0"/>
              </a:rPr>
              <a:t>N THU NGÂN S</a:t>
            </a:r>
            <a:r>
              <a:rPr lang="en-US" altLang="en-US" sz="1292" b="1" dirty="0">
                <a:latin typeface="Calibri" panose="020F0502020204030204" pitchFamily="34" charset="0"/>
                <a:ea typeface="Calibri" panose="020F0502020204030204" pitchFamily="34" charset="0"/>
                <a:cs typeface="Times New Roman" panose="02020603050405020304" pitchFamily="18" charset="0"/>
              </a:rPr>
              <a:t>Á</a:t>
            </a:r>
            <a:r>
              <a:rPr lang="en-US" altLang="en-US" sz="1292" b="1" dirty="0">
                <a:latin typeface="Times New Roman" panose="02020603050405020304" pitchFamily="18" charset="0"/>
                <a:ea typeface="Calibri" panose="020F0502020204030204" pitchFamily="34" charset="0"/>
                <a:cs typeface="Times New Roman" panose="02020603050405020304" pitchFamily="18" charset="0"/>
              </a:rPr>
              <a:t>CH NH</a:t>
            </a:r>
            <a:r>
              <a:rPr lang="en-US" altLang="en-US" sz="1292" b="1" dirty="0">
                <a:latin typeface="Calibri" panose="020F0502020204030204" pitchFamily="34" charset="0"/>
                <a:ea typeface="Calibri" panose="020F0502020204030204" pitchFamily="34" charset="0"/>
                <a:cs typeface="Times New Roman" panose="02020603050405020304" pitchFamily="18" charset="0"/>
              </a:rPr>
              <a:t>À</a:t>
            </a:r>
            <a:r>
              <a:rPr lang="en-US" altLang="en-US" sz="1292" b="1" dirty="0">
                <a:latin typeface="Times New Roman" panose="02020603050405020304" pitchFamily="18" charset="0"/>
                <a:ea typeface="Calibri" panose="020F0502020204030204" pitchFamily="34" charset="0"/>
                <a:cs typeface="Times New Roman" panose="02020603050405020304" pitchFamily="18" charset="0"/>
              </a:rPr>
              <a:t> NƯỚC NĂM…</a:t>
            </a:r>
            <a:endParaRPr lang="en-US" altLang="en-US" sz="831" dirty="0"/>
          </a:p>
          <a:p>
            <a:pPr algn="r" defTabSz="844083" eaLnBrk="0" fontAlgn="base" hangingPunct="0">
              <a:spcBef>
                <a:spcPct val="0"/>
              </a:spcBef>
              <a:spcAft>
                <a:spcPct val="0"/>
              </a:spcAft>
            </a:pPr>
            <a:r>
              <a:rPr lang="en-US" altLang="en-US" sz="1200" i="1" dirty="0" err="1">
                <a:latin typeface="Times New Roman" panose="02020603050405020304" pitchFamily="18" charset="0"/>
                <a:ea typeface="Calibri" panose="020F0502020204030204" pitchFamily="34" charset="0"/>
                <a:cs typeface="Times New Roman" panose="02020603050405020304" pitchFamily="18" charset="0"/>
              </a:rPr>
              <a:t>Đơn</a:t>
            </a:r>
            <a:r>
              <a:rPr lang="en-US" altLang="en-US" sz="1200" i="1" dirty="0">
                <a:latin typeface="Times New Roman" panose="02020603050405020304" pitchFamily="18" charset="0"/>
                <a:ea typeface="Calibri" panose="020F0502020204030204" pitchFamily="34" charset="0"/>
                <a:cs typeface="Times New Roman" panose="02020603050405020304" pitchFamily="18" charset="0"/>
              </a:rPr>
              <a:t> </a:t>
            </a:r>
            <a:r>
              <a:rPr lang="en-US" altLang="en-US" sz="1200" i="1" dirty="0" err="1">
                <a:latin typeface="Times New Roman" panose="02020603050405020304" pitchFamily="18" charset="0"/>
                <a:ea typeface="Calibri" panose="020F0502020204030204" pitchFamily="34" charset="0"/>
                <a:cs typeface="Times New Roman" panose="02020603050405020304" pitchFamily="18" charset="0"/>
              </a:rPr>
              <a:t>vị</a:t>
            </a:r>
            <a:r>
              <a:rPr lang="en-US" altLang="en-US" sz="1200" i="1" dirty="0">
                <a:latin typeface="Times New Roman" panose="02020603050405020304" pitchFamily="18" charset="0"/>
                <a:ea typeface="Calibri" panose="020F0502020204030204" pitchFamily="34" charset="0"/>
                <a:cs typeface="Times New Roman" panose="02020603050405020304" pitchFamily="18" charset="0"/>
              </a:rPr>
              <a:t> </a:t>
            </a:r>
            <a:r>
              <a:rPr lang="en-US" altLang="en-US" sz="1200" i="1" dirty="0" err="1">
                <a:latin typeface="Times New Roman" panose="02020603050405020304" pitchFamily="18" charset="0"/>
                <a:ea typeface="Calibri" panose="020F0502020204030204" pitchFamily="34" charset="0"/>
                <a:cs typeface="Times New Roman" panose="02020603050405020304" pitchFamily="18" charset="0"/>
              </a:rPr>
              <a:t>t</a:t>
            </a:r>
            <a:r>
              <a:rPr lang="en-US" altLang="en-US" sz="1200" i="1" dirty="0" err="1">
                <a:latin typeface="Calibri" panose="020F0502020204030204" pitchFamily="34" charset="0"/>
                <a:ea typeface="Calibri" panose="020F0502020204030204" pitchFamily="34" charset="0"/>
                <a:cs typeface="Times New Roman" panose="02020603050405020304" pitchFamily="18" charset="0"/>
              </a:rPr>
              <a:t>í</a:t>
            </a:r>
            <a:r>
              <a:rPr lang="en-US" altLang="en-US" sz="1200" i="1" dirty="0" err="1">
                <a:latin typeface="Times New Roman" panose="02020603050405020304" pitchFamily="18" charset="0"/>
                <a:ea typeface="Calibri" panose="020F0502020204030204" pitchFamily="34" charset="0"/>
                <a:cs typeface="Times New Roman" panose="02020603050405020304" pitchFamily="18" charset="0"/>
              </a:rPr>
              <a:t>nh</a:t>
            </a:r>
            <a:r>
              <a:rPr lang="en-US" altLang="en-US" sz="1200" i="1" dirty="0">
                <a:latin typeface="Times New Roman" panose="02020603050405020304" pitchFamily="18" charset="0"/>
                <a:ea typeface="Calibri" panose="020F0502020204030204" pitchFamily="34" charset="0"/>
                <a:cs typeface="Times New Roman" panose="02020603050405020304" pitchFamily="18" charset="0"/>
              </a:rPr>
              <a:t>: </a:t>
            </a:r>
            <a:r>
              <a:rPr lang="en-US" altLang="en-US" sz="1200" i="1" dirty="0" err="1">
                <a:latin typeface="Times New Roman" panose="02020603050405020304" pitchFamily="18" charset="0"/>
                <a:ea typeface="Calibri" panose="020F0502020204030204" pitchFamily="34" charset="0"/>
                <a:cs typeface="Times New Roman" panose="02020603050405020304" pitchFamily="18" charset="0"/>
              </a:rPr>
              <a:t>Tỷ</a:t>
            </a:r>
            <a:r>
              <a:rPr lang="en-US" altLang="en-US" sz="1200" i="1" dirty="0">
                <a:latin typeface="Times New Roman" panose="02020603050405020304" pitchFamily="18" charset="0"/>
                <a:ea typeface="Calibri" panose="020F0502020204030204" pitchFamily="34" charset="0"/>
                <a:cs typeface="Times New Roman" panose="02020603050405020304" pitchFamily="18" charset="0"/>
              </a:rPr>
              <a:t> </a:t>
            </a:r>
            <a:r>
              <a:rPr lang="en-US" altLang="en-US" sz="1200" i="1" dirty="0" err="1">
                <a:latin typeface="Times New Roman" panose="02020603050405020304" pitchFamily="18" charset="0"/>
                <a:ea typeface="Calibri" panose="020F0502020204030204" pitchFamily="34" charset="0"/>
                <a:cs typeface="Times New Roman" panose="02020603050405020304" pitchFamily="18" charset="0"/>
              </a:rPr>
              <a:t>đồng</a:t>
            </a:r>
            <a:endParaRPr lang="en-US" altLang="en-US" sz="1662" dirty="0">
              <a:latin typeface="Arial" panose="020B0604020202020204" pitchFamily="34" charset="0"/>
            </a:endParaRPr>
          </a:p>
        </p:txBody>
      </p:sp>
    </p:spTree>
    <p:extLst>
      <p:ext uri="{BB962C8B-B14F-4D97-AF65-F5344CB8AC3E}">
        <p14:creationId xmlns:p14="http://schemas.microsoft.com/office/powerpoint/2010/main" val="28735912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BEAB5E81-0714-4AC5-A01C-441D454B3DE9}"/>
              </a:ext>
            </a:extLst>
          </p:cNvPr>
          <p:cNvGraphicFramePr>
            <a:graphicFrameLocks noGrp="1"/>
          </p:cNvGraphicFramePr>
          <p:nvPr>
            <p:extLst>
              <p:ext uri="{D42A27DB-BD31-4B8C-83A1-F6EECF244321}">
                <p14:modId xmlns:p14="http://schemas.microsoft.com/office/powerpoint/2010/main" val="5084955"/>
              </p:ext>
            </p:extLst>
          </p:nvPr>
        </p:nvGraphicFramePr>
        <p:xfrm>
          <a:off x="304800" y="1143000"/>
          <a:ext cx="8610599" cy="5410199"/>
        </p:xfrm>
        <a:graphic>
          <a:graphicData uri="http://schemas.openxmlformats.org/drawingml/2006/table">
            <a:tbl>
              <a:tblPr firstRow="1" firstCol="1" bandRow="1">
                <a:tableStyleId>{5C22544A-7EE6-4342-B048-85BDC9FD1C3A}</a:tableStyleId>
              </a:tblPr>
              <a:tblGrid>
                <a:gridCol w="523910">
                  <a:extLst>
                    <a:ext uri="{9D8B030D-6E8A-4147-A177-3AD203B41FA5}">
                      <a16:colId xmlns:a16="http://schemas.microsoft.com/office/drawing/2014/main" val="672545902"/>
                    </a:ext>
                  </a:extLst>
                </a:gridCol>
                <a:gridCol w="2793350">
                  <a:extLst>
                    <a:ext uri="{9D8B030D-6E8A-4147-A177-3AD203B41FA5}">
                      <a16:colId xmlns:a16="http://schemas.microsoft.com/office/drawing/2014/main" val="2906815019"/>
                    </a:ext>
                  </a:extLst>
                </a:gridCol>
                <a:gridCol w="969381">
                  <a:extLst>
                    <a:ext uri="{9D8B030D-6E8A-4147-A177-3AD203B41FA5}">
                      <a16:colId xmlns:a16="http://schemas.microsoft.com/office/drawing/2014/main" val="614886075"/>
                    </a:ext>
                  </a:extLst>
                </a:gridCol>
                <a:gridCol w="956628">
                  <a:extLst>
                    <a:ext uri="{9D8B030D-6E8A-4147-A177-3AD203B41FA5}">
                      <a16:colId xmlns:a16="http://schemas.microsoft.com/office/drawing/2014/main" val="3902959398"/>
                    </a:ext>
                  </a:extLst>
                </a:gridCol>
                <a:gridCol w="778057">
                  <a:extLst>
                    <a:ext uri="{9D8B030D-6E8A-4147-A177-3AD203B41FA5}">
                      <a16:colId xmlns:a16="http://schemas.microsoft.com/office/drawing/2014/main" val="30965770"/>
                    </a:ext>
                  </a:extLst>
                </a:gridCol>
                <a:gridCol w="1066107">
                  <a:extLst>
                    <a:ext uri="{9D8B030D-6E8A-4147-A177-3AD203B41FA5}">
                      <a16:colId xmlns:a16="http://schemas.microsoft.com/office/drawing/2014/main" val="3037662788"/>
                    </a:ext>
                  </a:extLst>
                </a:gridCol>
                <a:gridCol w="811405">
                  <a:extLst>
                    <a:ext uri="{9D8B030D-6E8A-4147-A177-3AD203B41FA5}">
                      <a16:colId xmlns:a16="http://schemas.microsoft.com/office/drawing/2014/main" val="2819791821"/>
                    </a:ext>
                  </a:extLst>
                </a:gridCol>
                <a:gridCol w="711761">
                  <a:extLst>
                    <a:ext uri="{9D8B030D-6E8A-4147-A177-3AD203B41FA5}">
                      <a16:colId xmlns:a16="http://schemas.microsoft.com/office/drawing/2014/main" val="547163254"/>
                    </a:ext>
                  </a:extLst>
                </a:gridCol>
              </a:tblGrid>
              <a:tr h="449572">
                <a:tc rowSpan="2">
                  <a:txBody>
                    <a:bodyPr/>
                    <a:lstStyle/>
                    <a:p>
                      <a:pPr algn="ctr">
                        <a:lnSpc>
                          <a:spcPct val="107000"/>
                        </a:lnSpc>
                        <a:spcAft>
                          <a:spcPts val="0"/>
                        </a:spcAft>
                      </a:pPr>
                      <a:r>
                        <a:rPr lang="en-GB" sz="1300" dirty="0">
                          <a:effectLst/>
                          <a:latin typeface="Time s New Roman"/>
                        </a:rPr>
                        <a:t>STT</a:t>
                      </a:r>
                      <a:endParaRPr lang="en-US" sz="1300" dirty="0">
                        <a:effectLst/>
                        <a:latin typeface="Time s New Roman"/>
                        <a:ea typeface="Calibri" panose="020F0502020204030204" pitchFamily="34" charset="0"/>
                        <a:cs typeface="Times New Roman" panose="02020603050405020304" pitchFamily="18" charset="0"/>
                      </a:endParaRPr>
                    </a:p>
                  </a:txBody>
                  <a:tcPr marL="63305" marR="63305" marT="0" marB="0" anchor="ctr"/>
                </a:tc>
                <a:tc rowSpan="2">
                  <a:txBody>
                    <a:bodyPr/>
                    <a:lstStyle/>
                    <a:p>
                      <a:pPr algn="ctr">
                        <a:lnSpc>
                          <a:spcPct val="107000"/>
                        </a:lnSpc>
                        <a:spcAft>
                          <a:spcPts val="0"/>
                        </a:spcAft>
                      </a:pPr>
                      <a:r>
                        <a:rPr lang="en-GB" sz="1300" dirty="0" err="1">
                          <a:effectLst/>
                          <a:latin typeface="Time s New Roman"/>
                        </a:rPr>
                        <a:t>Nội</a:t>
                      </a:r>
                      <a:r>
                        <a:rPr lang="en-GB" sz="1300" dirty="0">
                          <a:effectLst/>
                          <a:latin typeface="Time s New Roman"/>
                        </a:rPr>
                        <a:t> dung</a:t>
                      </a:r>
                      <a:endParaRPr lang="en-US" sz="1300" dirty="0">
                        <a:effectLst/>
                        <a:latin typeface="Time s New Roman"/>
                        <a:ea typeface="Calibri" panose="020F0502020204030204" pitchFamily="34" charset="0"/>
                        <a:cs typeface="Times New Roman" panose="02020603050405020304" pitchFamily="18" charset="0"/>
                      </a:endParaRPr>
                    </a:p>
                  </a:txBody>
                  <a:tcPr marL="63305" marR="63305" marT="0" marB="0" anchor="ctr"/>
                </a:tc>
                <a:tc rowSpan="2">
                  <a:txBody>
                    <a:bodyPr/>
                    <a:lstStyle/>
                    <a:p>
                      <a:pPr algn="ctr">
                        <a:lnSpc>
                          <a:spcPct val="107000"/>
                        </a:lnSpc>
                        <a:spcAft>
                          <a:spcPts val="0"/>
                        </a:spcAft>
                      </a:pPr>
                      <a:r>
                        <a:rPr lang="en-GB" sz="1300">
                          <a:effectLst/>
                          <a:latin typeface="Time s New Roman"/>
                        </a:rPr>
                        <a:t>Dự toán </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gridSpan="2">
                  <a:txBody>
                    <a:bodyPr/>
                    <a:lstStyle/>
                    <a:p>
                      <a:pPr algn="ctr">
                        <a:lnSpc>
                          <a:spcPct val="107000"/>
                        </a:lnSpc>
                        <a:spcAft>
                          <a:spcPts val="0"/>
                        </a:spcAft>
                      </a:pPr>
                      <a:r>
                        <a:rPr lang="en-GB" sz="1300">
                          <a:effectLst/>
                          <a:latin typeface="Time s New Roman"/>
                        </a:rPr>
                        <a:t>Quyết toán</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hMerge="1">
                  <a:txBody>
                    <a:bodyPr/>
                    <a:lstStyle/>
                    <a:p>
                      <a:endParaRPr lang="en-US"/>
                    </a:p>
                  </a:txBody>
                  <a:tcPr/>
                </a:tc>
                <a:tc gridSpan="2">
                  <a:txBody>
                    <a:bodyPr/>
                    <a:lstStyle/>
                    <a:p>
                      <a:pPr algn="ctr">
                        <a:lnSpc>
                          <a:spcPct val="107000"/>
                        </a:lnSpc>
                        <a:spcAft>
                          <a:spcPts val="0"/>
                        </a:spcAft>
                      </a:pPr>
                      <a:r>
                        <a:rPr lang="en-GB" sz="1300">
                          <a:effectLst/>
                          <a:latin typeface="Time s New Roman"/>
                        </a:rPr>
                        <a:t>Kiểm toán</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hMerge="1">
                  <a:txBody>
                    <a:bodyPr/>
                    <a:lstStyle/>
                    <a:p>
                      <a:endParaRPr lang="en-US"/>
                    </a:p>
                  </a:txBody>
                  <a:tcPr/>
                </a:tc>
                <a:tc rowSpan="2">
                  <a:txBody>
                    <a:bodyPr/>
                    <a:lstStyle/>
                    <a:p>
                      <a:pPr algn="ctr">
                        <a:lnSpc>
                          <a:spcPct val="107000"/>
                        </a:lnSpc>
                        <a:spcAft>
                          <a:spcPts val="0"/>
                        </a:spcAft>
                      </a:pPr>
                      <a:r>
                        <a:rPr lang="en-GB" sz="1300">
                          <a:effectLst/>
                          <a:latin typeface="Time s New Roman"/>
                        </a:rPr>
                        <a:t>Chênh lệch</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extLst>
                  <a:ext uri="{0D108BD9-81ED-4DB2-BD59-A6C34878D82A}">
                    <a16:rowId xmlns:a16="http://schemas.microsoft.com/office/drawing/2014/main" val="2471566769"/>
                  </a:ext>
                </a:extLst>
              </a:tr>
              <a:tr h="376669">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lnSpc>
                          <a:spcPct val="107000"/>
                        </a:lnSpc>
                        <a:spcAft>
                          <a:spcPts val="0"/>
                        </a:spcAft>
                      </a:pPr>
                      <a:r>
                        <a:rPr lang="en-GB" sz="1300">
                          <a:effectLst/>
                          <a:latin typeface="Time s New Roman"/>
                        </a:rPr>
                        <a:t>Số tiền</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ctr">
                        <a:lnSpc>
                          <a:spcPct val="107000"/>
                        </a:lnSpc>
                        <a:spcAft>
                          <a:spcPts val="0"/>
                        </a:spcAft>
                      </a:pPr>
                      <a:r>
                        <a:rPr lang="en-GB" sz="1300">
                          <a:effectLst/>
                          <a:latin typeface="Time s New Roman"/>
                        </a:rPr>
                        <a:t>Tỷ lệ (%)</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ctr">
                        <a:lnSpc>
                          <a:spcPct val="107000"/>
                        </a:lnSpc>
                        <a:spcAft>
                          <a:spcPts val="0"/>
                        </a:spcAft>
                      </a:pPr>
                      <a:r>
                        <a:rPr lang="en-GB" sz="1300">
                          <a:effectLst/>
                          <a:latin typeface="Time s New Roman"/>
                        </a:rPr>
                        <a:t>Số tiền</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ctr">
                        <a:lnSpc>
                          <a:spcPct val="107000"/>
                        </a:lnSpc>
                        <a:spcAft>
                          <a:spcPts val="0"/>
                        </a:spcAft>
                      </a:pPr>
                      <a:r>
                        <a:rPr lang="en-GB" sz="1300">
                          <a:effectLst/>
                          <a:latin typeface="Time s New Roman"/>
                        </a:rPr>
                        <a:t>Tỷ lệ (%)</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vMerge="1">
                  <a:txBody>
                    <a:bodyPr/>
                    <a:lstStyle/>
                    <a:p>
                      <a:endParaRPr lang="en-US"/>
                    </a:p>
                  </a:txBody>
                  <a:tcPr/>
                </a:tc>
                <a:extLst>
                  <a:ext uri="{0D108BD9-81ED-4DB2-BD59-A6C34878D82A}">
                    <a16:rowId xmlns:a16="http://schemas.microsoft.com/office/drawing/2014/main" val="646891491"/>
                  </a:ext>
                </a:extLst>
              </a:tr>
              <a:tr h="279936">
                <a:tc>
                  <a:txBody>
                    <a:bodyPr/>
                    <a:lstStyle/>
                    <a:p>
                      <a:pPr algn="ctr">
                        <a:lnSpc>
                          <a:spcPct val="107000"/>
                        </a:lnSpc>
                        <a:spcAft>
                          <a:spcPts val="0"/>
                        </a:spcAft>
                      </a:pPr>
                      <a:r>
                        <a:rPr lang="en-GB" sz="1300">
                          <a:effectLst/>
                          <a:latin typeface="Time s New Roman"/>
                        </a:rPr>
                        <a:t>A</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ctr">
                        <a:lnSpc>
                          <a:spcPct val="107000"/>
                        </a:lnSpc>
                        <a:spcAft>
                          <a:spcPts val="0"/>
                        </a:spcAft>
                      </a:pPr>
                      <a:r>
                        <a:rPr lang="en-GB" sz="1300" dirty="0">
                          <a:effectLst/>
                          <a:latin typeface="Time s New Roman"/>
                        </a:rPr>
                        <a:t>B </a:t>
                      </a:r>
                      <a:endParaRPr lang="en-US" sz="1300" dirty="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ctr">
                        <a:lnSpc>
                          <a:spcPct val="107000"/>
                        </a:lnSpc>
                        <a:spcAft>
                          <a:spcPts val="0"/>
                        </a:spcAft>
                      </a:pPr>
                      <a:r>
                        <a:rPr lang="en-GB" sz="1300" dirty="0">
                          <a:effectLst/>
                          <a:latin typeface="Time s New Roman"/>
                        </a:rPr>
                        <a:t>1</a:t>
                      </a:r>
                      <a:endParaRPr lang="en-US" sz="1300" dirty="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ctr">
                        <a:lnSpc>
                          <a:spcPct val="107000"/>
                        </a:lnSpc>
                        <a:spcAft>
                          <a:spcPts val="0"/>
                        </a:spcAft>
                      </a:pPr>
                      <a:r>
                        <a:rPr lang="en-GB" sz="1300">
                          <a:effectLst/>
                          <a:latin typeface="Time s New Roman"/>
                        </a:rPr>
                        <a:t>2</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ctr">
                        <a:lnSpc>
                          <a:spcPct val="107000"/>
                        </a:lnSpc>
                        <a:spcAft>
                          <a:spcPts val="0"/>
                        </a:spcAft>
                      </a:pPr>
                      <a:r>
                        <a:rPr lang="en-GB" sz="1300">
                          <a:effectLst/>
                          <a:latin typeface="Time s New Roman"/>
                        </a:rPr>
                        <a:t>3=2/1</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ctr">
                        <a:lnSpc>
                          <a:spcPct val="107000"/>
                        </a:lnSpc>
                        <a:spcAft>
                          <a:spcPts val="0"/>
                        </a:spcAft>
                      </a:pPr>
                      <a:r>
                        <a:rPr lang="en-GB" sz="1300">
                          <a:effectLst/>
                          <a:latin typeface="Time s New Roman"/>
                        </a:rPr>
                        <a:t>4</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ctr">
                        <a:lnSpc>
                          <a:spcPct val="107000"/>
                        </a:lnSpc>
                        <a:spcAft>
                          <a:spcPts val="0"/>
                        </a:spcAft>
                      </a:pPr>
                      <a:r>
                        <a:rPr lang="en-GB" sz="1300">
                          <a:effectLst/>
                          <a:latin typeface="Time s New Roman"/>
                        </a:rPr>
                        <a:t>5=4/1</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ctr">
                        <a:lnSpc>
                          <a:spcPct val="107000"/>
                        </a:lnSpc>
                        <a:spcAft>
                          <a:spcPts val="0"/>
                        </a:spcAft>
                      </a:pPr>
                      <a:r>
                        <a:rPr lang="en-GB" sz="1300">
                          <a:effectLst/>
                          <a:latin typeface="Time s New Roman"/>
                        </a:rPr>
                        <a:t>6=4-2</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extLst>
                  <a:ext uri="{0D108BD9-81ED-4DB2-BD59-A6C34878D82A}">
                    <a16:rowId xmlns:a16="http://schemas.microsoft.com/office/drawing/2014/main" val="1449283146"/>
                  </a:ext>
                </a:extLst>
              </a:tr>
              <a:tr h="298904">
                <a:tc>
                  <a:txBody>
                    <a:bodyPr/>
                    <a:lstStyle/>
                    <a:p>
                      <a:pPr algn="ctr">
                        <a:lnSpc>
                          <a:spcPct val="107000"/>
                        </a:lnSpc>
                        <a:spcAft>
                          <a:spcPts val="0"/>
                        </a:spcAft>
                      </a:pPr>
                      <a:r>
                        <a:rPr lang="en-GB" sz="1300">
                          <a:effectLst/>
                          <a:latin typeface="Time s New Roman"/>
                        </a:rPr>
                        <a:t> </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ctr">
                        <a:lnSpc>
                          <a:spcPct val="107000"/>
                        </a:lnSpc>
                        <a:spcAft>
                          <a:spcPts val="0"/>
                        </a:spcAft>
                      </a:pPr>
                      <a:r>
                        <a:rPr lang="en-GB" sz="1300" u="sng" dirty="0">
                          <a:effectLst/>
                          <a:latin typeface="Time s New Roman"/>
                        </a:rPr>
                        <a:t>TỔNG CHI NSNN</a:t>
                      </a:r>
                      <a:endParaRPr lang="en-US" sz="1300" dirty="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nSpc>
                          <a:spcPct val="107000"/>
                        </a:lnSpc>
                      </a:pPr>
                      <a:endParaRPr lang="en-US" sz="1300">
                        <a:effectLst/>
                        <a:latin typeface="Time s New Roman"/>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dirty="0">
                          <a:effectLst/>
                          <a:latin typeface="Time s New Roman"/>
                        </a:rPr>
                        <a:t>2.119.542 </a:t>
                      </a:r>
                      <a:endParaRPr lang="en-US" sz="1300" dirty="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a:effectLst/>
                          <a:latin typeface="Time s New Roman"/>
                        </a:rPr>
                        <a:t> </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a:effectLst/>
                          <a:latin typeface="Time s New Roman"/>
                        </a:rPr>
                        <a:t>2.119.542 </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ctr">
                        <a:lnSpc>
                          <a:spcPct val="107000"/>
                        </a:lnSpc>
                        <a:spcAft>
                          <a:spcPts val="800"/>
                        </a:spcAft>
                      </a:pPr>
                      <a:r>
                        <a:rPr lang="en-US" sz="1300">
                          <a:effectLst/>
                          <a:latin typeface="Time s New Roman"/>
                        </a:rPr>
                        <a:t> </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ctr">
                        <a:lnSpc>
                          <a:spcPct val="107000"/>
                        </a:lnSpc>
                        <a:spcAft>
                          <a:spcPts val="800"/>
                        </a:spcAft>
                      </a:pPr>
                      <a:r>
                        <a:rPr lang="en-US" sz="1300">
                          <a:effectLst/>
                          <a:latin typeface="Time s New Roman"/>
                        </a:rPr>
                        <a:t>-</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extLst>
                  <a:ext uri="{0D108BD9-81ED-4DB2-BD59-A6C34878D82A}">
                    <a16:rowId xmlns:a16="http://schemas.microsoft.com/office/drawing/2014/main" val="194356579"/>
                  </a:ext>
                </a:extLst>
              </a:tr>
              <a:tr h="298904">
                <a:tc>
                  <a:txBody>
                    <a:bodyPr/>
                    <a:lstStyle/>
                    <a:p>
                      <a:pPr algn="ctr">
                        <a:lnSpc>
                          <a:spcPct val="107000"/>
                        </a:lnSpc>
                        <a:spcAft>
                          <a:spcPts val="0"/>
                        </a:spcAft>
                      </a:pPr>
                      <a:r>
                        <a:rPr lang="en-GB" sz="1300">
                          <a:effectLst/>
                          <a:latin typeface="Time s New Roman"/>
                        </a:rPr>
                        <a:t>I</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nSpc>
                          <a:spcPct val="107000"/>
                        </a:lnSpc>
                        <a:spcAft>
                          <a:spcPts val="0"/>
                        </a:spcAft>
                      </a:pPr>
                      <a:r>
                        <a:rPr lang="en-GB" sz="1300">
                          <a:effectLst/>
                          <a:latin typeface="Time s New Roman"/>
                        </a:rPr>
                        <a:t>Chi NSNN</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a:effectLst/>
                          <a:latin typeface="Time s New Roman"/>
                        </a:rPr>
                        <a:t>1.633.300</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dirty="0">
                          <a:effectLst/>
                          <a:latin typeface="Time s New Roman"/>
                        </a:rPr>
                        <a:t>1.526.893</a:t>
                      </a:r>
                      <a:endParaRPr lang="en-US" sz="1300" dirty="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dirty="0">
                          <a:effectLst/>
                          <a:latin typeface="Time s New Roman"/>
                        </a:rPr>
                        <a:t>93,5</a:t>
                      </a:r>
                      <a:endParaRPr lang="en-US" sz="1300" dirty="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a:effectLst/>
                          <a:latin typeface="Time s New Roman"/>
                        </a:rPr>
                        <a:t>1.526.893</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ctr">
                        <a:lnSpc>
                          <a:spcPct val="107000"/>
                        </a:lnSpc>
                        <a:spcAft>
                          <a:spcPts val="800"/>
                        </a:spcAft>
                      </a:pPr>
                      <a:r>
                        <a:rPr lang="en-US" sz="1300">
                          <a:effectLst/>
                          <a:latin typeface="Time s New Roman"/>
                        </a:rPr>
                        <a:t>93,5</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ctr">
                        <a:lnSpc>
                          <a:spcPct val="107000"/>
                        </a:lnSpc>
                        <a:spcAft>
                          <a:spcPts val="800"/>
                        </a:spcAft>
                      </a:pPr>
                      <a:r>
                        <a:rPr lang="en-US" sz="1300">
                          <a:effectLst/>
                          <a:latin typeface="Time s New Roman"/>
                        </a:rPr>
                        <a:t> </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extLst>
                  <a:ext uri="{0D108BD9-81ED-4DB2-BD59-A6C34878D82A}">
                    <a16:rowId xmlns:a16="http://schemas.microsoft.com/office/drawing/2014/main" val="3079596932"/>
                  </a:ext>
                </a:extLst>
              </a:tr>
              <a:tr h="298904">
                <a:tc>
                  <a:txBody>
                    <a:bodyPr/>
                    <a:lstStyle/>
                    <a:p>
                      <a:pPr algn="ctr">
                        <a:lnSpc>
                          <a:spcPct val="107000"/>
                        </a:lnSpc>
                        <a:spcAft>
                          <a:spcPts val="0"/>
                        </a:spcAft>
                      </a:pPr>
                      <a:r>
                        <a:rPr lang="en-GB" sz="1300">
                          <a:effectLst/>
                          <a:latin typeface="Time s New Roman"/>
                        </a:rPr>
                        <a:t>1</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nSpc>
                          <a:spcPct val="107000"/>
                        </a:lnSpc>
                        <a:spcAft>
                          <a:spcPts val="0"/>
                        </a:spcAft>
                      </a:pPr>
                      <a:r>
                        <a:rPr lang="en-GB" sz="1300">
                          <a:effectLst/>
                          <a:latin typeface="Time s New Roman"/>
                        </a:rPr>
                        <a:t>Chi đầu tư phát triển</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a:effectLst/>
                          <a:latin typeface="Time s New Roman"/>
                        </a:rPr>
                        <a:t>429.300</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a:effectLst/>
                          <a:latin typeface="Time s New Roman"/>
                        </a:rPr>
                        <a:t>420.780 </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dirty="0">
                          <a:effectLst/>
                          <a:latin typeface="Time s New Roman"/>
                        </a:rPr>
                        <a:t>98,00</a:t>
                      </a:r>
                      <a:endParaRPr lang="en-US" sz="1300" dirty="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a:effectLst/>
                          <a:latin typeface="Time s New Roman"/>
                        </a:rPr>
                        <a:t>420.780 </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ctr">
                        <a:lnSpc>
                          <a:spcPct val="107000"/>
                        </a:lnSpc>
                        <a:spcAft>
                          <a:spcPts val="800"/>
                        </a:spcAft>
                      </a:pPr>
                      <a:r>
                        <a:rPr lang="en-US" sz="1300">
                          <a:effectLst/>
                          <a:latin typeface="Time s New Roman"/>
                        </a:rPr>
                        <a:t>98,00</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ctr">
                        <a:lnSpc>
                          <a:spcPct val="107000"/>
                        </a:lnSpc>
                        <a:spcAft>
                          <a:spcPts val="800"/>
                        </a:spcAft>
                      </a:pPr>
                      <a:r>
                        <a:rPr lang="en-US" sz="1300">
                          <a:effectLst/>
                          <a:latin typeface="Time s New Roman"/>
                        </a:rPr>
                        <a:t>-</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extLst>
                  <a:ext uri="{0D108BD9-81ED-4DB2-BD59-A6C34878D82A}">
                    <a16:rowId xmlns:a16="http://schemas.microsoft.com/office/drawing/2014/main" val="2350209556"/>
                  </a:ext>
                </a:extLst>
              </a:tr>
              <a:tr h="298904">
                <a:tc>
                  <a:txBody>
                    <a:bodyPr/>
                    <a:lstStyle/>
                    <a:p>
                      <a:pPr algn="ctr">
                        <a:lnSpc>
                          <a:spcPct val="107000"/>
                        </a:lnSpc>
                        <a:spcAft>
                          <a:spcPts val="0"/>
                        </a:spcAft>
                      </a:pPr>
                      <a:r>
                        <a:rPr lang="en-GB" sz="1300">
                          <a:effectLst/>
                          <a:latin typeface="Time s New Roman"/>
                        </a:rPr>
                        <a:t>2</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nSpc>
                          <a:spcPct val="107000"/>
                        </a:lnSpc>
                        <a:spcAft>
                          <a:spcPts val="0"/>
                        </a:spcAft>
                      </a:pPr>
                      <a:r>
                        <a:rPr lang="en-GB" sz="1300">
                          <a:effectLst/>
                          <a:latin typeface="Time s New Roman"/>
                        </a:rPr>
                        <a:t>Chi dự trữ quốc gia</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a:effectLst/>
                          <a:latin typeface="Time s New Roman"/>
                        </a:rPr>
                        <a:t>1.100</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a:effectLst/>
                          <a:latin typeface="Time s New Roman"/>
                        </a:rPr>
                        <a:t>1.702 </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dirty="0">
                          <a:effectLst/>
                          <a:latin typeface="Time s New Roman"/>
                        </a:rPr>
                        <a:t>154,7</a:t>
                      </a:r>
                      <a:endParaRPr lang="en-US" sz="1300" dirty="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a:effectLst/>
                          <a:latin typeface="Time s New Roman"/>
                        </a:rPr>
                        <a:t>1.702 </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ctr">
                        <a:lnSpc>
                          <a:spcPct val="107000"/>
                        </a:lnSpc>
                        <a:spcAft>
                          <a:spcPts val="800"/>
                        </a:spcAft>
                      </a:pPr>
                      <a:r>
                        <a:rPr lang="en-US" sz="1300">
                          <a:effectLst/>
                          <a:latin typeface="Time s New Roman"/>
                        </a:rPr>
                        <a:t>154,7</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ctr">
                        <a:lnSpc>
                          <a:spcPct val="107000"/>
                        </a:lnSpc>
                        <a:spcAft>
                          <a:spcPts val="800"/>
                        </a:spcAft>
                      </a:pPr>
                      <a:r>
                        <a:rPr lang="en-US" sz="1300">
                          <a:effectLst/>
                          <a:latin typeface="Time s New Roman"/>
                        </a:rPr>
                        <a:t>-</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extLst>
                  <a:ext uri="{0D108BD9-81ED-4DB2-BD59-A6C34878D82A}">
                    <a16:rowId xmlns:a16="http://schemas.microsoft.com/office/drawing/2014/main" val="88454517"/>
                  </a:ext>
                </a:extLst>
              </a:tr>
              <a:tr h="298904">
                <a:tc>
                  <a:txBody>
                    <a:bodyPr/>
                    <a:lstStyle/>
                    <a:p>
                      <a:pPr algn="ctr">
                        <a:lnSpc>
                          <a:spcPct val="107000"/>
                        </a:lnSpc>
                        <a:spcAft>
                          <a:spcPts val="0"/>
                        </a:spcAft>
                      </a:pPr>
                      <a:r>
                        <a:rPr lang="en-GB" sz="1300">
                          <a:effectLst/>
                          <a:latin typeface="Time s New Roman"/>
                        </a:rPr>
                        <a:t>3</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nSpc>
                          <a:spcPct val="107000"/>
                        </a:lnSpc>
                        <a:spcAft>
                          <a:spcPts val="0"/>
                        </a:spcAft>
                      </a:pPr>
                      <a:r>
                        <a:rPr lang="en-GB" sz="1300">
                          <a:effectLst/>
                          <a:latin typeface="Time s New Roman"/>
                        </a:rPr>
                        <a:t>Chi trả nợ lãi</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a:effectLst/>
                          <a:latin typeface="Time s New Roman"/>
                        </a:rPr>
                        <a:t>124.884</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a:effectLst/>
                          <a:latin typeface="Time s New Roman"/>
                        </a:rPr>
                        <a:t>107.064 </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dirty="0">
                          <a:effectLst/>
                          <a:latin typeface="Time s New Roman"/>
                        </a:rPr>
                        <a:t>85,7</a:t>
                      </a:r>
                      <a:endParaRPr lang="en-US" sz="1300" dirty="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dirty="0">
                          <a:effectLst/>
                          <a:latin typeface="Time s New Roman"/>
                        </a:rPr>
                        <a:t>107.064 </a:t>
                      </a:r>
                      <a:endParaRPr lang="en-US" sz="1300" dirty="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ctr">
                        <a:lnSpc>
                          <a:spcPct val="107000"/>
                        </a:lnSpc>
                        <a:spcAft>
                          <a:spcPts val="800"/>
                        </a:spcAft>
                      </a:pPr>
                      <a:r>
                        <a:rPr lang="en-US" sz="1300" dirty="0">
                          <a:effectLst/>
                          <a:latin typeface="Time s New Roman"/>
                        </a:rPr>
                        <a:t>85,7</a:t>
                      </a:r>
                      <a:endParaRPr lang="en-US" sz="1300" dirty="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ctr">
                        <a:lnSpc>
                          <a:spcPct val="107000"/>
                        </a:lnSpc>
                        <a:spcAft>
                          <a:spcPts val="800"/>
                        </a:spcAft>
                      </a:pPr>
                      <a:r>
                        <a:rPr lang="en-US" sz="1300" dirty="0">
                          <a:effectLst/>
                          <a:latin typeface="Time s New Roman"/>
                        </a:rPr>
                        <a:t>-</a:t>
                      </a:r>
                      <a:endParaRPr lang="en-US" sz="1300" dirty="0">
                        <a:effectLst/>
                        <a:latin typeface="Time s New Roman"/>
                        <a:ea typeface="Calibri" panose="020F0502020204030204" pitchFamily="34" charset="0"/>
                        <a:cs typeface="Times New Roman" panose="02020603050405020304" pitchFamily="18" charset="0"/>
                      </a:endParaRPr>
                    </a:p>
                  </a:txBody>
                  <a:tcPr marL="63305" marR="63305" marT="0" marB="0" anchor="ctr"/>
                </a:tc>
                <a:extLst>
                  <a:ext uri="{0D108BD9-81ED-4DB2-BD59-A6C34878D82A}">
                    <a16:rowId xmlns:a16="http://schemas.microsoft.com/office/drawing/2014/main" val="3069804215"/>
                  </a:ext>
                </a:extLst>
              </a:tr>
              <a:tr h="298904">
                <a:tc>
                  <a:txBody>
                    <a:bodyPr/>
                    <a:lstStyle/>
                    <a:p>
                      <a:pPr algn="ctr">
                        <a:lnSpc>
                          <a:spcPct val="107000"/>
                        </a:lnSpc>
                        <a:spcAft>
                          <a:spcPts val="0"/>
                        </a:spcAft>
                      </a:pPr>
                      <a:r>
                        <a:rPr lang="en-GB" sz="1300">
                          <a:effectLst/>
                          <a:latin typeface="Time s New Roman"/>
                        </a:rPr>
                        <a:t>4</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nSpc>
                          <a:spcPct val="107000"/>
                        </a:lnSpc>
                        <a:spcAft>
                          <a:spcPts val="0"/>
                        </a:spcAft>
                      </a:pPr>
                      <a:r>
                        <a:rPr lang="en-GB" sz="1300">
                          <a:effectLst/>
                          <a:latin typeface="Time s New Roman"/>
                        </a:rPr>
                        <a:t>Chi viện trợ</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a:effectLst/>
                          <a:latin typeface="Time s New Roman"/>
                        </a:rPr>
                        <a:t>1.300</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a:effectLst/>
                          <a:latin typeface="Time s New Roman"/>
                        </a:rPr>
                        <a:t>1.359 </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a:effectLst/>
                          <a:latin typeface="Time s New Roman"/>
                        </a:rPr>
                        <a:t>104,5</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dirty="0">
                          <a:effectLst/>
                          <a:latin typeface="Time s New Roman"/>
                        </a:rPr>
                        <a:t>1.359 </a:t>
                      </a:r>
                      <a:endParaRPr lang="en-US" sz="1300" dirty="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ctr">
                        <a:lnSpc>
                          <a:spcPct val="107000"/>
                        </a:lnSpc>
                        <a:spcAft>
                          <a:spcPts val="800"/>
                        </a:spcAft>
                      </a:pPr>
                      <a:r>
                        <a:rPr lang="en-US" sz="1300">
                          <a:effectLst/>
                          <a:latin typeface="Time s New Roman"/>
                        </a:rPr>
                        <a:t>104,5</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ctr">
                        <a:lnSpc>
                          <a:spcPct val="107000"/>
                        </a:lnSpc>
                        <a:spcAft>
                          <a:spcPts val="800"/>
                        </a:spcAft>
                      </a:pPr>
                      <a:r>
                        <a:rPr lang="en-US" sz="1300">
                          <a:effectLst/>
                          <a:latin typeface="Time s New Roman"/>
                        </a:rPr>
                        <a:t>-</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extLst>
                  <a:ext uri="{0D108BD9-81ED-4DB2-BD59-A6C34878D82A}">
                    <a16:rowId xmlns:a16="http://schemas.microsoft.com/office/drawing/2014/main" val="2661361344"/>
                  </a:ext>
                </a:extLst>
              </a:tr>
              <a:tr h="298904">
                <a:tc>
                  <a:txBody>
                    <a:bodyPr/>
                    <a:lstStyle/>
                    <a:p>
                      <a:pPr algn="ctr">
                        <a:lnSpc>
                          <a:spcPct val="107000"/>
                        </a:lnSpc>
                        <a:spcAft>
                          <a:spcPts val="0"/>
                        </a:spcAft>
                      </a:pPr>
                      <a:r>
                        <a:rPr lang="en-GB" sz="1300">
                          <a:effectLst/>
                          <a:latin typeface="Time s New Roman"/>
                        </a:rPr>
                        <a:t>5</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nSpc>
                          <a:spcPct val="107000"/>
                        </a:lnSpc>
                        <a:spcAft>
                          <a:spcPts val="0"/>
                        </a:spcAft>
                      </a:pPr>
                      <a:r>
                        <a:rPr lang="en-GB" sz="1300">
                          <a:effectLst/>
                          <a:latin typeface="Time s New Roman"/>
                        </a:rPr>
                        <a:t>Chi thường xuyên (1)</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a:effectLst/>
                          <a:latin typeface="Time s New Roman"/>
                        </a:rPr>
                        <a:t>1.042.816</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a:effectLst/>
                          <a:latin typeface="Time s New Roman"/>
                        </a:rPr>
                        <a:t>995.647 </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a:effectLst/>
                          <a:latin typeface="Time s New Roman"/>
                        </a:rPr>
                        <a:t>95,5</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dirty="0">
                          <a:effectLst/>
                          <a:latin typeface="Time s New Roman"/>
                        </a:rPr>
                        <a:t>995.647 </a:t>
                      </a:r>
                      <a:endParaRPr lang="en-US" sz="1300" dirty="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ctr">
                        <a:lnSpc>
                          <a:spcPct val="107000"/>
                        </a:lnSpc>
                        <a:spcAft>
                          <a:spcPts val="800"/>
                        </a:spcAft>
                      </a:pPr>
                      <a:r>
                        <a:rPr lang="en-US" sz="1300" dirty="0">
                          <a:effectLst/>
                          <a:latin typeface="Time s New Roman"/>
                        </a:rPr>
                        <a:t>95,5</a:t>
                      </a:r>
                      <a:endParaRPr lang="en-US" sz="1300" dirty="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ctr">
                        <a:lnSpc>
                          <a:spcPct val="107000"/>
                        </a:lnSpc>
                        <a:spcAft>
                          <a:spcPts val="800"/>
                        </a:spcAft>
                      </a:pPr>
                      <a:r>
                        <a:rPr lang="en-US" sz="1300">
                          <a:effectLst/>
                          <a:latin typeface="Time s New Roman"/>
                        </a:rPr>
                        <a:t>-</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extLst>
                  <a:ext uri="{0D108BD9-81ED-4DB2-BD59-A6C34878D82A}">
                    <a16:rowId xmlns:a16="http://schemas.microsoft.com/office/drawing/2014/main" val="13646571"/>
                  </a:ext>
                </a:extLst>
              </a:tr>
              <a:tr h="298904">
                <a:tc>
                  <a:txBody>
                    <a:bodyPr/>
                    <a:lstStyle/>
                    <a:p>
                      <a:pPr algn="ctr">
                        <a:lnSpc>
                          <a:spcPct val="107000"/>
                        </a:lnSpc>
                        <a:spcAft>
                          <a:spcPts val="0"/>
                        </a:spcAft>
                      </a:pPr>
                      <a:r>
                        <a:rPr lang="en-GB" sz="1300">
                          <a:effectLst/>
                          <a:latin typeface="Time s New Roman"/>
                        </a:rPr>
                        <a:t> </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nSpc>
                          <a:spcPct val="107000"/>
                        </a:lnSpc>
                        <a:spcAft>
                          <a:spcPts val="0"/>
                        </a:spcAft>
                      </a:pPr>
                      <a:r>
                        <a:rPr lang="en-GB" sz="1300">
                          <a:effectLst/>
                          <a:latin typeface="Time s New Roman"/>
                        </a:rPr>
                        <a:t>Trong đó:</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a:effectLst/>
                          <a:latin typeface="Time s New Roman"/>
                        </a:rPr>
                        <a:t> </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a:effectLst/>
                          <a:latin typeface="Time s New Roman"/>
                        </a:rPr>
                        <a:t> </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a:effectLst/>
                          <a:latin typeface="Time s New Roman"/>
                        </a:rPr>
                        <a:t> </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dirty="0">
                          <a:effectLst/>
                          <a:latin typeface="Time s New Roman"/>
                        </a:rPr>
                        <a:t> </a:t>
                      </a:r>
                      <a:endParaRPr lang="en-US" sz="1300" dirty="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ctr">
                        <a:lnSpc>
                          <a:spcPct val="107000"/>
                        </a:lnSpc>
                        <a:spcAft>
                          <a:spcPts val="800"/>
                        </a:spcAft>
                      </a:pPr>
                      <a:r>
                        <a:rPr lang="en-US" sz="1300">
                          <a:effectLst/>
                          <a:latin typeface="Time s New Roman"/>
                        </a:rPr>
                        <a:t> </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ctr">
                        <a:lnSpc>
                          <a:spcPct val="107000"/>
                        </a:lnSpc>
                        <a:spcAft>
                          <a:spcPts val="800"/>
                        </a:spcAft>
                      </a:pPr>
                      <a:r>
                        <a:rPr lang="en-US" sz="1300">
                          <a:effectLst/>
                          <a:latin typeface="Time s New Roman"/>
                        </a:rPr>
                        <a:t> </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extLst>
                  <a:ext uri="{0D108BD9-81ED-4DB2-BD59-A6C34878D82A}">
                    <a16:rowId xmlns:a16="http://schemas.microsoft.com/office/drawing/2014/main" val="2248686808"/>
                  </a:ext>
                </a:extLst>
              </a:tr>
              <a:tr h="418270">
                <a:tc>
                  <a:txBody>
                    <a:bodyPr/>
                    <a:lstStyle/>
                    <a:p>
                      <a:pPr algn="ctr">
                        <a:lnSpc>
                          <a:spcPct val="107000"/>
                        </a:lnSpc>
                        <a:spcAft>
                          <a:spcPts val="0"/>
                        </a:spcAft>
                      </a:pPr>
                      <a:r>
                        <a:rPr lang="en-GB" sz="1300" dirty="0">
                          <a:solidFill>
                            <a:srgbClr val="0000FF"/>
                          </a:solidFill>
                          <a:effectLst/>
                          <a:latin typeface="Time s New Roman"/>
                        </a:rPr>
                        <a:t> - </a:t>
                      </a:r>
                      <a:endParaRPr lang="en-US" sz="1300" dirty="0">
                        <a:solidFill>
                          <a:srgbClr val="0000FF"/>
                        </a:solidFill>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nSpc>
                          <a:spcPct val="107000"/>
                        </a:lnSpc>
                        <a:spcAft>
                          <a:spcPts val="0"/>
                        </a:spcAft>
                      </a:pPr>
                      <a:r>
                        <a:rPr lang="en-GB" sz="1300" dirty="0">
                          <a:solidFill>
                            <a:srgbClr val="0000FF"/>
                          </a:solidFill>
                          <a:effectLst/>
                          <a:latin typeface="Time s New Roman"/>
                        </a:rPr>
                        <a:t>Chi </a:t>
                      </a:r>
                      <a:r>
                        <a:rPr lang="en-GB" sz="1300" dirty="0" err="1">
                          <a:solidFill>
                            <a:srgbClr val="0000FF"/>
                          </a:solidFill>
                          <a:effectLst/>
                          <a:latin typeface="Time s New Roman"/>
                        </a:rPr>
                        <a:t>giáo</a:t>
                      </a:r>
                      <a:r>
                        <a:rPr lang="en-GB" sz="1300" dirty="0">
                          <a:solidFill>
                            <a:srgbClr val="0000FF"/>
                          </a:solidFill>
                          <a:effectLst/>
                          <a:latin typeface="Time s New Roman"/>
                        </a:rPr>
                        <a:t> </a:t>
                      </a:r>
                      <a:r>
                        <a:rPr lang="en-GB" sz="1300" dirty="0" err="1">
                          <a:solidFill>
                            <a:srgbClr val="0000FF"/>
                          </a:solidFill>
                          <a:effectLst/>
                          <a:latin typeface="Time s New Roman"/>
                        </a:rPr>
                        <a:t>dục</a:t>
                      </a:r>
                      <a:r>
                        <a:rPr lang="en-GB" sz="1300" dirty="0">
                          <a:solidFill>
                            <a:srgbClr val="0000FF"/>
                          </a:solidFill>
                          <a:effectLst/>
                          <a:latin typeface="Time s New Roman"/>
                        </a:rPr>
                        <a:t> - </a:t>
                      </a:r>
                      <a:r>
                        <a:rPr lang="en-GB" sz="1300" dirty="0" err="1">
                          <a:solidFill>
                            <a:srgbClr val="0000FF"/>
                          </a:solidFill>
                          <a:effectLst/>
                          <a:latin typeface="Time s New Roman"/>
                        </a:rPr>
                        <a:t>đào</a:t>
                      </a:r>
                      <a:r>
                        <a:rPr lang="en-GB" sz="1300" dirty="0">
                          <a:solidFill>
                            <a:srgbClr val="0000FF"/>
                          </a:solidFill>
                          <a:effectLst/>
                          <a:latin typeface="Time s New Roman"/>
                        </a:rPr>
                        <a:t> </a:t>
                      </a:r>
                      <a:r>
                        <a:rPr lang="en-GB" sz="1300" dirty="0" err="1">
                          <a:solidFill>
                            <a:srgbClr val="0000FF"/>
                          </a:solidFill>
                          <a:effectLst/>
                          <a:latin typeface="Time s New Roman"/>
                        </a:rPr>
                        <a:t>tạo</a:t>
                      </a:r>
                      <a:r>
                        <a:rPr lang="en-GB" sz="1300" dirty="0">
                          <a:solidFill>
                            <a:srgbClr val="0000FF"/>
                          </a:solidFill>
                          <a:effectLst/>
                          <a:latin typeface="Time s New Roman"/>
                        </a:rPr>
                        <a:t> </a:t>
                      </a:r>
                      <a:r>
                        <a:rPr lang="en-GB" sz="1300" dirty="0" err="1">
                          <a:solidFill>
                            <a:srgbClr val="0000FF"/>
                          </a:solidFill>
                          <a:effectLst/>
                          <a:latin typeface="Time s New Roman"/>
                        </a:rPr>
                        <a:t>và</a:t>
                      </a:r>
                      <a:r>
                        <a:rPr lang="en-GB" sz="1300" dirty="0">
                          <a:solidFill>
                            <a:srgbClr val="0000FF"/>
                          </a:solidFill>
                          <a:effectLst/>
                          <a:latin typeface="Time s New Roman"/>
                        </a:rPr>
                        <a:t> </a:t>
                      </a:r>
                      <a:r>
                        <a:rPr lang="en-GB" sz="1300" dirty="0" err="1">
                          <a:solidFill>
                            <a:srgbClr val="0000FF"/>
                          </a:solidFill>
                          <a:effectLst/>
                          <a:latin typeface="Time s New Roman"/>
                        </a:rPr>
                        <a:t>dạy</a:t>
                      </a:r>
                      <a:r>
                        <a:rPr lang="en-GB" sz="1300" dirty="0">
                          <a:solidFill>
                            <a:srgbClr val="0000FF"/>
                          </a:solidFill>
                          <a:effectLst/>
                          <a:latin typeface="Time s New Roman"/>
                        </a:rPr>
                        <a:t> </a:t>
                      </a:r>
                      <a:r>
                        <a:rPr lang="en-GB" sz="1300" dirty="0" err="1">
                          <a:solidFill>
                            <a:srgbClr val="0000FF"/>
                          </a:solidFill>
                          <a:effectLst/>
                          <a:latin typeface="Time s New Roman"/>
                        </a:rPr>
                        <a:t>nghề</a:t>
                      </a:r>
                      <a:r>
                        <a:rPr lang="en-GB" sz="1300" dirty="0">
                          <a:solidFill>
                            <a:srgbClr val="0000FF"/>
                          </a:solidFill>
                          <a:effectLst/>
                          <a:latin typeface="Time s New Roman"/>
                        </a:rPr>
                        <a:t> </a:t>
                      </a:r>
                      <a:endParaRPr lang="en-US" sz="1300" dirty="0">
                        <a:solidFill>
                          <a:srgbClr val="0000FF"/>
                        </a:solidFill>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a:solidFill>
                            <a:srgbClr val="0000FF"/>
                          </a:solidFill>
                          <a:effectLst/>
                          <a:latin typeface="Time s New Roman"/>
                        </a:rPr>
                        <a:t>244.835</a:t>
                      </a:r>
                      <a:endParaRPr lang="en-US" sz="1300">
                        <a:solidFill>
                          <a:srgbClr val="0000FF"/>
                        </a:solidFill>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a:solidFill>
                            <a:srgbClr val="0000FF"/>
                          </a:solidFill>
                          <a:effectLst/>
                          <a:latin typeface="Time s New Roman"/>
                        </a:rPr>
                        <a:t>237.767 </a:t>
                      </a:r>
                      <a:endParaRPr lang="en-US" sz="1300">
                        <a:solidFill>
                          <a:srgbClr val="0000FF"/>
                        </a:solidFill>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a:solidFill>
                            <a:srgbClr val="0000FF"/>
                          </a:solidFill>
                          <a:effectLst/>
                          <a:latin typeface="Time s New Roman"/>
                        </a:rPr>
                        <a:t>97,1</a:t>
                      </a:r>
                      <a:endParaRPr lang="en-US" sz="1300">
                        <a:solidFill>
                          <a:srgbClr val="0000FF"/>
                        </a:solidFill>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dirty="0">
                          <a:solidFill>
                            <a:srgbClr val="0000FF"/>
                          </a:solidFill>
                          <a:effectLst/>
                          <a:latin typeface="Time s New Roman"/>
                        </a:rPr>
                        <a:t>237.767 </a:t>
                      </a:r>
                      <a:endParaRPr lang="en-US" sz="1300" dirty="0">
                        <a:solidFill>
                          <a:srgbClr val="0000FF"/>
                        </a:solidFill>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ctr">
                        <a:lnSpc>
                          <a:spcPct val="107000"/>
                        </a:lnSpc>
                        <a:spcAft>
                          <a:spcPts val="800"/>
                        </a:spcAft>
                      </a:pPr>
                      <a:r>
                        <a:rPr lang="en-US" sz="1300">
                          <a:solidFill>
                            <a:srgbClr val="0000FF"/>
                          </a:solidFill>
                          <a:effectLst/>
                          <a:latin typeface="Time s New Roman"/>
                        </a:rPr>
                        <a:t>97,1</a:t>
                      </a:r>
                      <a:endParaRPr lang="en-US" sz="1300">
                        <a:solidFill>
                          <a:srgbClr val="0000FF"/>
                        </a:solidFill>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ctr">
                        <a:lnSpc>
                          <a:spcPct val="107000"/>
                        </a:lnSpc>
                        <a:spcAft>
                          <a:spcPts val="800"/>
                        </a:spcAft>
                      </a:pPr>
                      <a:r>
                        <a:rPr lang="en-US" sz="1300">
                          <a:solidFill>
                            <a:srgbClr val="0000FF"/>
                          </a:solidFill>
                          <a:effectLst/>
                          <a:latin typeface="Time s New Roman"/>
                        </a:rPr>
                        <a:t>-</a:t>
                      </a:r>
                      <a:endParaRPr lang="en-US" sz="1300">
                        <a:solidFill>
                          <a:srgbClr val="0000FF"/>
                        </a:solidFill>
                        <a:effectLst/>
                        <a:latin typeface="Time s New Roman"/>
                        <a:ea typeface="Calibri" panose="020F0502020204030204" pitchFamily="34" charset="0"/>
                        <a:cs typeface="Times New Roman" panose="02020603050405020304" pitchFamily="18" charset="0"/>
                      </a:endParaRPr>
                    </a:p>
                  </a:txBody>
                  <a:tcPr marL="63305" marR="63305" marT="0" marB="0" anchor="ctr"/>
                </a:tc>
                <a:extLst>
                  <a:ext uri="{0D108BD9-81ED-4DB2-BD59-A6C34878D82A}">
                    <a16:rowId xmlns:a16="http://schemas.microsoft.com/office/drawing/2014/main" val="4226454434"/>
                  </a:ext>
                </a:extLst>
              </a:tr>
              <a:tr h="298904">
                <a:tc>
                  <a:txBody>
                    <a:bodyPr/>
                    <a:lstStyle/>
                    <a:p>
                      <a:pPr algn="ctr">
                        <a:lnSpc>
                          <a:spcPct val="107000"/>
                        </a:lnSpc>
                        <a:spcAft>
                          <a:spcPts val="0"/>
                        </a:spcAft>
                      </a:pPr>
                      <a:r>
                        <a:rPr lang="en-GB" sz="1300">
                          <a:solidFill>
                            <a:srgbClr val="0000FF"/>
                          </a:solidFill>
                          <a:effectLst/>
                          <a:latin typeface="Time s New Roman"/>
                        </a:rPr>
                        <a:t>-</a:t>
                      </a:r>
                      <a:endParaRPr lang="en-US" sz="1300">
                        <a:solidFill>
                          <a:srgbClr val="0000FF"/>
                        </a:solidFill>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nSpc>
                          <a:spcPct val="107000"/>
                        </a:lnSpc>
                        <a:spcAft>
                          <a:spcPts val="0"/>
                        </a:spcAft>
                      </a:pPr>
                      <a:r>
                        <a:rPr lang="en-GB" sz="1300" dirty="0">
                          <a:solidFill>
                            <a:srgbClr val="0000FF"/>
                          </a:solidFill>
                          <a:effectLst/>
                          <a:latin typeface="Time s New Roman"/>
                        </a:rPr>
                        <a:t>Chi khoa </a:t>
                      </a:r>
                      <a:r>
                        <a:rPr lang="en-GB" sz="1300" dirty="0" err="1">
                          <a:solidFill>
                            <a:srgbClr val="0000FF"/>
                          </a:solidFill>
                          <a:effectLst/>
                          <a:latin typeface="Time s New Roman"/>
                        </a:rPr>
                        <a:t>học</a:t>
                      </a:r>
                      <a:r>
                        <a:rPr lang="en-GB" sz="1300" dirty="0">
                          <a:solidFill>
                            <a:srgbClr val="0000FF"/>
                          </a:solidFill>
                          <a:effectLst/>
                          <a:latin typeface="Time s New Roman"/>
                        </a:rPr>
                        <a:t> </a:t>
                      </a:r>
                      <a:r>
                        <a:rPr lang="en-GB" sz="1300" dirty="0" err="1">
                          <a:solidFill>
                            <a:srgbClr val="0000FF"/>
                          </a:solidFill>
                          <a:effectLst/>
                          <a:latin typeface="Time s New Roman"/>
                        </a:rPr>
                        <a:t>và</a:t>
                      </a:r>
                      <a:r>
                        <a:rPr lang="en-GB" sz="1300" dirty="0">
                          <a:solidFill>
                            <a:srgbClr val="0000FF"/>
                          </a:solidFill>
                          <a:effectLst/>
                          <a:latin typeface="Time s New Roman"/>
                        </a:rPr>
                        <a:t> </a:t>
                      </a:r>
                      <a:r>
                        <a:rPr lang="en-GB" sz="1300" dirty="0" err="1">
                          <a:solidFill>
                            <a:srgbClr val="0000FF"/>
                          </a:solidFill>
                          <a:effectLst/>
                          <a:latin typeface="Time s New Roman"/>
                        </a:rPr>
                        <a:t>công</a:t>
                      </a:r>
                      <a:r>
                        <a:rPr lang="en-GB" sz="1300" dirty="0">
                          <a:solidFill>
                            <a:srgbClr val="0000FF"/>
                          </a:solidFill>
                          <a:effectLst/>
                          <a:latin typeface="Time s New Roman"/>
                        </a:rPr>
                        <a:t> </a:t>
                      </a:r>
                      <a:r>
                        <a:rPr lang="en-GB" sz="1300" dirty="0" err="1">
                          <a:solidFill>
                            <a:srgbClr val="0000FF"/>
                          </a:solidFill>
                          <a:effectLst/>
                          <a:latin typeface="Time s New Roman"/>
                        </a:rPr>
                        <a:t>nghệ</a:t>
                      </a:r>
                      <a:r>
                        <a:rPr lang="en-GB" sz="1300" dirty="0">
                          <a:solidFill>
                            <a:srgbClr val="0000FF"/>
                          </a:solidFill>
                          <a:effectLst/>
                          <a:latin typeface="Time s New Roman"/>
                        </a:rPr>
                        <a:t> </a:t>
                      </a:r>
                      <a:endParaRPr lang="en-US" sz="1300" dirty="0">
                        <a:solidFill>
                          <a:srgbClr val="0000FF"/>
                        </a:solidFill>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dirty="0">
                          <a:solidFill>
                            <a:srgbClr val="0000FF"/>
                          </a:solidFill>
                          <a:effectLst/>
                          <a:latin typeface="Time s New Roman"/>
                        </a:rPr>
                        <a:t>12.825</a:t>
                      </a:r>
                      <a:endParaRPr lang="en-US" sz="1300" dirty="0">
                        <a:solidFill>
                          <a:srgbClr val="0000FF"/>
                        </a:solidFill>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dirty="0">
                          <a:solidFill>
                            <a:srgbClr val="0000FF"/>
                          </a:solidFill>
                          <a:effectLst/>
                          <a:latin typeface="Time s New Roman"/>
                        </a:rPr>
                        <a:t>12.426 </a:t>
                      </a:r>
                      <a:endParaRPr lang="en-US" sz="1300" dirty="0">
                        <a:solidFill>
                          <a:srgbClr val="0000FF"/>
                        </a:solidFill>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dirty="0">
                          <a:solidFill>
                            <a:srgbClr val="0000FF"/>
                          </a:solidFill>
                          <a:effectLst/>
                          <a:latin typeface="Time s New Roman"/>
                        </a:rPr>
                        <a:t>96,9</a:t>
                      </a:r>
                      <a:endParaRPr lang="en-US" sz="1300" dirty="0">
                        <a:solidFill>
                          <a:srgbClr val="0000FF"/>
                        </a:solidFill>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a:solidFill>
                            <a:srgbClr val="0000FF"/>
                          </a:solidFill>
                          <a:effectLst/>
                          <a:latin typeface="Time s New Roman"/>
                        </a:rPr>
                        <a:t>12.426 </a:t>
                      </a:r>
                      <a:endParaRPr lang="en-US" sz="1300">
                        <a:solidFill>
                          <a:srgbClr val="0000FF"/>
                        </a:solidFill>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ctr">
                        <a:lnSpc>
                          <a:spcPct val="107000"/>
                        </a:lnSpc>
                        <a:spcAft>
                          <a:spcPts val="800"/>
                        </a:spcAft>
                      </a:pPr>
                      <a:r>
                        <a:rPr lang="en-US" sz="1300" dirty="0">
                          <a:solidFill>
                            <a:srgbClr val="0000FF"/>
                          </a:solidFill>
                          <a:effectLst/>
                          <a:latin typeface="Time s New Roman"/>
                        </a:rPr>
                        <a:t>96,9</a:t>
                      </a:r>
                      <a:endParaRPr lang="en-US" sz="1300" dirty="0">
                        <a:solidFill>
                          <a:srgbClr val="0000FF"/>
                        </a:solidFill>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ctr">
                        <a:lnSpc>
                          <a:spcPct val="107000"/>
                        </a:lnSpc>
                        <a:spcAft>
                          <a:spcPts val="800"/>
                        </a:spcAft>
                      </a:pPr>
                      <a:r>
                        <a:rPr lang="en-US" sz="1300" dirty="0">
                          <a:solidFill>
                            <a:srgbClr val="0000FF"/>
                          </a:solidFill>
                          <a:effectLst/>
                          <a:latin typeface="Time s New Roman"/>
                        </a:rPr>
                        <a:t>-</a:t>
                      </a:r>
                      <a:endParaRPr lang="en-US" sz="1300" dirty="0">
                        <a:solidFill>
                          <a:srgbClr val="0000FF"/>
                        </a:solidFill>
                        <a:effectLst/>
                        <a:latin typeface="Time s New Roman"/>
                        <a:ea typeface="Calibri" panose="020F0502020204030204" pitchFamily="34" charset="0"/>
                        <a:cs typeface="Times New Roman" panose="02020603050405020304" pitchFamily="18" charset="0"/>
                      </a:endParaRPr>
                    </a:p>
                  </a:txBody>
                  <a:tcPr marL="63305" marR="63305" marT="0" marB="0" anchor="ctr"/>
                </a:tc>
                <a:extLst>
                  <a:ext uri="{0D108BD9-81ED-4DB2-BD59-A6C34878D82A}">
                    <a16:rowId xmlns:a16="http://schemas.microsoft.com/office/drawing/2014/main" val="303773873"/>
                  </a:ext>
                </a:extLst>
              </a:tr>
              <a:tr h="298904">
                <a:tc>
                  <a:txBody>
                    <a:bodyPr/>
                    <a:lstStyle/>
                    <a:p>
                      <a:pPr algn="ctr">
                        <a:lnSpc>
                          <a:spcPct val="107000"/>
                        </a:lnSpc>
                        <a:spcAft>
                          <a:spcPts val="0"/>
                        </a:spcAft>
                      </a:pPr>
                      <a:r>
                        <a:rPr lang="en-GB" sz="1300">
                          <a:effectLst/>
                          <a:latin typeface="Time s New Roman"/>
                        </a:rPr>
                        <a:t>6</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nSpc>
                          <a:spcPct val="107000"/>
                        </a:lnSpc>
                        <a:spcAft>
                          <a:spcPts val="0"/>
                        </a:spcAft>
                      </a:pPr>
                      <a:r>
                        <a:rPr lang="en-GB" sz="1300">
                          <a:effectLst/>
                          <a:latin typeface="Time s New Roman"/>
                        </a:rPr>
                        <a:t>Chi bổ sung quỹ dự trữ tài chính </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a:effectLst/>
                          <a:latin typeface="Time s New Roman"/>
                        </a:rPr>
                        <a:t>100</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dirty="0">
                          <a:effectLst/>
                          <a:latin typeface="Time s New Roman"/>
                        </a:rPr>
                        <a:t>341.2 </a:t>
                      </a:r>
                      <a:endParaRPr lang="en-US" sz="1300" dirty="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dirty="0">
                          <a:effectLst/>
                          <a:latin typeface="Time s New Roman"/>
                        </a:rPr>
                        <a:t>341,2</a:t>
                      </a:r>
                      <a:endParaRPr lang="en-US" sz="1300" dirty="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dirty="0">
                          <a:effectLst/>
                          <a:latin typeface="Time s New Roman"/>
                        </a:rPr>
                        <a:t>341.2 </a:t>
                      </a:r>
                      <a:endParaRPr lang="en-US" sz="1300" dirty="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ctr">
                        <a:lnSpc>
                          <a:spcPct val="107000"/>
                        </a:lnSpc>
                        <a:spcAft>
                          <a:spcPts val="800"/>
                        </a:spcAft>
                      </a:pPr>
                      <a:r>
                        <a:rPr lang="en-US" sz="1300" dirty="0">
                          <a:effectLst/>
                          <a:latin typeface="Time s New Roman"/>
                        </a:rPr>
                        <a:t>341,2</a:t>
                      </a:r>
                      <a:endParaRPr lang="en-US" sz="1300" dirty="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ctr">
                        <a:lnSpc>
                          <a:spcPct val="107000"/>
                        </a:lnSpc>
                        <a:spcAft>
                          <a:spcPts val="800"/>
                        </a:spcAft>
                      </a:pPr>
                      <a:r>
                        <a:rPr lang="en-US" sz="1300">
                          <a:effectLst/>
                          <a:latin typeface="Time s New Roman"/>
                        </a:rPr>
                        <a:t>-</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extLst>
                  <a:ext uri="{0D108BD9-81ED-4DB2-BD59-A6C34878D82A}">
                    <a16:rowId xmlns:a16="http://schemas.microsoft.com/office/drawing/2014/main" val="872564492"/>
                  </a:ext>
                </a:extLst>
              </a:tr>
              <a:tr h="298904">
                <a:tc>
                  <a:txBody>
                    <a:bodyPr/>
                    <a:lstStyle/>
                    <a:p>
                      <a:pPr algn="ctr">
                        <a:lnSpc>
                          <a:spcPct val="107000"/>
                        </a:lnSpc>
                        <a:spcAft>
                          <a:spcPts val="0"/>
                        </a:spcAft>
                      </a:pPr>
                      <a:r>
                        <a:rPr lang="en-GB" sz="1300">
                          <a:effectLst/>
                          <a:latin typeface="Time s New Roman"/>
                        </a:rPr>
                        <a:t>7</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nSpc>
                          <a:spcPct val="107000"/>
                        </a:lnSpc>
                        <a:spcAft>
                          <a:spcPts val="0"/>
                        </a:spcAft>
                      </a:pPr>
                      <a:r>
                        <a:rPr lang="en-GB" sz="1300">
                          <a:effectLst/>
                          <a:latin typeface="Time s New Roman"/>
                        </a:rPr>
                        <a:t>Dự phòng ngân sách </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a:effectLst/>
                          <a:latin typeface="Time s New Roman"/>
                        </a:rPr>
                        <a:t>33.800</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a:effectLst/>
                          <a:latin typeface="Time s New Roman"/>
                        </a:rPr>
                        <a:t> </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a:effectLst/>
                          <a:latin typeface="Time s New Roman"/>
                        </a:rPr>
                        <a:t> </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a:effectLst/>
                          <a:latin typeface="Time s New Roman"/>
                        </a:rPr>
                        <a:t> </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ctr">
                        <a:lnSpc>
                          <a:spcPct val="107000"/>
                        </a:lnSpc>
                        <a:spcAft>
                          <a:spcPts val="800"/>
                        </a:spcAft>
                      </a:pPr>
                      <a:r>
                        <a:rPr lang="en-US" sz="1300" dirty="0">
                          <a:effectLst/>
                          <a:latin typeface="Time s New Roman"/>
                        </a:rPr>
                        <a:t> </a:t>
                      </a:r>
                      <a:endParaRPr lang="en-US" sz="1300" dirty="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ctr">
                        <a:lnSpc>
                          <a:spcPct val="107000"/>
                        </a:lnSpc>
                        <a:spcAft>
                          <a:spcPts val="800"/>
                        </a:spcAft>
                      </a:pPr>
                      <a:r>
                        <a:rPr lang="en-US" sz="1300" dirty="0">
                          <a:effectLst/>
                          <a:latin typeface="Time s New Roman"/>
                        </a:rPr>
                        <a:t>-</a:t>
                      </a:r>
                      <a:endParaRPr lang="en-US" sz="1300" dirty="0">
                        <a:effectLst/>
                        <a:latin typeface="Time s New Roman"/>
                        <a:ea typeface="Calibri" panose="020F0502020204030204" pitchFamily="34" charset="0"/>
                        <a:cs typeface="Times New Roman" panose="02020603050405020304" pitchFamily="18" charset="0"/>
                      </a:endParaRPr>
                    </a:p>
                  </a:txBody>
                  <a:tcPr marL="63305" marR="63305" marT="0" marB="0" anchor="ctr"/>
                </a:tc>
                <a:extLst>
                  <a:ext uri="{0D108BD9-81ED-4DB2-BD59-A6C34878D82A}">
                    <a16:rowId xmlns:a16="http://schemas.microsoft.com/office/drawing/2014/main" val="1108796449"/>
                  </a:ext>
                </a:extLst>
              </a:tr>
              <a:tr h="298904">
                <a:tc>
                  <a:txBody>
                    <a:bodyPr/>
                    <a:lstStyle/>
                    <a:p>
                      <a:pPr algn="ctr">
                        <a:lnSpc>
                          <a:spcPct val="107000"/>
                        </a:lnSpc>
                        <a:spcAft>
                          <a:spcPts val="0"/>
                        </a:spcAft>
                      </a:pPr>
                      <a:r>
                        <a:rPr lang="en-GB" sz="1300">
                          <a:effectLst/>
                          <a:latin typeface="Time s New Roman"/>
                        </a:rPr>
                        <a:t>II</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nSpc>
                          <a:spcPct val="107000"/>
                        </a:lnSpc>
                        <a:spcAft>
                          <a:spcPts val="0"/>
                        </a:spcAft>
                      </a:pPr>
                      <a:r>
                        <a:rPr lang="en-GB" sz="1300">
                          <a:effectLst/>
                          <a:latin typeface="Time s New Roman"/>
                        </a:rPr>
                        <a:t>Các nhiệm vụ chi khác </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a:effectLst/>
                          <a:latin typeface="Time s New Roman"/>
                        </a:rPr>
                        <a:t>0</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a:effectLst/>
                          <a:latin typeface="Time s New Roman"/>
                        </a:rPr>
                        <a:t>0 </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a:effectLst/>
                          <a:latin typeface="Time s New Roman"/>
                        </a:rPr>
                        <a:t> </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a:effectLst/>
                          <a:latin typeface="Time s New Roman"/>
                        </a:rPr>
                        <a:t>0 </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ctr">
                        <a:lnSpc>
                          <a:spcPct val="107000"/>
                        </a:lnSpc>
                        <a:spcAft>
                          <a:spcPts val="800"/>
                        </a:spcAft>
                      </a:pPr>
                      <a:r>
                        <a:rPr lang="en-US" sz="1300">
                          <a:effectLst/>
                          <a:latin typeface="Time s New Roman"/>
                        </a:rPr>
                        <a:t> </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ctr">
                        <a:lnSpc>
                          <a:spcPct val="107000"/>
                        </a:lnSpc>
                        <a:spcAft>
                          <a:spcPts val="800"/>
                        </a:spcAft>
                      </a:pPr>
                      <a:r>
                        <a:rPr lang="en-US" sz="1300" dirty="0">
                          <a:effectLst/>
                          <a:latin typeface="Time s New Roman"/>
                        </a:rPr>
                        <a:t>-</a:t>
                      </a:r>
                      <a:endParaRPr lang="en-US" sz="1300" dirty="0">
                        <a:effectLst/>
                        <a:latin typeface="Time s New Roman"/>
                        <a:ea typeface="Calibri" panose="020F0502020204030204" pitchFamily="34" charset="0"/>
                        <a:cs typeface="Times New Roman" panose="02020603050405020304" pitchFamily="18" charset="0"/>
                      </a:endParaRPr>
                    </a:p>
                  </a:txBody>
                  <a:tcPr marL="63305" marR="63305" marT="0" marB="0" anchor="ctr"/>
                </a:tc>
                <a:extLst>
                  <a:ext uri="{0D108BD9-81ED-4DB2-BD59-A6C34878D82A}">
                    <a16:rowId xmlns:a16="http://schemas.microsoft.com/office/drawing/2014/main" val="1108122047"/>
                  </a:ext>
                </a:extLst>
              </a:tr>
              <a:tr h="298904">
                <a:tc>
                  <a:txBody>
                    <a:bodyPr/>
                    <a:lstStyle/>
                    <a:p>
                      <a:pPr algn="ctr">
                        <a:lnSpc>
                          <a:spcPct val="107000"/>
                        </a:lnSpc>
                        <a:spcAft>
                          <a:spcPts val="0"/>
                        </a:spcAft>
                      </a:pPr>
                      <a:r>
                        <a:rPr lang="en-GB" sz="1300">
                          <a:effectLst/>
                          <a:latin typeface="Time s New Roman"/>
                        </a:rPr>
                        <a:t>III</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nSpc>
                          <a:spcPct val="107000"/>
                        </a:lnSpc>
                        <a:spcAft>
                          <a:spcPts val="0"/>
                        </a:spcAft>
                      </a:pPr>
                      <a:r>
                        <a:rPr lang="en-GB" sz="1300">
                          <a:effectLst/>
                          <a:latin typeface="Time s New Roman"/>
                        </a:rPr>
                        <a:t>Chi chuyển nguồn sang năm sau</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a:effectLst/>
                          <a:latin typeface="Time s New Roman"/>
                        </a:rPr>
                        <a:t>0</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a:effectLst/>
                          <a:latin typeface="Time s New Roman"/>
                        </a:rPr>
                        <a:t>592.649 </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a:effectLst/>
                          <a:latin typeface="Time s New Roman"/>
                        </a:rPr>
                        <a:t> </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r">
                        <a:lnSpc>
                          <a:spcPct val="107000"/>
                        </a:lnSpc>
                        <a:spcAft>
                          <a:spcPts val="800"/>
                        </a:spcAft>
                      </a:pPr>
                      <a:r>
                        <a:rPr lang="en-US" sz="1300">
                          <a:effectLst/>
                          <a:latin typeface="Time s New Roman"/>
                        </a:rPr>
                        <a:t>592.649</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ctr">
                        <a:lnSpc>
                          <a:spcPct val="107000"/>
                        </a:lnSpc>
                        <a:spcAft>
                          <a:spcPts val="800"/>
                        </a:spcAft>
                      </a:pPr>
                      <a:r>
                        <a:rPr lang="en-US" sz="1300">
                          <a:effectLst/>
                          <a:latin typeface="Time s New Roman"/>
                        </a:rPr>
                        <a:t> </a:t>
                      </a:r>
                      <a:endParaRPr lang="en-US" sz="1300">
                        <a:effectLst/>
                        <a:latin typeface="Time s New Roman"/>
                        <a:ea typeface="Calibri" panose="020F0502020204030204" pitchFamily="34" charset="0"/>
                        <a:cs typeface="Times New Roman" panose="02020603050405020304" pitchFamily="18" charset="0"/>
                      </a:endParaRPr>
                    </a:p>
                  </a:txBody>
                  <a:tcPr marL="63305" marR="63305" marT="0" marB="0" anchor="ctr"/>
                </a:tc>
                <a:tc>
                  <a:txBody>
                    <a:bodyPr/>
                    <a:lstStyle/>
                    <a:p>
                      <a:pPr algn="ctr">
                        <a:lnSpc>
                          <a:spcPct val="107000"/>
                        </a:lnSpc>
                        <a:spcAft>
                          <a:spcPts val="800"/>
                        </a:spcAft>
                      </a:pPr>
                      <a:r>
                        <a:rPr lang="en-US" sz="1300" dirty="0">
                          <a:effectLst/>
                          <a:latin typeface="Time s New Roman"/>
                        </a:rPr>
                        <a:t>-</a:t>
                      </a:r>
                      <a:endParaRPr lang="en-US" sz="1300" dirty="0">
                        <a:effectLst/>
                        <a:latin typeface="Time s New Roman"/>
                        <a:ea typeface="Calibri" panose="020F0502020204030204" pitchFamily="34" charset="0"/>
                        <a:cs typeface="Times New Roman" panose="02020603050405020304" pitchFamily="18" charset="0"/>
                      </a:endParaRPr>
                    </a:p>
                  </a:txBody>
                  <a:tcPr marL="63305" marR="63305" marT="0" marB="0" anchor="ctr"/>
                </a:tc>
                <a:extLst>
                  <a:ext uri="{0D108BD9-81ED-4DB2-BD59-A6C34878D82A}">
                    <a16:rowId xmlns:a16="http://schemas.microsoft.com/office/drawing/2014/main" val="318948043"/>
                  </a:ext>
                </a:extLst>
              </a:tr>
            </a:tbl>
          </a:graphicData>
        </a:graphic>
      </p:graphicFrame>
      <p:sp>
        <p:nvSpPr>
          <p:cNvPr id="5" name="Rectangle 1">
            <a:extLst>
              <a:ext uri="{FF2B5EF4-FFF2-40B4-BE49-F238E27FC236}">
                <a16:creationId xmlns:a16="http://schemas.microsoft.com/office/drawing/2014/main" id="{B2695A9A-D6D2-4059-9A40-B747376BFE76}"/>
              </a:ext>
            </a:extLst>
          </p:cNvPr>
          <p:cNvSpPr>
            <a:spLocks noChangeArrowheads="1"/>
          </p:cNvSpPr>
          <p:nvPr/>
        </p:nvSpPr>
        <p:spPr bwMode="auto">
          <a:xfrm>
            <a:off x="653123" y="504098"/>
            <a:ext cx="7913954" cy="468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4406" tIns="42203" rIns="84406" bIns="42203" numCol="1" anchor="ctr" anchorCtr="0" compatLnSpc="1">
            <a:prstTxWarp prst="textNoShape">
              <a:avLst/>
            </a:prstTxWarp>
            <a:spAutoFit/>
          </a:bodyPr>
          <a:lstStyle/>
          <a:p>
            <a:pPr algn="ctr" defTabSz="844083" eaLnBrk="0" fontAlgn="base" hangingPunct="0">
              <a:spcBef>
                <a:spcPct val="0"/>
              </a:spcBef>
              <a:spcAft>
                <a:spcPct val="0"/>
              </a:spcAft>
            </a:pPr>
            <a:r>
              <a:rPr lang="en-US" altLang="en-US" sz="1292" b="1" dirty="0">
                <a:latin typeface="Times New Roman" panose="02020603050405020304" pitchFamily="18" charset="0"/>
                <a:ea typeface="Calibri" panose="020F0502020204030204" pitchFamily="34" charset="0"/>
                <a:cs typeface="Times New Roman" panose="02020603050405020304" pitchFamily="18" charset="0"/>
              </a:rPr>
              <a:t>QUYẾT TO</a:t>
            </a:r>
            <a:r>
              <a:rPr lang="en-US" altLang="en-US" sz="1292" b="1" dirty="0">
                <a:latin typeface="Calibri" panose="020F0502020204030204" pitchFamily="34" charset="0"/>
                <a:ea typeface="Calibri" panose="020F0502020204030204" pitchFamily="34" charset="0"/>
                <a:cs typeface="Times New Roman" panose="02020603050405020304" pitchFamily="18" charset="0"/>
              </a:rPr>
              <a:t>Á</a:t>
            </a:r>
            <a:r>
              <a:rPr lang="en-US" altLang="en-US" sz="1292" b="1" dirty="0">
                <a:latin typeface="Times New Roman" panose="02020603050405020304" pitchFamily="18" charset="0"/>
                <a:ea typeface="Calibri" panose="020F0502020204030204" pitchFamily="34" charset="0"/>
                <a:cs typeface="Times New Roman" panose="02020603050405020304" pitchFamily="18" charset="0"/>
              </a:rPr>
              <a:t>N CHI NGÂN S</a:t>
            </a:r>
            <a:r>
              <a:rPr lang="en-US" altLang="en-US" sz="1292" b="1" dirty="0">
                <a:latin typeface="Calibri" panose="020F0502020204030204" pitchFamily="34" charset="0"/>
                <a:ea typeface="Calibri" panose="020F0502020204030204" pitchFamily="34" charset="0"/>
                <a:cs typeface="Times New Roman" panose="02020603050405020304" pitchFamily="18" charset="0"/>
              </a:rPr>
              <a:t>Á</a:t>
            </a:r>
            <a:r>
              <a:rPr lang="en-US" altLang="en-US" sz="1292" b="1" dirty="0">
                <a:latin typeface="Times New Roman" panose="02020603050405020304" pitchFamily="18" charset="0"/>
                <a:ea typeface="Calibri" panose="020F0502020204030204" pitchFamily="34" charset="0"/>
                <a:cs typeface="Times New Roman" panose="02020603050405020304" pitchFamily="18" charset="0"/>
              </a:rPr>
              <a:t>CH NH</a:t>
            </a:r>
            <a:r>
              <a:rPr lang="en-US" altLang="en-US" sz="1292" b="1" dirty="0">
                <a:latin typeface="Calibri" panose="020F0502020204030204" pitchFamily="34" charset="0"/>
                <a:ea typeface="Calibri" panose="020F0502020204030204" pitchFamily="34" charset="0"/>
                <a:cs typeface="Times New Roman" panose="02020603050405020304" pitchFamily="18" charset="0"/>
              </a:rPr>
              <a:t>À</a:t>
            </a:r>
            <a:r>
              <a:rPr lang="en-US" altLang="en-US" sz="1292" b="1" dirty="0">
                <a:latin typeface="Times New Roman" panose="02020603050405020304" pitchFamily="18" charset="0"/>
                <a:ea typeface="Calibri" panose="020F0502020204030204" pitchFamily="34" charset="0"/>
                <a:cs typeface="Times New Roman" panose="02020603050405020304" pitchFamily="18" charset="0"/>
              </a:rPr>
              <a:t> NƯỚC NĂM…</a:t>
            </a:r>
            <a:endParaRPr lang="en-US" altLang="en-US" sz="831" dirty="0"/>
          </a:p>
          <a:p>
            <a:pPr algn="ctr" defTabSz="844083" eaLnBrk="0" fontAlgn="base" hangingPunct="0">
              <a:spcBef>
                <a:spcPct val="0"/>
              </a:spcBef>
              <a:spcAft>
                <a:spcPct val="0"/>
              </a:spcAft>
            </a:pPr>
            <a:r>
              <a:rPr lang="en-US" altLang="en-US" sz="1200" i="1" dirty="0" err="1">
                <a:latin typeface="Times New Roman" panose="02020603050405020304" pitchFamily="18" charset="0"/>
                <a:ea typeface="Calibri" panose="020F0502020204030204" pitchFamily="34" charset="0"/>
                <a:cs typeface="Times New Roman" panose="02020603050405020304" pitchFamily="18" charset="0"/>
              </a:rPr>
              <a:t>Đơn</a:t>
            </a:r>
            <a:r>
              <a:rPr lang="en-US" altLang="en-US" sz="1200" i="1" dirty="0">
                <a:latin typeface="Times New Roman" panose="02020603050405020304" pitchFamily="18" charset="0"/>
                <a:ea typeface="Calibri" panose="020F0502020204030204" pitchFamily="34" charset="0"/>
                <a:cs typeface="Times New Roman" panose="02020603050405020304" pitchFamily="18" charset="0"/>
              </a:rPr>
              <a:t> </a:t>
            </a:r>
            <a:r>
              <a:rPr lang="en-US" altLang="en-US" sz="1200" i="1" dirty="0" err="1">
                <a:latin typeface="Times New Roman" panose="02020603050405020304" pitchFamily="18" charset="0"/>
                <a:ea typeface="Calibri" panose="020F0502020204030204" pitchFamily="34" charset="0"/>
                <a:cs typeface="Times New Roman" panose="02020603050405020304" pitchFamily="18" charset="0"/>
              </a:rPr>
              <a:t>vị</a:t>
            </a:r>
            <a:r>
              <a:rPr lang="en-US" altLang="en-US" sz="1200" i="1" dirty="0">
                <a:latin typeface="Times New Roman" panose="02020603050405020304" pitchFamily="18" charset="0"/>
                <a:ea typeface="Calibri" panose="020F0502020204030204" pitchFamily="34" charset="0"/>
                <a:cs typeface="Times New Roman" panose="02020603050405020304" pitchFamily="18" charset="0"/>
              </a:rPr>
              <a:t> </a:t>
            </a:r>
            <a:r>
              <a:rPr lang="en-US" altLang="en-US" sz="1200" i="1" dirty="0" err="1">
                <a:latin typeface="Times New Roman" panose="02020603050405020304" pitchFamily="18" charset="0"/>
                <a:ea typeface="Calibri" panose="020F0502020204030204" pitchFamily="34" charset="0"/>
                <a:cs typeface="Times New Roman" panose="02020603050405020304" pitchFamily="18" charset="0"/>
              </a:rPr>
              <a:t>t</a:t>
            </a:r>
            <a:r>
              <a:rPr lang="en-US" altLang="en-US" sz="1200" i="1" dirty="0" err="1">
                <a:latin typeface="Calibri" panose="020F0502020204030204" pitchFamily="34" charset="0"/>
                <a:ea typeface="Calibri" panose="020F0502020204030204" pitchFamily="34" charset="0"/>
                <a:cs typeface="Times New Roman" panose="02020603050405020304" pitchFamily="18" charset="0"/>
              </a:rPr>
              <a:t>í</a:t>
            </a:r>
            <a:r>
              <a:rPr lang="en-US" altLang="en-US" sz="1200" i="1" dirty="0" err="1">
                <a:latin typeface="Times New Roman" panose="02020603050405020304" pitchFamily="18" charset="0"/>
                <a:ea typeface="Calibri" panose="020F0502020204030204" pitchFamily="34" charset="0"/>
                <a:cs typeface="Times New Roman" panose="02020603050405020304" pitchFamily="18" charset="0"/>
              </a:rPr>
              <a:t>nh</a:t>
            </a:r>
            <a:r>
              <a:rPr lang="en-US" altLang="en-US" sz="1200" i="1" dirty="0">
                <a:latin typeface="Times New Roman" panose="02020603050405020304" pitchFamily="18" charset="0"/>
                <a:ea typeface="Calibri" panose="020F0502020204030204" pitchFamily="34" charset="0"/>
                <a:cs typeface="Times New Roman" panose="02020603050405020304" pitchFamily="18" charset="0"/>
              </a:rPr>
              <a:t>: </a:t>
            </a:r>
            <a:r>
              <a:rPr lang="en-US" altLang="en-US" sz="1200" i="1" dirty="0" err="1">
                <a:latin typeface="Times New Roman" panose="02020603050405020304" pitchFamily="18" charset="0"/>
                <a:ea typeface="Calibri" panose="020F0502020204030204" pitchFamily="34" charset="0"/>
                <a:cs typeface="Times New Roman" panose="02020603050405020304" pitchFamily="18" charset="0"/>
              </a:rPr>
              <a:t>Tỷ</a:t>
            </a:r>
            <a:r>
              <a:rPr lang="en-US" altLang="en-US" sz="1200" i="1" dirty="0">
                <a:latin typeface="Times New Roman" panose="02020603050405020304" pitchFamily="18" charset="0"/>
                <a:ea typeface="Calibri" panose="020F0502020204030204" pitchFamily="34" charset="0"/>
                <a:cs typeface="Times New Roman" panose="02020603050405020304" pitchFamily="18" charset="0"/>
              </a:rPr>
              <a:t> </a:t>
            </a:r>
            <a:r>
              <a:rPr lang="en-US" altLang="en-US" sz="1200" i="1" dirty="0" err="1">
                <a:latin typeface="Times New Roman" panose="02020603050405020304" pitchFamily="18" charset="0"/>
                <a:ea typeface="Calibri" panose="020F0502020204030204" pitchFamily="34" charset="0"/>
                <a:cs typeface="Times New Roman" panose="02020603050405020304" pitchFamily="18" charset="0"/>
              </a:rPr>
              <a:t>đồng</a:t>
            </a:r>
            <a:endParaRPr lang="en-US" altLang="en-US" sz="1662" dirty="0">
              <a:latin typeface="Arial" panose="020B0604020202020204" pitchFamily="34" charset="0"/>
            </a:endParaRPr>
          </a:p>
        </p:txBody>
      </p:sp>
    </p:spTree>
    <p:extLst>
      <p:ext uri="{BB962C8B-B14F-4D97-AF65-F5344CB8AC3E}">
        <p14:creationId xmlns:p14="http://schemas.microsoft.com/office/powerpoint/2010/main" val="36422286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Rectangle 3"/>
          <p:cNvSpPr txBox="1">
            <a:spLocks noGrp="1"/>
          </p:cNvSpPr>
          <p:nvPr>
            <p:ph idx="1"/>
          </p:nvPr>
        </p:nvSpPr>
        <p:spPr>
          <a:xfrm>
            <a:off x="476247" y="1447796"/>
            <a:ext cx="8362953" cy="4419599"/>
          </a:xfrm>
        </p:spPr>
        <p:txBody>
          <a:bodyPr/>
          <a:lstStyle/>
          <a:p>
            <a:pPr marL="457200" indent="-457200" algn="just">
              <a:spcBef>
                <a:spcPts val="600"/>
              </a:spcBef>
              <a:spcAft>
                <a:spcPts val="600"/>
              </a:spcAft>
              <a:buNone/>
            </a:pPr>
            <a:r>
              <a:rPr lang="en-US" sz="3100" dirty="0">
                <a:latin typeface="Times New Roman" panose="02020603050405020304" pitchFamily="18" charset="0"/>
                <a:cs typeface="Times New Roman" panose="02020603050405020304" pitchFamily="18" charset="0"/>
              </a:rPr>
              <a:t>1. </a:t>
            </a:r>
            <a:r>
              <a:rPr lang="en-US" sz="3100" dirty="0" err="1">
                <a:latin typeface="Times New Roman" panose="02020603050405020304" pitchFamily="18" charset="0"/>
                <a:cs typeface="Times New Roman" panose="02020603050405020304" pitchFamily="18" charset="0"/>
              </a:rPr>
              <a:t>Giám</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sát</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việc</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lập</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và</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quyết</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định</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dự</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toán</a:t>
            </a:r>
            <a:r>
              <a:rPr lang="en-US" sz="3100" dirty="0">
                <a:latin typeface="Times New Roman" panose="02020603050405020304" pitchFamily="18" charset="0"/>
                <a:cs typeface="Times New Roman" panose="02020603050405020304" pitchFamily="18" charset="0"/>
              </a:rPr>
              <a:t> NSĐP</a:t>
            </a:r>
          </a:p>
          <a:p>
            <a:pPr marL="457200" indent="-457200" algn="just">
              <a:spcBef>
                <a:spcPts val="600"/>
              </a:spcBef>
              <a:spcAft>
                <a:spcPts val="600"/>
              </a:spcAft>
              <a:buNone/>
            </a:pPr>
            <a:r>
              <a:rPr lang="en-US" sz="3100" dirty="0">
                <a:latin typeface="Times New Roman" panose="02020603050405020304" pitchFamily="18" charset="0"/>
                <a:cs typeface="Times New Roman" panose="02020603050405020304" pitchFamily="18" charset="0"/>
              </a:rPr>
              <a:t>2. </a:t>
            </a:r>
            <a:r>
              <a:rPr lang="en-US" sz="3100" dirty="0" err="1">
                <a:latin typeface="Times New Roman" panose="02020603050405020304" pitchFamily="18" charset="0"/>
                <a:cs typeface="Times New Roman" panose="02020603050405020304" pitchFamily="18" charset="0"/>
              </a:rPr>
              <a:t>Giám</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sát</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ph</a:t>
            </a:r>
            <a:r>
              <a:rPr lang="vi-VN" sz="3100" dirty="0">
                <a:latin typeface="Times New Roman" panose="02020603050405020304" pitchFamily="18" charset="0"/>
                <a:cs typeface="Times New Roman" panose="02020603050405020304" pitchFamily="18" charset="0"/>
              </a:rPr>
              <a:t>ư</a:t>
            </a:r>
            <a:r>
              <a:rPr lang="en-US" sz="3100" dirty="0" err="1">
                <a:latin typeface="Times New Roman" panose="02020603050405020304" pitchFamily="18" charset="0"/>
                <a:cs typeface="Times New Roman" panose="02020603050405020304" pitchFamily="18" charset="0"/>
              </a:rPr>
              <a:t>ơng</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án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phân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bổ</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ngân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sách</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cấp</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tỉnh</a:t>
            </a:r>
            <a:endParaRPr lang="en-US" sz="3100" dirty="0">
              <a:latin typeface="Times New Roman" panose="02020603050405020304" pitchFamily="18" charset="0"/>
              <a:cs typeface="Times New Roman" panose="02020603050405020304" pitchFamily="18" charset="0"/>
            </a:endParaRPr>
          </a:p>
          <a:p>
            <a:pPr marL="457200" indent="-457200" algn="just">
              <a:spcBef>
                <a:spcPts val="600"/>
              </a:spcBef>
              <a:spcAft>
                <a:spcPts val="600"/>
              </a:spcAft>
              <a:buNone/>
            </a:pPr>
            <a:r>
              <a:rPr lang="en-US" sz="3100" dirty="0">
                <a:latin typeface="Times New Roman" panose="02020603050405020304" pitchFamily="18" charset="0"/>
                <a:cs typeface="Times New Roman" panose="02020603050405020304" pitchFamily="18" charset="0"/>
              </a:rPr>
              <a:t>3. </a:t>
            </a:r>
            <a:r>
              <a:rPr lang="en-US" sz="3100" dirty="0" err="1">
                <a:latin typeface="Times New Roman" panose="02020603050405020304" pitchFamily="18" charset="0"/>
                <a:cs typeface="Times New Roman" panose="02020603050405020304" pitchFamily="18" charset="0"/>
              </a:rPr>
              <a:t>Giám</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sát</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quyết</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toán</a:t>
            </a:r>
            <a:r>
              <a:rPr lang="en-US" sz="3100" dirty="0">
                <a:latin typeface="Times New Roman" panose="02020603050405020304" pitchFamily="18" charset="0"/>
                <a:cs typeface="Times New Roman" panose="02020603050405020304" pitchFamily="18" charset="0"/>
              </a:rPr>
              <a:t> NSĐP</a:t>
            </a:r>
          </a:p>
          <a:p>
            <a:pPr marL="457200" indent="-457200" algn="just">
              <a:spcBef>
                <a:spcPts val="600"/>
              </a:spcBef>
              <a:spcAft>
                <a:spcPts val="600"/>
              </a:spcAft>
              <a:buNone/>
            </a:pPr>
            <a:r>
              <a:rPr lang="en-US" sz="3100" dirty="0">
                <a:latin typeface="Times New Roman" panose="02020603050405020304" pitchFamily="18" charset="0"/>
                <a:cs typeface="Times New Roman" panose="02020603050405020304" pitchFamily="18" charset="0"/>
              </a:rPr>
              <a:t>4. </a:t>
            </a:r>
            <a:r>
              <a:rPr lang="nl-NL" sz="3100" dirty="0">
                <a:latin typeface="Times New Roman" pitchFamily="18"/>
              </a:rPr>
              <a:t>Một số vấn đề cần lưu ý khi giám sát ngân sách địa phương</a:t>
            </a:r>
            <a:endParaRPr lang="en-US" sz="3100" dirty="0">
              <a:latin typeface="Times New Roman" panose="02020603050405020304" pitchFamily="18" charset="0"/>
              <a:cs typeface="Times New Roman" panose="02020603050405020304" pitchFamily="18" charset="0"/>
            </a:endParaRPr>
          </a:p>
          <a:p>
            <a:pPr marL="457200" indent="-457200" algn="just">
              <a:spcBef>
                <a:spcPts val="600"/>
              </a:spcBef>
              <a:spcAft>
                <a:spcPts val="600"/>
              </a:spcAft>
              <a:buNone/>
            </a:pPr>
            <a:r>
              <a:rPr lang="nl-NL" sz="3100" dirty="0">
                <a:latin typeface="Times New Roman" pitchFamily="18"/>
              </a:rPr>
              <a:t>5. Một số vấn đề cần tập trung giám sát ngân sách địa phương</a:t>
            </a:r>
            <a:endParaRPr lang="en-US" sz="3100" dirty="0">
              <a:latin typeface="Times New Roman" panose="02020603050405020304" pitchFamily="18" charset="0"/>
              <a:cs typeface="Times New Roman" panose="02020603050405020304" pitchFamily="18" charset="0"/>
            </a:endParaRPr>
          </a:p>
          <a:p>
            <a:pPr marL="109728" indent="0">
              <a:buNone/>
            </a:pP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pPr marL="109728" indent="0">
              <a:buNone/>
            </a:pPr>
            <a:endParaRPr lang="en-US" dirty="0">
              <a:latin typeface="Times New Roman" panose="02020603050405020304" pitchFamily="18" charset="0"/>
              <a:cs typeface="Times New Roman" panose="02020603050405020304" pitchFamily="18" charset="0"/>
            </a:endParaRPr>
          </a:p>
        </p:txBody>
      </p:sp>
      <p:sp>
        <p:nvSpPr>
          <p:cNvPr id="3" name="Rectangle 2"/>
          <p:cNvSpPr txBox="1">
            <a:spLocks noGrp="1"/>
          </p:cNvSpPr>
          <p:nvPr>
            <p:ph type="title"/>
          </p:nvPr>
        </p:nvSpPr>
        <p:spPr>
          <a:xfrm>
            <a:off x="609603" y="304796"/>
            <a:ext cx="8458200" cy="1143000"/>
          </a:xfrm>
        </p:spPr>
        <p:txBody>
          <a:bodyPr/>
          <a:lstStyle/>
          <a:p>
            <a:pPr lvl="0" algn="ctr"/>
            <a:r>
              <a:rPr lang="en-US" sz="2800" dirty="0">
                <a:solidFill>
                  <a:srgbClr val="FF0000"/>
                </a:solidFill>
                <a:latin typeface="Times New Roman" panose="02020603050405020304" pitchFamily="18" charset="0"/>
                <a:cs typeface="Times New Roman" panose="02020603050405020304" pitchFamily="18" charset="0"/>
              </a:rPr>
              <a:t>IV. KỸ NĂNG GIÁM SÁT VỀ NSĐP </a:t>
            </a:r>
          </a:p>
        </p:txBody>
      </p:sp>
    </p:spTree>
  </p:cSld>
  <p:clrMapOvr>
    <a:masterClrMapping/>
  </p:clrMapOvr>
  <p:transition>
    <p:wedg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Grp="1"/>
          </p:cNvSpPr>
          <p:nvPr>
            <p:ph idx="1"/>
          </p:nvPr>
        </p:nvSpPr>
        <p:spPr>
          <a:xfrm>
            <a:off x="354625" y="1752600"/>
            <a:ext cx="8434750" cy="3886200"/>
          </a:xfrm>
        </p:spPr>
        <p:txBody>
          <a:bodyPr/>
          <a:lstStyle/>
          <a:p>
            <a:pPr marL="457200" indent="-457200">
              <a:spcBef>
                <a:spcPts val="600"/>
              </a:spcBef>
              <a:spcAft>
                <a:spcPts val="600"/>
              </a:spcAft>
            </a:pPr>
            <a:r>
              <a:rPr lang="en-US" sz="3000" kern="0">
                <a:latin typeface="Times New Roman" panose="02020603050405020304" pitchFamily="18" charset="0"/>
                <a:cs typeface="Times New Roman" panose="02020603050405020304" pitchFamily="18" charset="0"/>
              </a:rPr>
              <a:t>Vị trí, vai trò của dự toán NSNN</a:t>
            </a:r>
            <a:endParaRPr lang="en-US" sz="3000" kern="0" dirty="0">
              <a:latin typeface="Times New Roman" panose="02020603050405020304" pitchFamily="18" charset="0"/>
              <a:cs typeface="Times New Roman" panose="02020603050405020304" pitchFamily="18" charset="0"/>
            </a:endParaRPr>
          </a:p>
          <a:p>
            <a:pPr marL="457200" indent="-457200">
              <a:spcBef>
                <a:spcPts val="600"/>
              </a:spcBef>
              <a:spcAft>
                <a:spcPts val="600"/>
              </a:spcAft>
            </a:pPr>
            <a:r>
              <a:rPr lang="en-US" sz="3000" kern="0" err="1">
                <a:latin typeface="Times New Roman" panose="02020603050405020304" pitchFamily="18" charset="0"/>
                <a:cs typeface="Times New Roman" panose="02020603050405020304" pitchFamily="18" charset="0"/>
              </a:rPr>
              <a:t>Căn</a:t>
            </a:r>
            <a:r>
              <a:rPr lang="en-US" sz="3000" kern="0">
                <a:latin typeface="Times New Roman" panose="02020603050405020304" pitchFamily="18" charset="0"/>
                <a:cs typeface="Times New Roman" panose="02020603050405020304" pitchFamily="18" charset="0"/>
              </a:rPr>
              <a:t> cứ lập dự toán NSNN</a:t>
            </a:r>
            <a:endParaRPr lang="en-US" sz="3000" kern="0" dirty="0">
              <a:latin typeface="Times New Roman" panose="02020603050405020304" pitchFamily="18" charset="0"/>
              <a:cs typeface="Times New Roman" panose="02020603050405020304" pitchFamily="18" charset="0"/>
            </a:endParaRPr>
          </a:p>
          <a:p>
            <a:pPr marL="457200" indent="-457200">
              <a:spcBef>
                <a:spcPts val="600"/>
              </a:spcBef>
              <a:spcAft>
                <a:spcPts val="600"/>
              </a:spcAft>
            </a:pPr>
            <a:r>
              <a:rPr lang="en-US" sz="3000" kern="0">
                <a:latin typeface="Times New Roman" panose="02020603050405020304" pitchFamily="18" charset="0"/>
                <a:cs typeface="Times New Roman" panose="02020603050405020304" pitchFamily="18" charset="0"/>
              </a:rPr>
              <a:t>Yêu cầu dự toán NSNN</a:t>
            </a:r>
            <a:endParaRPr lang="en-US" sz="3000" kern="0" dirty="0">
              <a:latin typeface="Times New Roman" panose="02020603050405020304" pitchFamily="18" charset="0"/>
              <a:cs typeface="Times New Roman" panose="02020603050405020304" pitchFamily="18" charset="0"/>
            </a:endParaRPr>
          </a:p>
          <a:p>
            <a:pPr marL="457200" indent="-457200">
              <a:spcBef>
                <a:spcPts val="600"/>
              </a:spcBef>
              <a:spcAft>
                <a:spcPts val="600"/>
              </a:spcAft>
            </a:pPr>
            <a:r>
              <a:rPr lang="en-US" sz="3000" kern="0" err="1">
                <a:latin typeface="Times New Roman" panose="02020603050405020304" pitchFamily="18" charset="0"/>
                <a:cs typeface="Times New Roman" panose="02020603050405020304" pitchFamily="18" charset="0"/>
              </a:rPr>
              <a:t>Quy</a:t>
            </a:r>
            <a:r>
              <a:rPr lang="en-US" sz="3000" kern="0">
                <a:latin typeface="Times New Roman" panose="02020603050405020304" pitchFamily="18" charset="0"/>
                <a:cs typeface="Times New Roman" panose="02020603050405020304" pitchFamily="18" charset="0"/>
              </a:rPr>
              <a:t> trình lập dự toán NSNN</a:t>
            </a:r>
            <a:endParaRPr lang="en-US" sz="3000" kern="0" dirty="0">
              <a:latin typeface="Times New Roman" panose="02020603050405020304" pitchFamily="18" charset="0"/>
              <a:cs typeface="Times New Roman" panose="02020603050405020304" pitchFamily="18" charset="0"/>
            </a:endParaRPr>
          </a:p>
          <a:p>
            <a:pPr marL="457200" indent="-457200">
              <a:spcBef>
                <a:spcPts val="600"/>
              </a:spcBef>
              <a:spcAft>
                <a:spcPts val="600"/>
              </a:spcAft>
            </a:pPr>
            <a:r>
              <a:rPr lang="vi-VN" sz="3000" kern="0">
                <a:latin typeface="Times New Roman" panose="02020603050405020304" pitchFamily="18" charset="0"/>
                <a:cs typeface="Times New Roman" panose="02020603050405020304" pitchFamily="18" charset="0"/>
              </a:rPr>
              <a:t>Các phương pháp và kỹ năng </a:t>
            </a:r>
            <a:r>
              <a:rPr lang="en-US" sz="3000" kern="0">
                <a:latin typeface="Times New Roman" panose="02020603050405020304" pitchFamily="18" charset="0"/>
                <a:cs typeface="Times New Roman" panose="02020603050405020304" pitchFamily="18" charset="0"/>
              </a:rPr>
              <a:t>thẩm </a:t>
            </a:r>
            <a:r>
              <a:rPr lang="en-US" sz="3000" kern="0" dirty="0" err="1">
                <a:latin typeface="Times New Roman" panose="02020603050405020304" pitchFamily="18" charset="0"/>
                <a:cs typeface="Times New Roman" panose="02020603050405020304" pitchFamily="18" charset="0"/>
              </a:rPr>
              <a:t>tra</a:t>
            </a:r>
            <a:r>
              <a:rPr lang="en-US" sz="3000" kern="0" dirty="0">
                <a:latin typeface="Times New Roman" panose="02020603050405020304" pitchFamily="18" charset="0"/>
                <a:cs typeface="Times New Roman" panose="02020603050405020304" pitchFamily="18" charset="0"/>
              </a:rPr>
              <a:t>, </a:t>
            </a:r>
            <a:r>
              <a:rPr lang="vi-VN" sz="3000" kern="0">
                <a:latin typeface="Times New Roman" panose="02020603050405020304" pitchFamily="18" charset="0"/>
                <a:cs typeface="Times New Roman" panose="02020603050405020304" pitchFamily="18" charset="0"/>
              </a:rPr>
              <a:t>xem xét dự   toán NSĐP, phương án phân bổ ngân sách cấp</a:t>
            </a:r>
            <a:r>
              <a:rPr lang="en-US" sz="3000" kern="0">
                <a:latin typeface="Times New Roman" panose="02020603050405020304" pitchFamily="18" charset="0"/>
                <a:cs typeface="Times New Roman" panose="02020603050405020304" pitchFamily="18" charset="0"/>
              </a:rPr>
              <a:t> </a:t>
            </a:r>
            <a:r>
              <a:rPr lang="vi-VN" sz="3000" kern="0">
                <a:latin typeface="Times New Roman" panose="02020603050405020304" pitchFamily="18" charset="0"/>
                <a:cs typeface="Times New Roman" panose="02020603050405020304" pitchFamily="18" charset="0"/>
              </a:rPr>
              <a:t>mình </a:t>
            </a:r>
          </a:p>
          <a:p>
            <a:pPr marL="109728" indent="0">
              <a:buNone/>
            </a:pPr>
            <a:endParaRPr lang="en-US" dirty="0">
              <a:latin typeface="Times New Roman" panose="02020603050405020304" pitchFamily="18" charset="0"/>
              <a:cs typeface="Times New Roman" panose="02020603050405020304" pitchFamily="18" charset="0"/>
            </a:endParaRPr>
          </a:p>
        </p:txBody>
      </p:sp>
      <p:sp>
        <p:nvSpPr>
          <p:cNvPr id="3" name="Rectangle 2"/>
          <p:cNvSpPr txBox="1">
            <a:spLocks noGrp="1"/>
          </p:cNvSpPr>
          <p:nvPr>
            <p:ph type="title"/>
          </p:nvPr>
        </p:nvSpPr>
        <p:spPr>
          <a:xfrm>
            <a:off x="228600" y="304800"/>
            <a:ext cx="8915400" cy="1219200"/>
          </a:xfrm>
        </p:spPr>
        <p:txBody>
          <a:bodyPr/>
          <a:lstStyle/>
          <a:p>
            <a:pPr algn="ctr"/>
            <a:br>
              <a:rPr lang="en-US" sz="3600" dirty="0">
                <a:latin typeface="Times New Roman" panose="02020603050405020304" pitchFamily="18" charset="0"/>
                <a:cs typeface="Times New Roman" panose="02020603050405020304" pitchFamily="18" charset="0"/>
              </a:rPr>
            </a:br>
            <a:r>
              <a:rPr lang="en-US" sz="3600" dirty="0">
                <a:solidFill>
                  <a:schemeClr val="accent1"/>
                </a:solidFill>
                <a:latin typeface="Times New Roman" panose="02020603050405020304" pitchFamily="18" charset="0"/>
                <a:cs typeface="Times New Roman" panose="02020603050405020304" pitchFamily="18" charset="0"/>
              </a:rPr>
              <a:t>1. </a:t>
            </a:r>
            <a:r>
              <a:rPr lang="en-US" sz="3600" dirty="0" err="1">
                <a:solidFill>
                  <a:schemeClr val="accent1"/>
                </a:solidFill>
                <a:latin typeface="Times New Roman" panose="02020603050405020304" pitchFamily="18" charset="0"/>
                <a:cs typeface="Times New Roman" panose="02020603050405020304" pitchFamily="18" charset="0"/>
              </a:rPr>
              <a:t>Giám</a:t>
            </a:r>
            <a:r>
              <a:rPr lang="en-US" sz="3600" dirty="0">
                <a:solidFill>
                  <a:schemeClr val="accent1"/>
                </a:solidFill>
                <a:latin typeface="Times New Roman" panose="02020603050405020304" pitchFamily="18" charset="0"/>
                <a:cs typeface="Times New Roman" panose="02020603050405020304" pitchFamily="18" charset="0"/>
              </a:rPr>
              <a:t> </a:t>
            </a:r>
            <a:r>
              <a:rPr lang="en-US" sz="3600" dirty="0" err="1">
                <a:solidFill>
                  <a:schemeClr val="accent1"/>
                </a:solidFill>
                <a:latin typeface="Times New Roman" panose="02020603050405020304" pitchFamily="18" charset="0"/>
                <a:cs typeface="Times New Roman" panose="02020603050405020304" pitchFamily="18" charset="0"/>
              </a:rPr>
              <a:t>sát</a:t>
            </a:r>
            <a:r>
              <a:rPr lang="en-US" sz="3600" dirty="0">
                <a:solidFill>
                  <a:schemeClr val="accent1"/>
                </a:solidFill>
                <a:latin typeface="Times New Roman" panose="02020603050405020304" pitchFamily="18" charset="0"/>
                <a:cs typeface="Times New Roman" panose="02020603050405020304" pitchFamily="18" charset="0"/>
              </a:rPr>
              <a:t> </a:t>
            </a:r>
            <a:r>
              <a:rPr lang="en-US" sz="3600" dirty="0" err="1">
                <a:solidFill>
                  <a:schemeClr val="accent1"/>
                </a:solidFill>
                <a:latin typeface="Times New Roman" panose="02020603050405020304" pitchFamily="18" charset="0"/>
                <a:cs typeface="Times New Roman" panose="02020603050405020304" pitchFamily="18" charset="0"/>
              </a:rPr>
              <a:t>việc</a:t>
            </a:r>
            <a:r>
              <a:rPr lang="en-US" sz="3600" dirty="0">
                <a:solidFill>
                  <a:schemeClr val="accent1"/>
                </a:solidFill>
                <a:latin typeface="Times New Roman" panose="02020603050405020304" pitchFamily="18" charset="0"/>
                <a:cs typeface="Times New Roman" panose="02020603050405020304" pitchFamily="18" charset="0"/>
              </a:rPr>
              <a:t> </a:t>
            </a:r>
            <a:r>
              <a:rPr lang="en-US" sz="3600" dirty="0" err="1">
                <a:solidFill>
                  <a:schemeClr val="accent1"/>
                </a:solidFill>
                <a:latin typeface="Times New Roman" panose="02020603050405020304" pitchFamily="18" charset="0"/>
                <a:cs typeface="Times New Roman" panose="02020603050405020304" pitchFamily="18" charset="0"/>
              </a:rPr>
              <a:t>lập</a:t>
            </a:r>
            <a:r>
              <a:rPr lang="en-US" sz="3600" dirty="0">
                <a:solidFill>
                  <a:schemeClr val="accent1"/>
                </a:solidFill>
                <a:latin typeface="Times New Roman" panose="02020603050405020304" pitchFamily="18" charset="0"/>
                <a:cs typeface="Times New Roman" panose="02020603050405020304" pitchFamily="18" charset="0"/>
              </a:rPr>
              <a:t> </a:t>
            </a:r>
            <a:r>
              <a:rPr lang="en-US" sz="3600" dirty="0" err="1">
                <a:solidFill>
                  <a:schemeClr val="accent1"/>
                </a:solidFill>
                <a:latin typeface="Times New Roman" panose="02020603050405020304" pitchFamily="18" charset="0"/>
                <a:cs typeface="Times New Roman" panose="02020603050405020304" pitchFamily="18" charset="0"/>
              </a:rPr>
              <a:t>và</a:t>
            </a:r>
            <a:r>
              <a:rPr lang="en-US" sz="3600" dirty="0">
                <a:solidFill>
                  <a:schemeClr val="accent1"/>
                </a:solidFill>
                <a:latin typeface="Times New Roman" panose="02020603050405020304" pitchFamily="18" charset="0"/>
                <a:cs typeface="Times New Roman" panose="02020603050405020304" pitchFamily="18" charset="0"/>
              </a:rPr>
              <a:t> </a:t>
            </a:r>
            <a:br>
              <a:rPr lang="en-US" sz="3600" dirty="0">
                <a:solidFill>
                  <a:schemeClr val="accent1"/>
                </a:solidFill>
                <a:latin typeface="Times New Roman" panose="02020603050405020304" pitchFamily="18" charset="0"/>
                <a:cs typeface="Times New Roman" panose="02020603050405020304" pitchFamily="18" charset="0"/>
              </a:rPr>
            </a:br>
            <a:r>
              <a:rPr lang="en-US" sz="3600" dirty="0" err="1">
                <a:solidFill>
                  <a:schemeClr val="accent1"/>
                </a:solidFill>
                <a:latin typeface="Times New Roman" panose="02020603050405020304" pitchFamily="18" charset="0"/>
                <a:cs typeface="Times New Roman" panose="02020603050405020304" pitchFamily="18" charset="0"/>
              </a:rPr>
              <a:t>quyết</a:t>
            </a:r>
            <a:r>
              <a:rPr lang="en-US" sz="3600" dirty="0">
                <a:solidFill>
                  <a:schemeClr val="accent1"/>
                </a:solidFill>
                <a:latin typeface="Times New Roman" panose="02020603050405020304" pitchFamily="18" charset="0"/>
                <a:cs typeface="Times New Roman" panose="02020603050405020304" pitchFamily="18" charset="0"/>
              </a:rPr>
              <a:t> </a:t>
            </a:r>
            <a:r>
              <a:rPr lang="en-US" sz="3600" dirty="0" err="1">
                <a:solidFill>
                  <a:schemeClr val="accent1"/>
                </a:solidFill>
                <a:latin typeface="Times New Roman" panose="02020603050405020304" pitchFamily="18" charset="0"/>
                <a:cs typeface="Times New Roman" panose="02020603050405020304" pitchFamily="18" charset="0"/>
              </a:rPr>
              <a:t>định</a:t>
            </a:r>
            <a:r>
              <a:rPr lang="en-US" sz="3600" dirty="0">
                <a:solidFill>
                  <a:schemeClr val="accent1"/>
                </a:solidFill>
                <a:latin typeface="Times New Roman" panose="02020603050405020304" pitchFamily="18" charset="0"/>
                <a:cs typeface="Times New Roman" panose="02020603050405020304" pitchFamily="18" charset="0"/>
              </a:rPr>
              <a:t> </a:t>
            </a:r>
            <a:r>
              <a:rPr lang="en-US" sz="3600" dirty="0" err="1">
                <a:solidFill>
                  <a:schemeClr val="accent1"/>
                </a:solidFill>
                <a:latin typeface="Times New Roman" panose="02020603050405020304" pitchFamily="18" charset="0"/>
                <a:cs typeface="Times New Roman" panose="02020603050405020304" pitchFamily="18" charset="0"/>
              </a:rPr>
              <a:t>dự</a:t>
            </a:r>
            <a:r>
              <a:rPr lang="en-US" sz="3600" dirty="0">
                <a:solidFill>
                  <a:schemeClr val="accent1"/>
                </a:solidFill>
                <a:latin typeface="Times New Roman" panose="02020603050405020304" pitchFamily="18" charset="0"/>
                <a:cs typeface="Times New Roman" panose="02020603050405020304" pitchFamily="18" charset="0"/>
              </a:rPr>
              <a:t> </a:t>
            </a:r>
            <a:r>
              <a:rPr lang="en-US" sz="3600" err="1">
                <a:solidFill>
                  <a:schemeClr val="accent1"/>
                </a:solidFill>
                <a:latin typeface="Times New Roman" panose="02020603050405020304" pitchFamily="18" charset="0"/>
                <a:cs typeface="Times New Roman" panose="02020603050405020304" pitchFamily="18" charset="0"/>
              </a:rPr>
              <a:t>toán</a:t>
            </a:r>
            <a:r>
              <a:rPr lang="en-US" sz="3600">
                <a:solidFill>
                  <a:schemeClr val="accent1"/>
                </a:solidFill>
                <a:latin typeface="Times New Roman" panose="02020603050405020304" pitchFamily="18" charset="0"/>
                <a:cs typeface="Times New Roman" panose="02020603050405020304" pitchFamily="18" charset="0"/>
              </a:rPr>
              <a:t> NSĐP</a:t>
            </a:r>
            <a:br>
              <a:rPr lang="en-US" sz="4400">
                <a:solidFill>
                  <a:schemeClr val="accent1"/>
                </a:solidFill>
                <a:latin typeface="Times New Roman" panose="02020603050405020304" pitchFamily="18" charset="0"/>
                <a:cs typeface="Times New Roman" panose="02020603050405020304" pitchFamily="18" charset="0"/>
              </a:rPr>
            </a:br>
            <a:r>
              <a:rPr lang="nl-NL">
                <a:solidFill>
                  <a:schemeClr val="accent1"/>
                </a:solidFill>
                <a:latin typeface="Times New Roman" panose="02020603050405020304" pitchFamily="18" charset="0"/>
                <a:cs typeface="Times New Roman" panose="02020603050405020304" pitchFamily="18" charset="0"/>
              </a:rPr>
              <a:t> </a:t>
            </a:r>
            <a:endParaRPr lang="en-US"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1067743"/>
      </p:ext>
    </p:extLst>
  </p:cSld>
  <p:clrMapOvr>
    <a:masterClrMapping/>
  </p:clrMapOvr>
  <p:transition>
    <p:wedge/>
  </p:transition>
</p:sld>
</file>

<file path=ppt/slides/slide27.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Rectangle 3"/>
          <p:cNvSpPr txBox="1">
            <a:spLocks noGrp="1"/>
          </p:cNvSpPr>
          <p:nvPr>
            <p:ph idx="1"/>
          </p:nvPr>
        </p:nvSpPr>
        <p:spPr>
          <a:xfrm>
            <a:off x="603741" y="1447804"/>
            <a:ext cx="7848597" cy="5181596"/>
          </a:xfrm>
        </p:spPr>
        <p:txBody>
          <a:bodyPr/>
          <a:lstStyle/>
          <a:p>
            <a:pPr marL="457200" indent="-457200">
              <a:spcBef>
                <a:spcPts val="600"/>
              </a:spcBef>
              <a:spcAft>
                <a:spcPts val="600"/>
              </a:spcAft>
            </a:pPr>
            <a:r>
              <a:rPr lang="en-US" sz="3100">
                <a:latin typeface="Times New Roman" panose="02020603050405020304" pitchFamily="18" charset="0"/>
                <a:cs typeface="Times New Roman" panose="02020603050405020304" pitchFamily="18" charset="0"/>
              </a:rPr>
              <a:t>Là khâu đầu tiên của chu trình NSNN</a:t>
            </a:r>
            <a:r>
              <a:rPr lang="en-US" sz="3100" dirty="0">
                <a:latin typeface="Times New Roman" panose="02020603050405020304" pitchFamily="18" charset="0"/>
                <a:cs typeface="Times New Roman" panose="02020603050405020304" pitchFamily="18" charset="0"/>
              </a:rPr>
              <a:t>;</a:t>
            </a:r>
          </a:p>
          <a:p>
            <a:pPr marL="457200" indent="-457200">
              <a:spcBef>
                <a:spcPts val="600"/>
              </a:spcBef>
              <a:spcAft>
                <a:spcPts val="600"/>
              </a:spcAft>
            </a:pPr>
            <a:r>
              <a:rPr lang="vi-VN" sz="3100">
                <a:latin typeface="Times New Roman" panose="02020603050405020304" pitchFamily="18" charset="0"/>
                <a:cs typeface="Times New Roman" panose="02020603050405020304" pitchFamily="18" charset="0"/>
              </a:rPr>
              <a:t>Phản ánh kế hoạch phát triển của nền kinh</a:t>
            </a:r>
            <a:r>
              <a:rPr lang="en-US" sz="3100">
                <a:latin typeface="Times New Roman" panose="02020603050405020304" pitchFamily="18" charset="0"/>
                <a:cs typeface="Times New Roman" panose="02020603050405020304" pitchFamily="18" charset="0"/>
              </a:rPr>
              <a:t> </a:t>
            </a:r>
            <a:r>
              <a:rPr lang="vi-VN" sz="3100">
                <a:latin typeface="Times New Roman" panose="02020603050405020304" pitchFamily="18" charset="0"/>
                <a:cs typeface="Times New Roman" panose="02020603050405020304" pitchFamily="18" charset="0"/>
              </a:rPr>
              <a:t>tế về mặt giá trị</a:t>
            </a:r>
            <a:r>
              <a:rPr lang="en-US" sz="3100" dirty="0">
                <a:latin typeface="Times New Roman" panose="02020603050405020304" pitchFamily="18" charset="0"/>
                <a:cs typeface="Times New Roman" panose="02020603050405020304" pitchFamily="18" charset="0"/>
              </a:rPr>
              <a:t>; </a:t>
            </a:r>
          </a:p>
          <a:p>
            <a:pPr marL="457200" indent="-457200">
              <a:spcBef>
                <a:spcPts val="600"/>
              </a:spcBef>
              <a:spcAft>
                <a:spcPts val="600"/>
              </a:spcAft>
            </a:pPr>
            <a:r>
              <a:rPr lang="en-US" sz="3100" err="1">
                <a:latin typeface="Times New Roman" panose="02020603050405020304" pitchFamily="18" charset="0"/>
                <a:cs typeface="Times New Roman" panose="02020603050405020304" pitchFamily="18" charset="0"/>
              </a:rPr>
              <a:t>Quyết</a:t>
            </a:r>
            <a:r>
              <a:rPr lang="en-US" sz="3100">
                <a:latin typeface="Times New Roman" panose="02020603050405020304" pitchFamily="18" charset="0"/>
                <a:cs typeface="Times New Roman" panose="02020603050405020304" pitchFamily="18" charset="0"/>
              </a:rPr>
              <a:t> định quy mô ngân sách sẽ thực hiện trong năm ngân sách</a:t>
            </a:r>
            <a:r>
              <a:rPr lang="en-US" sz="3100" dirty="0">
                <a:latin typeface="Times New Roman" panose="02020603050405020304" pitchFamily="18" charset="0"/>
                <a:cs typeface="Times New Roman" panose="02020603050405020304" pitchFamily="18" charset="0"/>
              </a:rPr>
              <a:t>;</a:t>
            </a:r>
          </a:p>
          <a:p>
            <a:pPr marL="457200" indent="-457200">
              <a:spcBef>
                <a:spcPts val="600"/>
              </a:spcBef>
              <a:spcAft>
                <a:spcPts val="600"/>
              </a:spcAft>
            </a:pPr>
            <a:r>
              <a:rPr lang="vi-VN" sz="3100">
                <a:latin typeface="Times New Roman" panose="02020603050405020304" pitchFamily="18" charset="0"/>
                <a:cs typeface="Times New Roman" panose="02020603050405020304" pitchFamily="18" charset="0"/>
              </a:rPr>
              <a:t>Quyết định công tác quản lý NSNN</a:t>
            </a:r>
            <a:r>
              <a:rPr lang="en-US" sz="3100" dirty="0">
                <a:latin typeface="Times New Roman" panose="02020603050405020304" pitchFamily="18" charset="0"/>
                <a:cs typeface="Times New Roman" panose="02020603050405020304" pitchFamily="18" charset="0"/>
              </a:rPr>
              <a:t>.</a:t>
            </a:r>
            <a:r>
              <a:rPr lang="vi-VN" sz="3100" dirty="0">
                <a:latin typeface="Times New Roman" panose="02020603050405020304" pitchFamily="18" charset="0"/>
                <a:cs typeface="Times New Roman" panose="02020603050405020304" pitchFamily="18" charset="0"/>
              </a:rPr>
              <a:t> </a:t>
            </a:r>
          </a:p>
        </p:txBody>
      </p:sp>
      <p:sp>
        <p:nvSpPr>
          <p:cNvPr id="3" name="Rectangle 2"/>
          <p:cNvSpPr txBox="1">
            <a:spLocks noGrp="1"/>
          </p:cNvSpPr>
          <p:nvPr>
            <p:ph type="title"/>
          </p:nvPr>
        </p:nvSpPr>
        <p:spPr>
          <a:xfrm>
            <a:off x="609603" y="228600"/>
            <a:ext cx="8305796" cy="838203"/>
          </a:xfrm>
        </p:spPr>
        <p:txBody>
          <a:bodyPr/>
          <a:lstStyle/>
          <a:p>
            <a:pPr lvl="0" algn="ctr"/>
            <a:r>
              <a:rPr lang="en-US" sz="3600" i="1" dirty="0" err="1">
                <a:latin typeface="Times New Roman" panose="02020603050405020304" pitchFamily="18" charset="0"/>
                <a:cs typeface="Times New Roman" panose="02020603050405020304" pitchFamily="18" charset="0"/>
              </a:rPr>
              <a:t>Vị</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trí</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vai</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trò</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của</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dự</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toán</a:t>
            </a:r>
            <a:r>
              <a:rPr lang="en-US" sz="3600" i="1" dirty="0">
                <a:latin typeface="Times New Roman" panose="02020603050405020304" pitchFamily="18" charset="0"/>
                <a:cs typeface="Times New Roman" panose="02020603050405020304" pitchFamily="18" charset="0"/>
              </a:rPr>
              <a:t> NSNN</a:t>
            </a:r>
            <a:endParaRPr lang="en-US" sz="3600" i="1" dirty="0">
              <a:solidFill>
                <a:srgbClr val="660066"/>
              </a:solidFill>
              <a:latin typeface="Times New Roman" panose="02020603050405020304" pitchFamily="18" charset="0"/>
              <a:cs typeface="Times New Roman" panose="02020603050405020304" pitchFamily="18" charset="0"/>
            </a:endParaRPr>
          </a:p>
        </p:txBody>
      </p:sp>
    </p:spTree>
  </p:cSld>
  <p:clrMapOvr>
    <a:masterClrMapping/>
  </p:clrMapOvr>
  <p:transition>
    <p:wedge/>
  </p:transition>
</p:sld>
</file>

<file path=ppt/slides/slide28.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2" name="Rectangle 3"/>
          <p:cNvSpPr txBox="1">
            <a:spLocks noGrp="1"/>
          </p:cNvSpPr>
          <p:nvPr>
            <p:ph idx="1"/>
          </p:nvPr>
        </p:nvSpPr>
        <p:spPr>
          <a:xfrm>
            <a:off x="304807" y="1143000"/>
            <a:ext cx="8572499" cy="5486400"/>
          </a:xfrm>
        </p:spPr>
        <p:txBody>
          <a:bodyPr/>
          <a:lstStyle/>
          <a:p>
            <a:pPr marL="457200" indent="-457200" algn="just">
              <a:spcBef>
                <a:spcPts val="600"/>
              </a:spcBef>
              <a:spcAft>
                <a:spcPts val="600"/>
              </a:spcAft>
              <a:buSzPts val="1600"/>
              <a:buFont typeface="Times New Roman" panose="02020603050405020304" pitchFamily="18" charset="0"/>
              <a:buChar char=""/>
            </a:pPr>
            <a:r>
              <a:rPr lang="vi-VN" sz="3000" dirty="0">
                <a:latin typeface="+mj-lt"/>
              </a:rPr>
              <a:t>Nhiệm vụ phát triển kinh tế xã hội, bảo đảm an ninh quốc phòng, các chỉ tiêu kế hoạch kinh tế xã </a:t>
            </a:r>
            <a:r>
              <a:rPr lang="vi-VN" sz="3000">
                <a:latin typeface="+mj-lt"/>
              </a:rPr>
              <a:t>hội năm</a:t>
            </a:r>
            <a:r>
              <a:rPr lang="en-US" sz="3000">
                <a:latin typeface="+mj-lt"/>
              </a:rPr>
              <a:t> </a:t>
            </a:r>
            <a:r>
              <a:rPr lang="vi-VN" sz="2800">
                <a:latin typeface="Times New Roman" panose="02020603050405020304" pitchFamily="18" charset="0"/>
                <a:cs typeface="Times New Roman" panose="02020603050405020304" pitchFamily="18" charset="0"/>
              </a:rPr>
              <a:t>kế </a:t>
            </a:r>
            <a:r>
              <a:rPr lang="vi-VN" sz="3000">
                <a:latin typeface="+mj-lt"/>
              </a:rPr>
              <a:t>hoạch </a:t>
            </a:r>
            <a:r>
              <a:rPr lang="vi-VN" sz="3000" dirty="0">
                <a:latin typeface="+mj-lt"/>
              </a:rPr>
              <a:t>và các chỉ tiêu phát triển kinh tế xã hội do cơ quan có thẩm quyền thông </a:t>
            </a:r>
            <a:r>
              <a:rPr lang="vi-VN" sz="3000">
                <a:latin typeface="+mj-lt"/>
              </a:rPr>
              <a:t>báo.</a:t>
            </a:r>
            <a:endParaRPr lang="en-US" sz="3000" dirty="0">
              <a:latin typeface="+mj-lt"/>
            </a:endParaRPr>
          </a:p>
          <a:p>
            <a:pPr marL="457200" indent="-457200" algn="just">
              <a:spcBef>
                <a:spcPts val="600"/>
              </a:spcBef>
              <a:spcAft>
                <a:spcPts val="600"/>
              </a:spcAft>
              <a:buSzPts val="1600"/>
              <a:buFont typeface="Times New Roman" panose="02020603050405020304" pitchFamily="18" charset="0"/>
              <a:buChar char=""/>
            </a:pPr>
            <a:r>
              <a:rPr lang="en-US" sz="3000" dirty="0" err="1">
                <a:latin typeface="Times New Roman" panose="02020603050405020304" pitchFamily="18" charset="0"/>
                <a:cs typeface="Times New Roman" panose="02020603050405020304" pitchFamily="18" charset="0"/>
              </a:rPr>
              <a:t>Tình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hình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thực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hiện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dự</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toán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ngân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sách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năm</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hiện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tại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và</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một</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số</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năm</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liền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kề</a:t>
            </a:r>
            <a:r>
              <a:rPr lang="en-US" sz="3000" dirty="0">
                <a:latin typeface="Times New Roman" panose="02020603050405020304" pitchFamily="18" charset="0"/>
                <a:cs typeface="Times New Roman" panose="02020603050405020304" pitchFamily="18" charset="0"/>
              </a:rPr>
              <a:t>.</a:t>
            </a:r>
          </a:p>
          <a:p>
            <a:pPr marL="457200" indent="-457200" algn="just">
              <a:spcBef>
                <a:spcPts val="600"/>
              </a:spcBef>
              <a:spcAft>
                <a:spcPts val="600"/>
              </a:spcAft>
              <a:buSzPts val="1600"/>
              <a:buFont typeface="Times New Roman" panose="02020603050405020304" pitchFamily="18" charset="0"/>
              <a:buChar char=""/>
            </a:pPr>
            <a:r>
              <a:rPr lang="vi-VN" sz="3000" dirty="0">
                <a:latin typeface="+mj-lt"/>
              </a:rPr>
              <a:t>Trong thời kỳ ổn định ngân sách, việc lập dự toán phải căn cứ vào tỷ lệ phần trăm phân chia các khoản thu và mức bổ sung cân đối từ ngân sách cấp trên đã được giao.</a:t>
            </a:r>
          </a:p>
        </p:txBody>
      </p:sp>
      <p:sp>
        <p:nvSpPr>
          <p:cNvPr id="3" name="Rectangle 2"/>
          <p:cNvSpPr txBox="1">
            <a:spLocks noGrp="1"/>
          </p:cNvSpPr>
          <p:nvPr>
            <p:ph type="title"/>
          </p:nvPr>
        </p:nvSpPr>
        <p:spPr>
          <a:xfrm>
            <a:off x="495303" y="152400"/>
            <a:ext cx="8382003" cy="761996"/>
          </a:xfrm>
        </p:spPr>
        <p:txBody>
          <a:bodyPr anchorCtr="1"/>
          <a:lstStyle/>
          <a:p>
            <a:pPr lvl="0" algn="ctr"/>
            <a:r>
              <a:rPr lang="en-US" sz="3600" i="1" dirty="0" err="1">
                <a:latin typeface="+mj-lt"/>
              </a:rPr>
              <a:t>Căn</a:t>
            </a:r>
            <a:r>
              <a:rPr lang="en-US" sz="3600" i="1" dirty="0">
                <a:latin typeface="+mj-lt"/>
              </a:rPr>
              <a:t> </a:t>
            </a:r>
            <a:r>
              <a:rPr lang="en-US" sz="3600" i="1" dirty="0" err="1">
                <a:latin typeface="+mj-lt"/>
              </a:rPr>
              <a:t>cứ</a:t>
            </a:r>
            <a:r>
              <a:rPr lang="en-US" sz="3600" i="1" dirty="0">
                <a:latin typeface="+mj-lt"/>
              </a:rPr>
              <a:t> </a:t>
            </a:r>
            <a:r>
              <a:rPr lang="en-US" sz="3600" i="1" dirty="0" err="1">
                <a:latin typeface="+mj-lt"/>
              </a:rPr>
              <a:t>lập</a:t>
            </a:r>
            <a:r>
              <a:rPr lang="en-US" sz="3600" i="1" dirty="0">
                <a:latin typeface="+mj-lt"/>
              </a:rPr>
              <a:t> </a:t>
            </a:r>
            <a:r>
              <a:rPr lang="en-US" sz="3600" i="1" dirty="0" err="1">
                <a:latin typeface="+mj-lt"/>
              </a:rPr>
              <a:t>dự</a:t>
            </a:r>
            <a:r>
              <a:rPr lang="en-US" sz="3600" i="1" dirty="0">
                <a:latin typeface="+mj-lt"/>
              </a:rPr>
              <a:t> </a:t>
            </a:r>
            <a:r>
              <a:rPr lang="en-US" sz="3600" i="1" dirty="0" err="1">
                <a:latin typeface="+mj-lt"/>
              </a:rPr>
              <a:t>toán</a:t>
            </a:r>
            <a:r>
              <a:rPr lang="en-US" sz="3600" i="1" dirty="0">
                <a:latin typeface="+mj-lt"/>
              </a:rPr>
              <a:t> </a:t>
            </a:r>
          </a:p>
        </p:txBody>
      </p:sp>
    </p:spTree>
  </p:cSld>
  <p:clrMapOvr>
    <a:masterClrMapping/>
  </p:clrMapOvr>
  <p:transition>
    <p:wedg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Grp="1"/>
          </p:cNvSpPr>
          <p:nvPr>
            <p:ph idx="1"/>
          </p:nvPr>
        </p:nvSpPr>
        <p:spPr>
          <a:xfrm>
            <a:off x="190502" y="1371600"/>
            <a:ext cx="8762996" cy="5486400"/>
          </a:xfrm>
        </p:spPr>
        <p:txBody>
          <a:bodyPr/>
          <a:lstStyle/>
          <a:p>
            <a:pPr marL="457200" indent="-457200" algn="just">
              <a:spcBef>
                <a:spcPts val="600"/>
              </a:spcBef>
              <a:spcAft>
                <a:spcPts val="600"/>
              </a:spcAft>
              <a:buSzPts val="1600"/>
              <a:buFont typeface="Times New Roman" panose="02020603050405020304" pitchFamily="18" charset="0"/>
              <a:buChar char=""/>
            </a:pPr>
            <a:r>
              <a:rPr lang="vi-VN" sz="3100" dirty="0">
                <a:latin typeface="Times New Roman" panose="02020603050405020304" pitchFamily="18" charset="0"/>
                <a:cs typeface="Times New Roman" panose="02020603050405020304" pitchFamily="18" charset="0"/>
              </a:rPr>
              <a:t>Chỉ thị của Thủ tướng CP về kế hoạch kinh tế xã hội và dự toán NSNN; hướng dẫn của Bộ Tài chính về lập dự toán NSNN;</a:t>
            </a:r>
            <a:r>
              <a:rPr lang="en-US" sz="3100" dirty="0">
                <a:latin typeface="Times New Roman" panose="02020603050405020304" pitchFamily="18" charset="0"/>
                <a:cs typeface="Times New Roman" panose="02020603050405020304" pitchFamily="18" charset="0"/>
              </a:rPr>
              <a:t> </a:t>
            </a:r>
            <a:r>
              <a:rPr lang="vi-VN" sz="3100" dirty="0">
                <a:latin typeface="Times New Roman" panose="02020603050405020304" pitchFamily="18" charset="0"/>
                <a:cs typeface="Times New Roman" panose="02020603050405020304" pitchFamily="18" charset="0"/>
              </a:rPr>
              <a:t>hướng dẫn của UBND về lập dự toán ngân sách.</a:t>
            </a:r>
          </a:p>
          <a:p>
            <a:pPr marL="457200" indent="-457200">
              <a:spcBef>
                <a:spcPts val="600"/>
              </a:spcBef>
              <a:spcAft>
                <a:spcPts val="600"/>
              </a:spcAft>
              <a:buSzPts val="1600"/>
              <a:buFont typeface="Times New Roman" panose="02020603050405020304" pitchFamily="18" charset="0"/>
              <a:buChar char=""/>
            </a:pPr>
            <a:r>
              <a:rPr lang="en-US" sz="3100" dirty="0" err="1">
                <a:latin typeface="Times New Roman" panose="02020603050405020304" pitchFamily="18" charset="0"/>
                <a:cs typeface="Times New Roman" panose="02020603050405020304" pitchFamily="18" charset="0"/>
              </a:rPr>
              <a:t>Số</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kiểm</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tra</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về</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dự</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toán</a:t>
            </a:r>
            <a:r>
              <a:rPr lang="en-US" sz="3100" dirty="0">
                <a:latin typeface="Times New Roman" panose="02020603050405020304" pitchFamily="18" charset="0"/>
                <a:cs typeface="Times New Roman" panose="02020603050405020304" pitchFamily="18" charset="0"/>
              </a:rPr>
              <a:t> </a:t>
            </a:r>
            <a:r>
              <a:rPr lang="en-US" sz="3100" err="1">
                <a:latin typeface="Times New Roman" panose="02020603050405020304" pitchFamily="18" charset="0"/>
                <a:cs typeface="Times New Roman" panose="02020603050405020304" pitchFamily="18" charset="0"/>
              </a:rPr>
              <a:t>ngân</a:t>
            </a:r>
            <a:r>
              <a:rPr lang="en-US" sz="3100">
                <a:latin typeface="Times New Roman" panose="02020603050405020304" pitchFamily="18" charset="0"/>
                <a:cs typeface="Times New Roman" panose="02020603050405020304" pitchFamily="18" charset="0"/>
              </a:rPr>
              <a:t> sách.</a:t>
            </a:r>
            <a:endParaRPr lang="en-US" sz="3100" dirty="0">
              <a:latin typeface="Times New Roman" panose="02020603050405020304" pitchFamily="18" charset="0"/>
              <a:cs typeface="Times New Roman" panose="02020603050405020304" pitchFamily="18" charset="0"/>
            </a:endParaRPr>
          </a:p>
          <a:p>
            <a:pPr marL="457200" indent="-457200" algn="just">
              <a:spcBef>
                <a:spcPts val="600"/>
              </a:spcBef>
              <a:spcAft>
                <a:spcPts val="600"/>
              </a:spcAft>
              <a:buSzPts val="1600"/>
              <a:buFont typeface="Times New Roman" panose="02020603050405020304" pitchFamily="18" charset="0"/>
              <a:buChar char=""/>
            </a:pPr>
            <a:r>
              <a:rPr lang="vi-VN" sz="3100" dirty="0">
                <a:latin typeface="Times New Roman" panose="02020603050405020304" pitchFamily="18" charset="0"/>
                <a:cs typeface="Times New Roman" panose="02020603050405020304" pitchFamily="18" charset="0"/>
              </a:rPr>
              <a:t>Các luật thuế, chế độ thu, định mức phân </a:t>
            </a:r>
            <a:r>
              <a:rPr lang="vi-VN" sz="3100">
                <a:latin typeface="Times New Roman" panose="02020603050405020304" pitchFamily="18" charset="0"/>
                <a:cs typeface="Times New Roman" panose="02020603050405020304" pitchFamily="18" charset="0"/>
              </a:rPr>
              <a:t>bổ </a:t>
            </a:r>
            <a:r>
              <a:rPr lang="en-US" sz="3100">
                <a:latin typeface="Times New Roman" panose="02020603050405020304" pitchFamily="18" charset="0"/>
                <a:cs typeface="Times New Roman" panose="02020603050405020304" pitchFamily="18" charset="0"/>
              </a:rPr>
              <a:t>NS</a:t>
            </a:r>
            <a:r>
              <a:rPr lang="vi-VN" sz="3100">
                <a:latin typeface="Times New Roman" panose="02020603050405020304" pitchFamily="18" charset="0"/>
                <a:cs typeface="Times New Roman" panose="02020603050405020304" pitchFamily="18" charset="0"/>
              </a:rPr>
              <a:t>, </a:t>
            </a:r>
            <a:r>
              <a:rPr lang="vi-VN" sz="3100" dirty="0">
                <a:latin typeface="Times New Roman" panose="02020603050405020304" pitchFamily="18" charset="0"/>
                <a:cs typeface="Times New Roman" panose="02020603050405020304" pitchFamily="18" charset="0"/>
              </a:rPr>
              <a:t>tiêu chuẩn, chế độ định mức chi NS do cơ quan có thẩm quyền quyết định.</a:t>
            </a:r>
          </a:p>
          <a:p>
            <a:pPr algn="just">
              <a:buSzPts val="1600"/>
              <a:buFont typeface="Times New Roman" panose="02020603050405020304" pitchFamily="18" charset="0"/>
              <a:buChar char=""/>
            </a:pPr>
            <a:endParaRPr lang="en-US" sz="3200" dirty="0">
              <a:latin typeface="Times New Roman" panose="02020603050405020304" pitchFamily="18" charset="0"/>
              <a:cs typeface="Times New Roman" panose="02020603050405020304" pitchFamily="18" charset="0"/>
            </a:endParaRPr>
          </a:p>
        </p:txBody>
      </p:sp>
      <p:sp>
        <p:nvSpPr>
          <p:cNvPr id="3" name="Rectangle 2"/>
          <p:cNvSpPr txBox="1">
            <a:spLocks noGrp="1"/>
          </p:cNvSpPr>
          <p:nvPr>
            <p:ph type="title"/>
          </p:nvPr>
        </p:nvSpPr>
        <p:spPr>
          <a:xfrm>
            <a:off x="685800" y="228600"/>
            <a:ext cx="8382003" cy="761996"/>
          </a:xfrm>
        </p:spPr>
        <p:txBody>
          <a:bodyPr anchorCtr="1"/>
          <a:lstStyle/>
          <a:p>
            <a:pPr lvl="0" algn="ctr"/>
            <a:r>
              <a:rPr lang="en-US" sz="3600" i="1" dirty="0" err="1">
                <a:latin typeface="+mj-lt"/>
              </a:rPr>
              <a:t>Căn</a:t>
            </a:r>
            <a:r>
              <a:rPr lang="en-US" sz="3600" i="1" dirty="0">
                <a:latin typeface="+mj-lt"/>
              </a:rPr>
              <a:t> </a:t>
            </a:r>
            <a:r>
              <a:rPr lang="en-US" sz="3600" i="1" dirty="0" err="1">
                <a:latin typeface="+mj-lt"/>
              </a:rPr>
              <a:t>cứ</a:t>
            </a:r>
            <a:r>
              <a:rPr lang="en-US" sz="3600" i="1" dirty="0">
                <a:latin typeface="+mj-lt"/>
              </a:rPr>
              <a:t> </a:t>
            </a:r>
            <a:r>
              <a:rPr lang="en-US" sz="3600" i="1" dirty="0" err="1">
                <a:latin typeface="+mj-lt"/>
              </a:rPr>
              <a:t>lập</a:t>
            </a:r>
            <a:r>
              <a:rPr lang="en-US" sz="3600" i="1" dirty="0">
                <a:latin typeface="+mj-lt"/>
              </a:rPr>
              <a:t> </a:t>
            </a:r>
            <a:r>
              <a:rPr lang="en-US" sz="3600" i="1" dirty="0" err="1">
                <a:latin typeface="+mj-lt"/>
              </a:rPr>
              <a:t>dự</a:t>
            </a:r>
            <a:r>
              <a:rPr lang="en-US" sz="3600" i="1" dirty="0">
                <a:latin typeface="+mj-lt"/>
              </a:rPr>
              <a:t> </a:t>
            </a:r>
            <a:r>
              <a:rPr lang="en-US" sz="3600" i="1" dirty="0" err="1">
                <a:latin typeface="+mj-lt"/>
              </a:rPr>
              <a:t>toán</a:t>
            </a:r>
            <a:r>
              <a:rPr lang="en-US" sz="3600" i="1" dirty="0">
                <a:latin typeface="+mj-lt"/>
              </a:rPr>
              <a:t> (</a:t>
            </a:r>
            <a:r>
              <a:rPr lang="en-US" sz="3600" i="1" dirty="0" err="1">
                <a:latin typeface="+mj-lt"/>
              </a:rPr>
              <a:t>tiếp</a:t>
            </a:r>
            <a:r>
              <a:rPr lang="en-US" sz="3600" i="1" dirty="0">
                <a:latin typeface="+mj-lt"/>
              </a:rPr>
              <a:t>) </a:t>
            </a:r>
          </a:p>
        </p:txBody>
      </p:sp>
    </p:spTree>
    <p:extLst>
      <p:ext uri="{BB962C8B-B14F-4D97-AF65-F5344CB8AC3E}">
        <p14:creationId xmlns:p14="http://schemas.microsoft.com/office/powerpoint/2010/main" val="3927132495"/>
      </p:ext>
    </p:extLst>
  </p:cSld>
  <p:clrMapOvr>
    <a:masterClrMapping/>
  </p:clrMapOvr>
  <p:transition>
    <p:wedge/>
  </p:transition>
</p:sld>
</file>

<file path=ppt/slides/slide3.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Rectangle 3"/>
          <p:cNvSpPr txBox="1">
            <a:spLocks noGrp="1"/>
          </p:cNvSpPr>
          <p:nvPr>
            <p:ph idx="1"/>
          </p:nvPr>
        </p:nvSpPr>
        <p:spPr>
          <a:xfrm>
            <a:off x="152398" y="1371600"/>
            <a:ext cx="8839203" cy="4953003"/>
          </a:xfrm>
        </p:spPr>
        <p:txBody>
          <a:bodyPr/>
          <a:lstStyle/>
          <a:p>
            <a:pPr marL="109728" indent="0">
              <a:buNone/>
            </a:pPr>
            <a:r>
              <a:rPr lang="en-US" sz="3200" dirty="0">
                <a:latin typeface="Times New Roman" panose="02020603050405020304" pitchFamily="18" charset="0"/>
                <a:cs typeface="Times New Roman" panose="02020603050405020304" pitchFamily="18" charset="0"/>
              </a:rPr>
              <a:t>I. </a:t>
            </a:r>
            <a:r>
              <a:rPr lang="en-US" sz="3200" dirty="0" err="1">
                <a:latin typeface="Times New Roman" panose="02020603050405020304" pitchFamily="18" charset="0"/>
                <a:cs typeface="Times New Roman" panose="02020603050405020304" pitchFamily="18" charset="0"/>
              </a:rPr>
              <a:t>Khái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quát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sách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nhà</a:t>
            </a:r>
            <a:r>
              <a:rPr lang="en-US" sz="3200" dirty="0">
                <a:latin typeface="Times New Roman" panose="02020603050405020304" pitchFamily="18" charset="0"/>
                <a:cs typeface="Times New Roman" panose="02020603050405020304" pitchFamily="18" charset="0"/>
              </a:rPr>
              <a:t> n</a:t>
            </a:r>
            <a:r>
              <a:rPr lang="vi-VN" sz="3200" dirty="0">
                <a:latin typeface="Times New Roman" panose="02020603050405020304" pitchFamily="18" charset="0"/>
                <a:cs typeface="Times New Roman" panose="02020603050405020304" pitchFamily="18" charset="0"/>
              </a:rPr>
              <a:t>ư</a:t>
            </a:r>
            <a:r>
              <a:rPr lang="en-US" sz="3200" dirty="0" err="1">
                <a:latin typeface="Times New Roman" panose="02020603050405020304" pitchFamily="18" charset="0"/>
                <a:cs typeface="Times New Roman" panose="02020603050405020304" pitchFamily="18" charset="0"/>
              </a:rPr>
              <a:t>ớc</a:t>
            </a:r>
            <a:endParaRPr lang="en-US" sz="3200" dirty="0">
              <a:latin typeface="Times New Roman" panose="02020603050405020304" pitchFamily="18" charset="0"/>
              <a:cs typeface="Times New Roman" panose="02020603050405020304" pitchFamily="18" charset="0"/>
            </a:endParaRPr>
          </a:p>
          <a:p>
            <a:pPr marL="109728" indent="0">
              <a:buNone/>
            </a:pPr>
            <a:r>
              <a:rPr lang="en-US" sz="3200" dirty="0">
                <a:latin typeface="Times New Roman" panose="02020603050405020304" pitchFamily="18" charset="0"/>
                <a:cs typeface="Times New Roman" panose="02020603050405020304" pitchFamily="18" charset="0"/>
              </a:rPr>
              <a:t>II. </a:t>
            </a:r>
            <a:r>
              <a:rPr lang="en-US" sz="3200" dirty="0" err="1">
                <a:latin typeface="Times New Roman" panose="02020603050405020304" pitchFamily="18" charset="0"/>
                <a:cs typeface="Times New Roman" panose="02020603050405020304" pitchFamily="18" charset="0"/>
              </a:rPr>
              <a:t>Khái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quát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Kiểm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toán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nhà</a:t>
            </a:r>
            <a:r>
              <a:rPr lang="en-US" sz="3200" dirty="0">
                <a:latin typeface="Times New Roman" panose="02020603050405020304" pitchFamily="18" charset="0"/>
                <a:cs typeface="Times New Roman" panose="02020603050405020304" pitchFamily="18" charset="0"/>
              </a:rPr>
              <a:t> n</a:t>
            </a:r>
            <a:r>
              <a:rPr lang="vi-VN" sz="3200" dirty="0">
                <a:latin typeface="Times New Roman" panose="02020603050405020304" pitchFamily="18" charset="0"/>
                <a:cs typeface="Times New Roman" panose="02020603050405020304" pitchFamily="18" charset="0"/>
              </a:rPr>
              <a:t>ư</a:t>
            </a:r>
            <a:r>
              <a:rPr lang="en-US" sz="3200" dirty="0" err="1">
                <a:latin typeface="Times New Roman" panose="02020603050405020304" pitchFamily="18" charset="0"/>
                <a:cs typeface="Times New Roman" panose="02020603050405020304" pitchFamily="18" charset="0"/>
              </a:rPr>
              <a:t>ớc</a:t>
            </a:r>
            <a:endParaRPr lang="en-US" sz="3200" dirty="0">
              <a:latin typeface="Times New Roman" panose="02020603050405020304" pitchFamily="18" charset="0"/>
              <a:cs typeface="Times New Roman" panose="02020603050405020304" pitchFamily="18" charset="0"/>
            </a:endParaRPr>
          </a:p>
          <a:p>
            <a:pPr marL="109728" indent="0">
              <a:buNone/>
            </a:pPr>
            <a:r>
              <a:rPr lang="en-US" sz="3200" dirty="0">
                <a:latin typeface="Times New Roman" panose="02020603050405020304" pitchFamily="18" charset="0"/>
                <a:cs typeface="Times New Roman" panose="02020603050405020304" pitchFamily="18" charset="0"/>
              </a:rPr>
              <a:t>III. </a:t>
            </a:r>
            <a:r>
              <a:rPr lang="en-US" sz="3200" dirty="0" err="1">
                <a:latin typeface="Times New Roman" panose="02020603050405020304" pitchFamily="18" charset="0"/>
                <a:cs typeface="Times New Roman" panose="02020603050405020304" pitchFamily="18" charset="0"/>
              </a:rPr>
              <a:t>Sử</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dụng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kết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quả</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kiểm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toán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KTNN </a:t>
            </a:r>
            <a:r>
              <a:rPr lang="en-US" sz="3200" dirty="0" err="1">
                <a:latin typeface="Times New Roman" panose="02020603050405020304" pitchFamily="18" charset="0"/>
                <a:cs typeface="Times New Roman" panose="02020603050405020304" pitchFamily="18" charset="0"/>
              </a:rPr>
              <a:t>để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phục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vụ</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giám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sát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lĩnh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vực</a:t>
            </a:r>
            <a:r>
              <a:rPr lang="en-US" sz="3200" dirty="0">
                <a:latin typeface="Times New Roman" panose="02020603050405020304" pitchFamily="18" charset="0"/>
                <a:cs typeface="Times New Roman" panose="02020603050405020304" pitchFamily="18" charset="0"/>
              </a:rPr>
              <a:t> NSĐP</a:t>
            </a:r>
          </a:p>
          <a:p>
            <a:pPr marL="109728" indent="0" algn="just">
              <a:buNone/>
            </a:pPr>
            <a:r>
              <a:rPr lang="en-US" sz="3200" dirty="0">
                <a:latin typeface="Times New Roman" panose="02020603050405020304" pitchFamily="18" charset="0"/>
                <a:cs typeface="Times New Roman" panose="02020603050405020304" pitchFamily="18" charset="0"/>
              </a:rPr>
              <a:t>IV. </a:t>
            </a:r>
            <a:r>
              <a:rPr lang="en-US" sz="3200" dirty="0" err="1">
                <a:latin typeface="Times New Roman" panose="02020603050405020304" pitchFamily="18" charset="0"/>
                <a:cs typeface="Times New Roman" panose="02020603050405020304" pitchFamily="18" charset="0"/>
              </a:rPr>
              <a:t>Kỹ</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năng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giám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sát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NSĐP</a:t>
            </a:r>
          </a:p>
          <a:p>
            <a:pPr marL="109728" indent="0" algn="just">
              <a:buNone/>
            </a:pPr>
            <a:r>
              <a:rPr lang="en-US" sz="3200" dirty="0">
                <a:latin typeface="Times New Roman" panose="02020603050405020304" pitchFamily="18" charset="0"/>
                <a:cs typeface="Times New Roman" panose="02020603050405020304" pitchFamily="18" charset="0"/>
              </a:rPr>
              <a:t>V.</a:t>
            </a:r>
            <a:r>
              <a:rPr lang="en-US" b="1"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Một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số</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xuất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nhằm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nâng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cao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hiệu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quả</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quản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lý</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sử</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dụng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sách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giám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sát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đại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biểu</a:t>
            </a:r>
            <a:r>
              <a:rPr lang="en-US" sz="3200" dirty="0">
                <a:latin typeface="Times New Roman" panose="02020603050405020304" pitchFamily="18" charset="0"/>
                <a:cs typeface="Times New Roman" panose="02020603050405020304" pitchFamily="18" charset="0"/>
              </a:rPr>
              <a:t> HĐND</a:t>
            </a:r>
          </a:p>
          <a:p>
            <a:pPr marL="109728" indent="0" algn="just">
              <a:buNone/>
            </a:pPr>
            <a:endParaRPr lang="en-US" sz="3200" dirty="0">
              <a:latin typeface="+mj-lt"/>
            </a:endParaRPr>
          </a:p>
          <a:p>
            <a:pPr algn="just"/>
            <a:endParaRPr lang="vi-VN" dirty="0">
              <a:latin typeface="+mj-lt"/>
            </a:endParaRPr>
          </a:p>
        </p:txBody>
      </p:sp>
      <p:sp>
        <p:nvSpPr>
          <p:cNvPr id="3" name="Rectangle 2"/>
          <p:cNvSpPr txBox="1">
            <a:spLocks noGrp="1"/>
          </p:cNvSpPr>
          <p:nvPr>
            <p:ph type="title"/>
          </p:nvPr>
        </p:nvSpPr>
        <p:spPr>
          <a:xfrm>
            <a:off x="304796" y="304800"/>
            <a:ext cx="8686805" cy="1143000"/>
          </a:xfrm>
        </p:spPr>
        <p:txBody>
          <a:bodyPr/>
          <a:lstStyle/>
          <a:p>
            <a:pPr lvl="0"/>
            <a:r>
              <a:rPr lang="en-US" sz="4000" dirty="0">
                <a:solidFill>
                  <a:srgbClr val="006600"/>
                </a:solidFill>
                <a:latin typeface="+mj-lt"/>
              </a:rPr>
              <a:t>          </a:t>
            </a:r>
            <a:r>
              <a:rPr lang="en-US" sz="4000" dirty="0" err="1">
                <a:solidFill>
                  <a:srgbClr val="006600"/>
                </a:solidFill>
                <a:latin typeface="+mj-lt"/>
              </a:rPr>
              <a:t>Nội</a:t>
            </a:r>
            <a:r>
              <a:rPr lang="en-US" sz="4000" dirty="0">
                <a:solidFill>
                  <a:srgbClr val="006600"/>
                </a:solidFill>
                <a:latin typeface="+mj-lt"/>
              </a:rPr>
              <a:t> dung </a:t>
            </a:r>
            <a:r>
              <a:rPr lang="en-US" sz="4000" dirty="0" err="1">
                <a:solidFill>
                  <a:srgbClr val="006600"/>
                </a:solidFill>
                <a:latin typeface="+mj-lt"/>
              </a:rPr>
              <a:t>chính</a:t>
            </a:r>
            <a:r>
              <a:rPr lang="en-US" sz="4000" dirty="0">
                <a:solidFill>
                  <a:srgbClr val="006600"/>
                </a:solidFill>
                <a:latin typeface="+mj-lt"/>
              </a:rPr>
              <a:t> </a:t>
            </a:r>
            <a:r>
              <a:rPr lang="en-US" sz="4000" dirty="0" err="1">
                <a:solidFill>
                  <a:srgbClr val="006600"/>
                </a:solidFill>
                <a:latin typeface="+mj-lt"/>
              </a:rPr>
              <a:t>của</a:t>
            </a:r>
            <a:r>
              <a:rPr lang="en-US" sz="4000" dirty="0">
                <a:solidFill>
                  <a:srgbClr val="006600"/>
                </a:solidFill>
                <a:latin typeface="+mj-lt"/>
              </a:rPr>
              <a:t> </a:t>
            </a:r>
            <a:r>
              <a:rPr lang="en-US" sz="4000" dirty="0" err="1">
                <a:solidFill>
                  <a:srgbClr val="006600"/>
                </a:solidFill>
                <a:latin typeface="+mj-lt"/>
              </a:rPr>
              <a:t>chuyên</a:t>
            </a:r>
            <a:r>
              <a:rPr lang="en-US" sz="4000" dirty="0">
                <a:solidFill>
                  <a:srgbClr val="006600"/>
                </a:solidFill>
                <a:latin typeface="+mj-lt"/>
              </a:rPr>
              <a:t> </a:t>
            </a:r>
            <a:r>
              <a:rPr lang="en-US" sz="4000" dirty="0" err="1">
                <a:solidFill>
                  <a:srgbClr val="006600"/>
                </a:solidFill>
                <a:latin typeface="+mj-lt"/>
              </a:rPr>
              <a:t>đề</a:t>
            </a:r>
            <a:endParaRPr lang="en-US" sz="4000" dirty="0">
              <a:solidFill>
                <a:srgbClr val="660066"/>
              </a:solidFill>
              <a:latin typeface="+mj-lt"/>
            </a:endParaRPr>
          </a:p>
        </p:txBody>
      </p:sp>
    </p:spTree>
  </p:cSld>
  <p:clrMapOvr>
    <a:masterClrMapping/>
  </p:clrMapOvr>
  <p:transition>
    <p:wedge/>
  </p:transition>
</p:sld>
</file>

<file path=ppt/slides/slide30.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2" name="Rectangle 3"/>
          <p:cNvSpPr txBox="1">
            <a:spLocks noGrp="1"/>
          </p:cNvSpPr>
          <p:nvPr>
            <p:ph idx="1"/>
          </p:nvPr>
        </p:nvSpPr>
        <p:spPr>
          <a:xfrm>
            <a:off x="209551" y="990599"/>
            <a:ext cx="8724898" cy="5867400"/>
          </a:xfrm>
        </p:spPr>
        <p:txBody>
          <a:bodyPr/>
          <a:lstStyle/>
          <a:p>
            <a:pPr marL="457200" indent="-457200" algn="just">
              <a:lnSpc>
                <a:spcPct val="95000"/>
              </a:lnSpc>
              <a:spcAft>
                <a:spcPts val="400"/>
              </a:spcAft>
              <a:buSzPts val="1900"/>
              <a:buFont typeface="Times New Roman" panose="02020603050405020304" pitchFamily="18" charset="0"/>
              <a:buChar char=""/>
            </a:pPr>
            <a:r>
              <a:rPr lang="vi-VN" sz="2900" dirty="0">
                <a:latin typeface="Times New Roman" panose="02020603050405020304" pitchFamily="18" charset="0"/>
                <a:cs typeface="Times New Roman" panose="02020603050405020304" pitchFamily="18" charset="0"/>
              </a:rPr>
              <a:t>Dự toán ngân sách địa phương phải tổng hợp theo từng lĩnh vực thu, chi và theo cơ cấu giữa chi thường xuyên, chi </a:t>
            </a:r>
            <a:r>
              <a:rPr lang="vi-VN" sz="2900">
                <a:latin typeface="Times New Roman" panose="02020603050405020304" pitchFamily="18" charset="0"/>
                <a:cs typeface="Times New Roman" panose="02020603050405020304" pitchFamily="18" charset="0"/>
              </a:rPr>
              <a:t>đ</a:t>
            </a:r>
            <a:r>
              <a:rPr lang="en-US" sz="2900">
                <a:latin typeface="Times New Roman" panose="02020603050405020304" pitchFamily="18" charset="0"/>
                <a:cs typeface="Times New Roman" panose="02020603050405020304" pitchFamily="18" charset="0"/>
              </a:rPr>
              <a:t>ầ</a:t>
            </a:r>
            <a:r>
              <a:rPr lang="vi-VN" sz="2900" dirty="0">
                <a:latin typeface="Times New Roman" panose="02020603050405020304" pitchFamily="18" charset="0"/>
                <a:cs typeface="Times New Roman" panose="02020603050405020304" pitchFamily="18" charset="0"/>
              </a:rPr>
              <a:t>u tư phát triển, chi trả nợ.</a:t>
            </a:r>
          </a:p>
          <a:p>
            <a:pPr marL="457200" indent="-457200" algn="just">
              <a:lnSpc>
                <a:spcPct val="95000"/>
              </a:lnSpc>
              <a:spcAft>
                <a:spcPts val="400"/>
              </a:spcAft>
              <a:buSzPts val="1900"/>
              <a:buFont typeface="Times New Roman" panose="02020603050405020304" pitchFamily="18" charset="0"/>
              <a:buChar char=""/>
            </a:pPr>
            <a:r>
              <a:rPr lang="en-US" sz="2900" spc="-20" dirty="0" err="1">
                <a:latin typeface="Times New Roman" panose="02020603050405020304" pitchFamily="18" charset="0"/>
                <a:cs typeface="Times New Roman" panose="02020603050405020304" pitchFamily="18" charset="0"/>
              </a:rPr>
              <a:t>Dự</a:t>
            </a:r>
            <a:r>
              <a:rPr lang="en-US" sz="2900" spc="-20" dirty="0">
                <a:latin typeface="Times New Roman" panose="02020603050405020304" pitchFamily="18" charset="0"/>
                <a:cs typeface="Times New Roman" panose="02020603050405020304" pitchFamily="18" charset="0"/>
              </a:rPr>
              <a:t> </a:t>
            </a:r>
            <a:r>
              <a:rPr lang="en-US" sz="2900" spc="-20" dirty="0" err="1">
                <a:latin typeface="Times New Roman" panose="02020603050405020304" pitchFamily="18" charset="0"/>
                <a:cs typeface="Times New Roman" panose="02020603050405020304" pitchFamily="18" charset="0"/>
              </a:rPr>
              <a:t>toán</a:t>
            </a:r>
            <a:r>
              <a:rPr lang="en-US" sz="2900" spc="-20" dirty="0">
                <a:latin typeface="Times New Roman" panose="02020603050405020304" pitchFamily="18" charset="0"/>
                <a:cs typeface="Times New Roman" panose="02020603050405020304" pitchFamily="18" charset="0"/>
              </a:rPr>
              <a:t> </a:t>
            </a:r>
            <a:r>
              <a:rPr lang="en-US" sz="2900" spc="-20" dirty="0" err="1">
                <a:latin typeface="Times New Roman" panose="02020603050405020304" pitchFamily="18" charset="0"/>
                <a:cs typeface="Times New Roman" panose="02020603050405020304" pitchFamily="18" charset="0"/>
              </a:rPr>
              <a:t>ngân</a:t>
            </a:r>
            <a:r>
              <a:rPr lang="en-US" sz="2900" spc="-20" dirty="0">
                <a:latin typeface="Times New Roman" panose="02020603050405020304" pitchFamily="18" charset="0"/>
                <a:cs typeface="Times New Roman" panose="02020603050405020304" pitchFamily="18" charset="0"/>
              </a:rPr>
              <a:t> </a:t>
            </a:r>
            <a:r>
              <a:rPr lang="en-US" sz="2900" spc="-20" dirty="0" err="1">
                <a:latin typeface="Times New Roman" panose="02020603050405020304" pitchFamily="18" charset="0"/>
                <a:cs typeface="Times New Roman" panose="02020603050405020304" pitchFamily="18" charset="0"/>
              </a:rPr>
              <a:t>sách</a:t>
            </a:r>
            <a:r>
              <a:rPr lang="en-US" sz="2900" spc="-20" dirty="0">
                <a:latin typeface="Times New Roman" panose="02020603050405020304" pitchFamily="18" charset="0"/>
                <a:cs typeface="Times New Roman" panose="02020603050405020304" pitchFamily="18" charset="0"/>
              </a:rPr>
              <a:t> </a:t>
            </a:r>
            <a:r>
              <a:rPr lang="en-US" sz="2900" spc="-20" dirty="0" err="1">
                <a:latin typeface="Times New Roman" panose="02020603050405020304" pitchFamily="18" charset="0"/>
                <a:cs typeface="Times New Roman" panose="02020603050405020304" pitchFamily="18" charset="0"/>
              </a:rPr>
              <a:t>phải</a:t>
            </a:r>
            <a:r>
              <a:rPr lang="en-US" sz="2900" spc="-20" dirty="0">
                <a:latin typeface="Times New Roman" panose="02020603050405020304" pitchFamily="18" charset="0"/>
                <a:cs typeface="Times New Roman" panose="02020603050405020304" pitchFamily="18" charset="0"/>
              </a:rPr>
              <a:t> </a:t>
            </a:r>
            <a:r>
              <a:rPr lang="en-US" sz="2900" spc="-20" dirty="0" err="1">
                <a:latin typeface="Times New Roman" panose="02020603050405020304" pitchFamily="18" charset="0"/>
                <a:cs typeface="Times New Roman" panose="02020603050405020304" pitchFamily="18" charset="0"/>
              </a:rPr>
              <a:t>kèm</a:t>
            </a:r>
            <a:r>
              <a:rPr lang="en-US" sz="2900" spc="-20" dirty="0">
                <a:latin typeface="Times New Roman" panose="02020603050405020304" pitchFamily="18" charset="0"/>
                <a:cs typeface="Times New Roman" panose="02020603050405020304" pitchFamily="18" charset="0"/>
              </a:rPr>
              <a:t> </a:t>
            </a:r>
            <a:r>
              <a:rPr lang="en-US" sz="2900" spc="-20" dirty="0" err="1">
                <a:latin typeface="Times New Roman" panose="02020603050405020304" pitchFamily="18" charset="0"/>
                <a:cs typeface="Times New Roman" panose="02020603050405020304" pitchFamily="18" charset="0"/>
              </a:rPr>
              <a:t>theo</a:t>
            </a:r>
            <a:r>
              <a:rPr lang="en-US" sz="2900" spc="-20" dirty="0">
                <a:latin typeface="Times New Roman" panose="02020603050405020304" pitchFamily="18" charset="0"/>
                <a:cs typeface="Times New Roman" panose="02020603050405020304" pitchFamily="18" charset="0"/>
              </a:rPr>
              <a:t> </a:t>
            </a:r>
            <a:r>
              <a:rPr lang="en-US" sz="2900" spc="-20" dirty="0" err="1">
                <a:latin typeface="Times New Roman" panose="02020603050405020304" pitchFamily="18" charset="0"/>
                <a:cs typeface="Times New Roman" panose="02020603050405020304" pitchFamily="18" charset="0"/>
              </a:rPr>
              <a:t>báo</a:t>
            </a:r>
            <a:r>
              <a:rPr lang="en-US" sz="2900" spc="-20" dirty="0">
                <a:latin typeface="Times New Roman" panose="02020603050405020304" pitchFamily="18" charset="0"/>
                <a:cs typeface="Times New Roman" panose="02020603050405020304" pitchFamily="18" charset="0"/>
              </a:rPr>
              <a:t> </a:t>
            </a:r>
            <a:r>
              <a:rPr lang="en-US" sz="2900" spc="-20" dirty="0" err="1">
                <a:latin typeface="Times New Roman" panose="02020603050405020304" pitchFamily="18" charset="0"/>
                <a:cs typeface="Times New Roman" panose="02020603050405020304" pitchFamily="18" charset="0"/>
              </a:rPr>
              <a:t>cáo</a:t>
            </a:r>
            <a:r>
              <a:rPr lang="en-US" sz="2900" spc="-20" dirty="0">
                <a:latin typeface="Times New Roman" panose="02020603050405020304" pitchFamily="18" charset="0"/>
                <a:cs typeface="Times New Roman" panose="02020603050405020304" pitchFamily="18" charset="0"/>
              </a:rPr>
              <a:t> </a:t>
            </a:r>
            <a:r>
              <a:rPr lang="en-US" sz="2900" spc="-20" err="1">
                <a:latin typeface="Times New Roman" panose="02020603050405020304" pitchFamily="18" charset="0"/>
                <a:cs typeface="Times New Roman" panose="02020603050405020304" pitchFamily="18" charset="0"/>
              </a:rPr>
              <a:t>thuyết</a:t>
            </a:r>
            <a:r>
              <a:rPr lang="en-US" sz="2900" spc="-20">
                <a:latin typeface="Times New Roman" panose="02020603050405020304" pitchFamily="18" charset="0"/>
                <a:cs typeface="Times New Roman" panose="02020603050405020304" pitchFamily="18" charset="0"/>
              </a:rPr>
              <a:t> minh.</a:t>
            </a:r>
            <a:endParaRPr lang="en-US" sz="2900" spc="-20" dirty="0">
              <a:latin typeface="Times New Roman" panose="02020603050405020304" pitchFamily="18" charset="0"/>
              <a:cs typeface="Times New Roman" panose="02020603050405020304" pitchFamily="18" charset="0"/>
            </a:endParaRPr>
          </a:p>
          <a:p>
            <a:pPr marL="457200" indent="-457200" algn="just">
              <a:lnSpc>
                <a:spcPct val="95000"/>
              </a:lnSpc>
              <a:spcAft>
                <a:spcPts val="400"/>
              </a:spcAft>
              <a:buSzPts val="1900"/>
              <a:buFont typeface="Times New Roman" panose="02020603050405020304" pitchFamily="18" charset="0"/>
              <a:buChar char=""/>
            </a:pPr>
            <a:r>
              <a:rPr lang="vi-VN" sz="2900" dirty="0">
                <a:latin typeface="Times New Roman" panose="02020603050405020304" pitchFamily="18" charset="0"/>
                <a:cs typeface="Times New Roman" panose="02020603050405020304" pitchFamily="18" charset="0"/>
              </a:rPr>
              <a:t>Dự </a:t>
            </a:r>
            <a:r>
              <a:rPr lang="vi-VN" sz="2900">
                <a:latin typeface="Times New Roman" panose="02020603050405020304" pitchFamily="18" charset="0"/>
                <a:cs typeface="Times New Roman" panose="02020603050405020304" pitchFamily="18" charset="0"/>
              </a:rPr>
              <a:t>toán </a:t>
            </a:r>
            <a:r>
              <a:rPr lang="en-US" sz="2900">
                <a:latin typeface="Times New Roman" panose="02020603050405020304" pitchFamily="18" charset="0"/>
                <a:cs typeface="Times New Roman" panose="02020603050405020304" pitchFamily="18" charset="0"/>
              </a:rPr>
              <a:t>NS</a:t>
            </a:r>
            <a:r>
              <a:rPr lang="vi-VN" sz="2900" dirty="0">
                <a:latin typeface="Times New Roman" panose="02020603050405020304" pitchFamily="18" charset="0"/>
                <a:cs typeface="Times New Roman" panose="02020603050405020304" pitchFamily="18" charset="0"/>
              </a:rPr>
              <a:t> cấp tỉnh phải đảm bảo cân đối theo nguyên tắc cân bằng giữa thu và chi trên cơ sở số thu </a:t>
            </a:r>
            <a:r>
              <a:rPr lang="vi-VN" sz="2900">
                <a:latin typeface="Times New Roman" panose="02020603050405020304" pitchFamily="18" charset="0"/>
                <a:cs typeface="Times New Roman" panose="02020603050405020304" pitchFamily="18" charset="0"/>
              </a:rPr>
              <a:t>của </a:t>
            </a:r>
            <a:r>
              <a:rPr lang="en-US" sz="2900">
                <a:latin typeface="Times New Roman" panose="02020603050405020304" pitchFamily="18" charset="0"/>
                <a:cs typeface="Times New Roman" panose="02020603050405020304" pitchFamily="18" charset="0"/>
              </a:rPr>
              <a:t>NS</a:t>
            </a:r>
            <a:r>
              <a:rPr lang="vi-VN" sz="2900" dirty="0">
                <a:latin typeface="Times New Roman" panose="02020603050405020304" pitchFamily="18" charset="0"/>
                <a:cs typeface="Times New Roman" panose="02020603050405020304" pitchFamily="18" charset="0"/>
              </a:rPr>
              <a:t> cấp tỉnh gồm các khoản thu </a:t>
            </a:r>
            <a:r>
              <a:rPr lang="en-US" sz="2900">
                <a:latin typeface="Times New Roman" panose="02020603050405020304" pitchFamily="18" charset="0"/>
                <a:cs typeface="Times New Roman" panose="02020603050405020304" pitchFamily="18" charset="0"/>
              </a:rPr>
              <a:t>NS </a:t>
            </a:r>
            <a:r>
              <a:rPr lang="vi-VN" sz="2900" dirty="0">
                <a:latin typeface="Times New Roman" panose="02020603050405020304" pitchFamily="18" charset="0"/>
                <a:cs typeface="Times New Roman" panose="02020603050405020304" pitchFamily="18" charset="0"/>
              </a:rPr>
              <a:t>cấp tỉnh được hưởng 100%; các khoản thu phân chia </a:t>
            </a:r>
            <a:r>
              <a:rPr lang="en-US" sz="2900" dirty="0" err="1">
                <a:latin typeface="Times New Roman" panose="02020603050405020304" pitchFamily="18" charset="0"/>
                <a:cs typeface="Times New Roman" panose="02020603050405020304" pitchFamily="18" charset="0"/>
              </a:rPr>
              <a:t>giữa</a:t>
            </a:r>
            <a:r>
              <a:rPr lang="en-US" sz="2900" dirty="0">
                <a:latin typeface="Times New Roman" panose="02020603050405020304" pitchFamily="18" charset="0"/>
                <a:cs typeface="Times New Roman" panose="02020603050405020304" pitchFamily="18" charset="0"/>
              </a:rPr>
              <a:t> </a:t>
            </a:r>
            <a:r>
              <a:rPr lang="en-US" sz="2900" err="1">
                <a:latin typeface="Times New Roman" panose="02020603050405020304" pitchFamily="18" charset="0"/>
                <a:cs typeface="Times New Roman" panose="02020603050405020304" pitchFamily="18" charset="0"/>
              </a:rPr>
              <a:t>các</a:t>
            </a:r>
            <a:r>
              <a:rPr lang="en-US" sz="2900">
                <a:latin typeface="Times New Roman" panose="02020603050405020304" pitchFamily="18" charset="0"/>
                <a:cs typeface="Times New Roman" panose="02020603050405020304" pitchFamily="18" charset="0"/>
              </a:rPr>
              <a:t> cấp</a:t>
            </a:r>
            <a:r>
              <a:rPr lang="vi-VN" sz="2900" dirty="0">
                <a:latin typeface="Times New Roman" panose="02020603050405020304" pitchFamily="18" charset="0"/>
                <a:cs typeface="Times New Roman" panose="02020603050405020304" pitchFamily="18" charset="0"/>
              </a:rPr>
              <a:t> ngân sách.</a:t>
            </a:r>
          </a:p>
          <a:p>
            <a:pPr marL="457200" indent="-457200" algn="just">
              <a:lnSpc>
                <a:spcPct val="95000"/>
              </a:lnSpc>
              <a:spcAft>
                <a:spcPts val="400"/>
              </a:spcAft>
              <a:buSzPts val="1900"/>
              <a:buFont typeface="Times New Roman" panose="02020603050405020304" pitchFamily="18" charset="0"/>
              <a:buChar char=""/>
            </a:pPr>
            <a:r>
              <a:rPr lang="en-US" sz="2900" dirty="0" err="1">
                <a:latin typeface="Times New Roman" panose="02020603050405020304" pitchFamily="18" charset="0"/>
                <a:cs typeface="Times New Roman" panose="02020603050405020304" pitchFamily="18" charset="0"/>
              </a:rPr>
              <a:t>Dự</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toán</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ngân</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sách</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cấp</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huyện</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phải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đảm</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bảo</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cân</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bằng</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thu</a:t>
            </a:r>
            <a:r>
              <a:rPr lang="en-US" sz="2900" dirty="0">
                <a:latin typeface="Times New Roman" panose="02020603050405020304" pitchFamily="18" charset="0"/>
                <a:cs typeface="Times New Roman" panose="02020603050405020304" pitchFamily="18" charset="0"/>
              </a:rPr>
              <a:t>, chi.</a:t>
            </a:r>
          </a:p>
        </p:txBody>
      </p:sp>
      <p:sp>
        <p:nvSpPr>
          <p:cNvPr id="3" name="Rectangle 2"/>
          <p:cNvSpPr txBox="1">
            <a:spLocks noGrp="1"/>
          </p:cNvSpPr>
          <p:nvPr>
            <p:ph type="title"/>
          </p:nvPr>
        </p:nvSpPr>
        <p:spPr>
          <a:xfrm>
            <a:off x="609600" y="140676"/>
            <a:ext cx="8153408" cy="838200"/>
          </a:xfrm>
        </p:spPr>
        <p:txBody>
          <a:bodyPr/>
          <a:lstStyle/>
          <a:p>
            <a:pPr lvl="0" algn="ctr"/>
            <a:r>
              <a:rPr lang="en-US" sz="3300" i="1" dirty="0" err="1">
                <a:latin typeface="+mj-lt"/>
              </a:rPr>
              <a:t>Yêu</a:t>
            </a:r>
            <a:r>
              <a:rPr lang="en-US" sz="3300" i="1" dirty="0">
                <a:latin typeface="+mj-lt"/>
              </a:rPr>
              <a:t> </a:t>
            </a:r>
            <a:r>
              <a:rPr lang="en-US" sz="3300" i="1" dirty="0" err="1">
                <a:latin typeface="+mj-lt"/>
              </a:rPr>
              <a:t>cầu</a:t>
            </a:r>
            <a:r>
              <a:rPr lang="en-US" sz="3300" i="1" dirty="0">
                <a:latin typeface="+mj-lt"/>
              </a:rPr>
              <a:t> </a:t>
            </a:r>
            <a:r>
              <a:rPr lang="en-US" sz="3300" i="1" dirty="0" err="1">
                <a:latin typeface="+mj-lt"/>
              </a:rPr>
              <a:t>về</a:t>
            </a:r>
            <a:r>
              <a:rPr lang="en-US" sz="3300" i="1" dirty="0">
                <a:latin typeface="+mj-lt"/>
              </a:rPr>
              <a:t> </a:t>
            </a:r>
            <a:r>
              <a:rPr lang="en-US" sz="3300" i="1" dirty="0" err="1">
                <a:latin typeface="+mj-lt"/>
              </a:rPr>
              <a:t>dự</a:t>
            </a:r>
            <a:r>
              <a:rPr lang="en-US" sz="3300" i="1" dirty="0">
                <a:latin typeface="+mj-lt"/>
              </a:rPr>
              <a:t> </a:t>
            </a:r>
            <a:r>
              <a:rPr lang="en-US" sz="3300" i="1" dirty="0" err="1">
                <a:latin typeface="+mj-lt"/>
              </a:rPr>
              <a:t>toán</a:t>
            </a:r>
            <a:r>
              <a:rPr lang="en-US" sz="3300" i="1" dirty="0">
                <a:latin typeface="+mj-lt"/>
              </a:rPr>
              <a:t> </a:t>
            </a:r>
            <a:r>
              <a:rPr lang="en-US" sz="3300" i="1" dirty="0" err="1">
                <a:latin typeface="+mj-lt"/>
              </a:rPr>
              <a:t>ngân</a:t>
            </a:r>
            <a:r>
              <a:rPr lang="en-US" sz="3300" i="1" dirty="0">
                <a:latin typeface="+mj-lt"/>
              </a:rPr>
              <a:t> </a:t>
            </a:r>
            <a:r>
              <a:rPr lang="en-US" sz="3300" i="1" dirty="0" err="1">
                <a:latin typeface="+mj-lt"/>
              </a:rPr>
              <a:t>sách</a:t>
            </a:r>
            <a:endParaRPr lang="en-US" sz="3300" i="1" dirty="0">
              <a:latin typeface="+mj-lt"/>
            </a:endParaRPr>
          </a:p>
        </p:txBody>
      </p:sp>
    </p:spTree>
  </p:cSld>
  <p:clrMapOvr>
    <a:masterClrMapping/>
  </p:clrMapOvr>
  <p:transition>
    <p:wedge/>
  </p:transition>
</p:sld>
</file>

<file path=ppt/slides/slide31.xml><?xml version="1.0" encoding="utf-8"?>
<p:sld xmlns:a="http://schemas.openxmlformats.org/drawingml/2006/main" xmlns:r="http://schemas.openxmlformats.org/officeDocument/2006/relationships" xmlns:p="http://schemas.openxmlformats.org/presentationml/2006/main">
  <p:cSld name="Slide12">
    <p:spTree>
      <p:nvGrpSpPr>
        <p:cNvPr id="1" name=""/>
        <p:cNvGrpSpPr/>
        <p:nvPr/>
      </p:nvGrpSpPr>
      <p:grpSpPr>
        <a:xfrm>
          <a:off x="0" y="0"/>
          <a:ext cx="0" cy="0"/>
          <a:chOff x="0" y="0"/>
          <a:chExt cx="0" cy="0"/>
        </a:xfrm>
      </p:grpSpPr>
      <p:sp>
        <p:nvSpPr>
          <p:cNvPr id="2" name="Rectangle 3"/>
          <p:cNvSpPr txBox="1">
            <a:spLocks noGrp="1"/>
          </p:cNvSpPr>
          <p:nvPr>
            <p:ph idx="1"/>
          </p:nvPr>
        </p:nvSpPr>
        <p:spPr>
          <a:xfrm>
            <a:off x="211014" y="838200"/>
            <a:ext cx="8915401" cy="6096004"/>
          </a:xfrm>
        </p:spPr>
        <p:txBody>
          <a:bodyPr/>
          <a:lstStyle/>
          <a:p>
            <a:pPr marL="109728" indent="0" algn="just">
              <a:spcAft>
                <a:spcPts val="400"/>
              </a:spcAft>
              <a:buSzPts val="1600"/>
              <a:buNone/>
            </a:pPr>
            <a:r>
              <a:rPr lang="en-US" sz="2750" b="1" i="1" dirty="0">
                <a:latin typeface="Times New Roman" panose="02020603050405020304" pitchFamily="18" charset="0"/>
                <a:cs typeface="Times New Roman" panose="02020603050405020304" pitchFamily="18" charset="0"/>
              </a:rPr>
              <a:t>1. </a:t>
            </a:r>
            <a:r>
              <a:rPr lang="vi-VN" sz="2750" i="1" dirty="0">
                <a:latin typeface="Times New Roman" panose="02020603050405020304" pitchFamily="18" charset="0"/>
                <a:cs typeface="Times New Roman" panose="02020603050405020304" pitchFamily="18" charset="0"/>
              </a:rPr>
              <a:t>Lập dự toán ở các đơn vị cơ sở; </a:t>
            </a:r>
            <a:r>
              <a:rPr lang="en-US" sz="2750" dirty="0">
                <a:latin typeface="Times New Roman" panose="02020603050405020304" pitchFamily="18" charset="0"/>
                <a:cs typeface="Times New Roman" panose="02020603050405020304" pitchFamily="18" charset="0"/>
              </a:rPr>
              <a:t>c</a:t>
            </a:r>
            <a:r>
              <a:rPr lang="vi-VN" sz="2750" dirty="0">
                <a:latin typeface="Times New Roman" panose="02020603050405020304" pitchFamily="18" charset="0"/>
                <a:cs typeface="Times New Roman" panose="02020603050405020304" pitchFamily="18" charset="0"/>
              </a:rPr>
              <a:t>ác đơn vị có </a:t>
            </a:r>
            <a:r>
              <a:rPr lang="vi-VN" sz="2750">
                <a:latin typeface="Times New Roman" panose="02020603050405020304" pitchFamily="18" charset="0"/>
                <a:cs typeface="Times New Roman" panose="02020603050405020304" pitchFamily="18" charset="0"/>
              </a:rPr>
              <a:t>nhiệm </a:t>
            </a:r>
            <a:r>
              <a:rPr lang="en-US" sz="2750">
                <a:latin typeface="Times New Roman" panose="02020603050405020304" pitchFamily="18" charset="0"/>
                <a:cs typeface="Times New Roman" panose="02020603050405020304" pitchFamily="18" charset="0"/>
              </a:rPr>
              <a:t>vụ </a:t>
            </a:r>
            <a:r>
              <a:rPr lang="vi-VN" sz="2750">
                <a:latin typeface="Times New Roman" panose="02020603050405020304" pitchFamily="18" charset="0"/>
                <a:cs typeface="Times New Roman" panose="02020603050405020304" pitchFamily="18" charset="0"/>
              </a:rPr>
              <a:t>thu</a:t>
            </a:r>
            <a:r>
              <a:rPr lang="vi-VN" sz="2750" dirty="0">
                <a:latin typeface="Times New Roman" panose="02020603050405020304" pitchFamily="18" charset="0"/>
                <a:cs typeface="Times New Roman" panose="02020603050405020304" pitchFamily="18" charset="0"/>
              </a:rPr>
              <a:t>, chi </a:t>
            </a:r>
            <a:r>
              <a:rPr lang="en-US" sz="2750" dirty="0">
                <a:latin typeface="Times New Roman" panose="02020603050405020304" pitchFamily="18" charset="0"/>
                <a:cs typeface="Times New Roman" panose="02020603050405020304" pitchFamily="18" charset="0"/>
              </a:rPr>
              <a:t>NS</a:t>
            </a:r>
            <a:r>
              <a:rPr lang="vi-VN" sz="2750" dirty="0">
                <a:latin typeface="Times New Roman" panose="02020603050405020304" pitchFamily="18" charset="0"/>
                <a:cs typeface="Times New Roman" panose="02020603050405020304" pitchFamily="18" charset="0"/>
              </a:rPr>
              <a:t> phải lập dự toán thu, chi ngân sách trong nhiệm </a:t>
            </a:r>
            <a:r>
              <a:rPr lang="vi-VN" sz="2750" spc="-30" dirty="0">
                <a:latin typeface="Times New Roman" panose="02020603050405020304" pitchFamily="18" charset="0"/>
                <a:cs typeface="Times New Roman" panose="02020603050405020304" pitchFamily="18" charset="0"/>
              </a:rPr>
              <a:t>vụ được giao và gửi cơ quan quản lý cấp trên trực tiếp quản lý. </a:t>
            </a:r>
            <a:endParaRPr lang="en-US" sz="2750" spc="-30" dirty="0">
              <a:latin typeface="Times New Roman" panose="02020603050405020304" pitchFamily="18" charset="0"/>
              <a:cs typeface="Times New Roman" panose="02020603050405020304" pitchFamily="18" charset="0"/>
            </a:endParaRPr>
          </a:p>
          <a:p>
            <a:pPr marL="109728" indent="0" algn="just">
              <a:spcAft>
                <a:spcPts val="400"/>
              </a:spcAft>
              <a:buSzPts val="1600"/>
              <a:buNone/>
            </a:pPr>
            <a:r>
              <a:rPr lang="vi-VN" sz="2750" b="1" i="1" dirty="0">
                <a:latin typeface="Times New Roman" panose="02020603050405020304" pitchFamily="18" charset="0"/>
                <a:cs typeface="Times New Roman" panose="02020603050405020304" pitchFamily="18" charset="0"/>
              </a:rPr>
              <a:t>2</a:t>
            </a:r>
            <a:r>
              <a:rPr lang="en-US" sz="2750" b="1" i="1" dirty="0">
                <a:latin typeface="Times New Roman" panose="02020603050405020304" pitchFamily="18" charset="0"/>
                <a:cs typeface="Times New Roman" panose="02020603050405020304" pitchFamily="18" charset="0"/>
              </a:rPr>
              <a:t>.</a:t>
            </a:r>
            <a:r>
              <a:rPr lang="vi-VN" sz="2750" i="1" dirty="0">
                <a:latin typeface="Times New Roman" panose="02020603050405020304" pitchFamily="18" charset="0"/>
                <a:cs typeface="Times New Roman" panose="02020603050405020304" pitchFamily="18" charset="0"/>
              </a:rPr>
              <a:t> Lập dự toán ngân sách địa phương: </a:t>
            </a:r>
            <a:r>
              <a:rPr lang="vi-VN" sz="2750" dirty="0">
                <a:latin typeface="Times New Roman" panose="02020603050405020304" pitchFamily="18" charset="0"/>
                <a:cs typeface="Times New Roman" panose="02020603050405020304" pitchFamily="18" charset="0"/>
              </a:rPr>
              <a:t>Trên cơ sở dự toán của các đơn vị; cơ quan tài chính các cấp tổng hợp dự toán NS gồm NS cấp mình và NS cấp dưới.</a:t>
            </a:r>
          </a:p>
          <a:p>
            <a:pPr marL="109728" indent="0" algn="just">
              <a:spcAft>
                <a:spcPts val="400"/>
              </a:spcAft>
              <a:buSzPts val="1600"/>
              <a:buNone/>
            </a:pPr>
            <a:r>
              <a:rPr lang="vi-VN" sz="2750" b="1" i="1" dirty="0">
                <a:latin typeface="Times New Roman" panose="02020603050405020304" pitchFamily="18" charset="0"/>
                <a:cs typeface="Times New Roman" panose="02020603050405020304" pitchFamily="18" charset="0"/>
              </a:rPr>
              <a:t>3</a:t>
            </a:r>
            <a:r>
              <a:rPr lang="en-US" sz="2750" b="1" i="1" dirty="0">
                <a:latin typeface="Times New Roman" panose="02020603050405020304" pitchFamily="18" charset="0"/>
                <a:cs typeface="Times New Roman" panose="02020603050405020304" pitchFamily="18" charset="0"/>
              </a:rPr>
              <a:t>.</a:t>
            </a:r>
            <a:r>
              <a:rPr lang="vi-VN" sz="2750" i="1" dirty="0">
                <a:latin typeface="Times New Roman" panose="02020603050405020304" pitchFamily="18" charset="0"/>
                <a:cs typeface="Times New Roman" panose="02020603050405020304" pitchFamily="18" charset="0"/>
              </a:rPr>
              <a:t> Thẩm tra dự toán và phương án phân </a:t>
            </a:r>
            <a:r>
              <a:rPr lang="vi-VN" sz="2750" i="1">
                <a:latin typeface="Times New Roman" panose="02020603050405020304" pitchFamily="18" charset="0"/>
                <a:cs typeface="Times New Roman" panose="02020603050405020304" pitchFamily="18" charset="0"/>
              </a:rPr>
              <a:t>bổ </a:t>
            </a:r>
            <a:r>
              <a:rPr lang="en-US" sz="2750" i="1">
                <a:latin typeface="Times New Roman" panose="02020603050405020304" pitchFamily="18" charset="0"/>
                <a:cs typeface="Times New Roman" panose="02020603050405020304" pitchFamily="18" charset="0"/>
              </a:rPr>
              <a:t>NSĐP.</a:t>
            </a:r>
            <a:endParaRPr lang="en-US" sz="2750" i="1" dirty="0">
              <a:latin typeface="Times New Roman" panose="02020603050405020304" pitchFamily="18" charset="0"/>
              <a:cs typeface="Times New Roman" panose="02020603050405020304" pitchFamily="18" charset="0"/>
            </a:endParaRPr>
          </a:p>
          <a:p>
            <a:pPr marL="109728" indent="0" algn="just">
              <a:spcAft>
                <a:spcPts val="400"/>
              </a:spcAft>
              <a:buSzPts val="1600"/>
              <a:buNone/>
            </a:pPr>
            <a:r>
              <a:rPr lang="vi-VN" sz="2750" b="1" i="1" dirty="0">
                <a:latin typeface="Times New Roman" panose="02020603050405020304" pitchFamily="18" charset="0"/>
                <a:cs typeface="Times New Roman" panose="02020603050405020304" pitchFamily="18" charset="0"/>
              </a:rPr>
              <a:t>4</a:t>
            </a:r>
            <a:r>
              <a:rPr lang="en-US" sz="2750" b="1" i="1" dirty="0">
                <a:latin typeface="Times New Roman" panose="02020603050405020304" pitchFamily="18" charset="0"/>
                <a:cs typeface="Times New Roman" panose="02020603050405020304" pitchFamily="18" charset="0"/>
              </a:rPr>
              <a:t>.</a:t>
            </a:r>
            <a:r>
              <a:rPr lang="vi-VN" sz="2750" i="1" dirty="0">
                <a:latin typeface="Times New Roman" panose="02020603050405020304" pitchFamily="18" charset="0"/>
                <a:cs typeface="Times New Roman" panose="02020603050405020304" pitchFamily="18" charset="0"/>
              </a:rPr>
              <a:t> Thảo luận và quyết định ngân sách: </a:t>
            </a:r>
            <a:r>
              <a:rPr lang="vi-VN" sz="2750" dirty="0">
                <a:latin typeface="Times New Roman" panose="02020603050405020304" pitchFamily="18" charset="0"/>
                <a:cs typeface="Times New Roman" panose="02020603050405020304" pitchFamily="18" charset="0"/>
              </a:rPr>
              <a:t>Trên cơ sở thông tin về dự toán ngân sách, H</a:t>
            </a:r>
            <a:r>
              <a:rPr lang="en-US" sz="2750" dirty="0">
                <a:latin typeface="Times New Roman" panose="02020603050405020304" pitchFamily="18" charset="0"/>
                <a:cs typeface="Times New Roman" panose="02020603050405020304" pitchFamily="18" charset="0"/>
              </a:rPr>
              <a:t>ĐND</a:t>
            </a:r>
            <a:r>
              <a:rPr lang="vi-VN" sz="2750" dirty="0">
                <a:latin typeface="Times New Roman" panose="02020603050405020304" pitchFamily="18" charset="0"/>
                <a:cs typeface="Times New Roman" panose="02020603050405020304" pitchFamily="18" charset="0"/>
              </a:rPr>
              <a:t> thảo luận và quyết </a:t>
            </a:r>
            <a:r>
              <a:rPr lang="vi-VN" sz="2750">
                <a:latin typeface="Times New Roman" panose="02020603050405020304" pitchFamily="18" charset="0"/>
                <a:cs typeface="Times New Roman" panose="02020603050405020304" pitchFamily="18" charset="0"/>
              </a:rPr>
              <a:t>định dự </a:t>
            </a:r>
            <a:r>
              <a:rPr lang="vi-VN" sz="2750" dirty="0">
                <a:latin typeface="Times New Roman" panose="02020603050405020304" pitchFamily="18" charset="0"/>
                <a:cs typeface="Times New Roman" panose="02020603050405020304" pitchFamily="18" charset="0"/>
              </a:rPr>
              <a:t>toán </a:t>
            </a:r>
            <a:r>
              <a:rPr lang="en-US" sz="2750" dirty="0">
                <a:latin typeface="Times New Roman" panose="02020603050405020304" pitchFamily="18" charset="0"/>
                <a:cs typeface="Times New Roman" panose="02020603050405020304" pitchFamily="18" charset="0"/>
              </a:rPr>
              <a:t>NSĐP</a:t>
            </a:r>
            <a:r>
              <a:rPr lang="vi-VN" sz="2750" dirty="0">
                <a:latin typeface="Times New Roman" panose="02020603050405020304" pitchFamily="18" charset="0"/>
                <a:cs typeface="Times New Roman" panose="02020603050405020304" pitchFamily="18" charset="0"/>
              </a:rPr>
              <a:t>, phương án phân bổ ngân sách cấp mình.</a:t>
            </a:r>
            <a:endParaRPr lang="en-US" sz="2750" dirty="0">
              <a:latin typeface="Times New Roman" panose="02020603050405020304" pitchFamily="18" charset="0"/>
              <a:cs typeface="Times New Roman" panose="02020603050405020304" pitchFamily="18" charset="0"/>
            </a:endParaRPr>
          </a:p>
          <a:p>
            <a:pPr marL="109728" indent="0" algn="just">
              <a:spcAft>
                <a:spcPts val="400"/>
              </a:spcAft>
              <a:buSzPts val="1600"/>
              <a:buNone/>
            </a:pPr>
            <a:r>
              <a:rPr lang="vi-VN" sz="2750" b="1" i="1" dirty="0">
                <a:latin typeface="Times New Roman" panose="02020603050405020304" pitchFamily="18" charset="0"/>
                <a:cs typeface="Times New Roman" panose="02020603050405020304" pitchFamily="18" charset="0"/>
              </a:rPr>
              <a:t>5</a:t>
            </a:r>
            <a:r>
              <a:rPr lang="en-US" sz="2750" b="1" i="1" dirty="0">
                <a:latin typeface="Times New Roman" panose="02020603050405020304" pitchFamily="18" charset="0"/>
                <a:cs typeface="Times New Roman" panose="02020603050405020304" pitchFamily="18" charset="0"/>
              </a:rPr>
              <a:t>.</a:t>
            </a:r>
            <a:r>
              <a:rPr lang="vi-VN" sz="2750" i="1" dirty="0">
                <a:latin typeface="Times New Roman" panose="02020603050405020304" pitchFamily="18" charset="0"/>
                <a:cs typeface="Times New Roman" panose="02020603050405020304" pitchFamily="18" charset="0"/>
              </a:rPr>
              <a:t> Giao dự toán ngân sách: </a:t>
            </a:r>
            <a:r>
              <a:rPr lang="vi-VN" sz="2750" dirty="0">
                <a:latin typeface="Times New Roman" panose="02020603050405020304" pitchFamily="18" charset="0"/>
                <a:cs typeface="Times New Roman" panose="02020603050405020304" pitchFamily="18" charset="0"/>
              </a:rPr>
              <a:t>Trên cơ </a:t>
            </a:r>
            <a:r>
              <a:rPr lang="vi-VN" sz="2750">
                <a:latin typeface="Times New Roman" panose="02020603050405020304" pitchFamily="18" charset="0"/>
                <a:cs typeface="Times New Roman" panose="02020603050405020304" pitchFamily="18" charset="0"/>
              </a:rPr>
              <a:t>sở </a:t>
            </a:r>
            <a:r>
              <a:rPr lang="en-US" sz="2750">
                <a:latin typeface="Times New Roman" panose="02020603050405020304" pitchFamily="18" charset="0"/>
                <a:cs typeface="Times New Roman" panose="02020603050405020304" pitchFamily="18" charset="0"/>
              </a:rPr>
              <a:t>N</a:t>
            </a:r>
            <a:r>
              <a:rPr lang="vi-VN" sz="2750">
                <a:latin typeface="Times New Roman" panose="02020603050405020304" pitchFamily="18" charset="0"/>
                <a:cs typeface="Times New Roman" panose="02020603050405020304" pitchFamily="18" charset="0"/>
              </a:rPr>
              <a:t>ghị </a:t>
            </a:r>
            <a:r>
              <a:rPr lang="vi-VN" sz="2750" dirty="0">
                <a:latin typeface="Times New Roman" panose="02020603050405020304" pitchFamily="18" charset="0"/>
                <a:cs typeface="Times New Roman" panose="02020603050405020304" pitchFamily="18" charset="0"/>
              </a:rPr>
              <a:t>quyết của QH, HĐND</a:t>
            </a:r>
            <a:r>
              <a:rPr lang="vi-VN" sz="2750">
                <a:latin typeface="Times New Roman" panose="02020603050405020304" pitchFamily="18" charset="0"/>
                <a:cs typeface="Times New Roman" panose="02020603050405020304" pitchFamily="18" charset="0"/>
              </a:rPr>
              <a:t>, thự</a:t>
            </a:r>
            <a:r>
              <a:rPr lang="en-US" sz="2750">
                <a:latin typeface="Times New Roman" panose="02020603050405020304" pitchFamily="18" charset="0"/>
                <a:cs typeface="Times New Roman" panose="02020603050405020304" pitchFamily="18" charset="0"/>
              </a:rPr>
              <a:t>c</a:t>
            </a:r>
            <a:r>
              <a:rPr lang="vi-VN" sz="2750">
                <a:latin typeface="Times New Roman" panose="02020603050405020304" pitchFamily="18" charset="0"/>
                <a:cs typeface="Times New Roman" panose="02020603050405020304" pitchFamily="18" charset="0"/>
              </a:rPr>
              <a:t> </a:t>
            </a:r>
            <a:r>
              <a:rPr lang="vi-VN" sz="2750" dirty="0">
                <a:latin typeface="Times New Roman" panose="02020603050405020304" pitchFamily="18" charset="0"/>
                <a:cs typeface="Times New Roman" panose="02020603050405020304" pitchFamily="18" charset="0"/>
              </a:rPr>
              <a:t>hiện giao dự toán cho các đơn vị sử dụng. Việc lập và giao dự toán phải trước ngày 31/12 năm trước.</a:t>
            </a:r>
          </a:p>
        </p:txBody>
      </p:sp>
      <p:sp>
        <p:nvSpPr>
          <p:cNvPr id="3" name="Rectangle 2"/>
          <p:cNvSpPr txBox="1">
            <a:spLocks noGrp="1"/>
          </p:cNvSpPr>
          <p:nvPr>
            <p:ph type="title"/>
          </p:nvPr>
        </p:nvSpPr>
        <p:spPr>
          <a:xfrm>
            <a:off x="363416" y="152400"/>
            <a:ext cx="8915400" cy="685800"/>
          </a:xfrm>
        </p:spPr>
        <p:txBody>
          <a:bodyPr anchorCtr="1"/>
          <a:lstStyle/>
          <a:p>
            <a:pPr lvl="0" algn="ctr"/>
            <a:r>
              <a:rPr lang="en-US" sz="3200" i="1" dirty="0" err="1">
                <a:latin typeface="+mj-lt"/>
              </a:rPr>
              <a:t>Quy</a:t>
            </a:r>
            <a:r>
              <a:rPr lang="en-US" sz="3200" i="1" dirty="0">
                <a:latin typeface="+mj-lt"/>
              </a:rPr>
              <a:t> </a:t>
            </a:r>
            <a:r>
              <a:rPr lang="en-US" sz="3200" i="1" dirty="0" err="1">
                <a:latin typeface="+mj-lt"/>
              </a:rPr>
              <a:t>trình</a:t>
            </a:r>
            <a:r>
              <a:rPr lang="en-US" sz="3200" i="1" dirty="0">
                <a:latin typeface="+mj-lt"/>
              </a:rPr>
              <a:t> </a:t>
            </a:r>
            <a:r>
              <a:rPr lang="en-US" sz="3200" i="1" dirty="0" err="1">
                <a:latin typeface="+mj-lt"/>
              </a:rPr>
              <a:t>lập</a:t>
            </a:r>
            <a:r>
              <a:rPr lang="en-US" sz="3200" i="1" dirty="0">
                <a:latin typeface="+mj-lt"/>
              </a:rPr>
              <a:t> </a:t>
            </a:r>
            <a:r>
              <a:rPr lang="en-US" sz="3200" i="1" dirty="0" err="1">
                <a:latin typeface="+mj-lt"/>
              </a:rPr>
              <a:t>dự</a:t>
            </a:r>
            <a:r>
              <a:rPr lang="en-US" sz="3200" i="1" dirty="0">
                <a:latin typeface="+mj-lt"/>
              </a:rPr>
              <a:t> </a:t>
            </a:r>
            <a:r>
              <a:rPr lang="en-US" sz="3200" i="1" dirty="0" err="1">
                <a:latin typeface="+mj-lt"/>
              </a:rPr>
              <a:t>toán</a:t>
            </a:r>
            <a:r>
              <a:rPr lang="en-US" sz="3200" i="1" dirty="0">
                <a:latin typeface="+mj-lt"/>
              </a:rPr>
              <a:t> </a:t>
            </a:r>
            <a:r>
              <a:rPr lang="en-US" sz="3200" i="1" dirty="0" err="1">
                <a:latin typeface="+mj-lt"/>
              </a:rPr>
              <a:t>ngân</a:t>
            </a:r>
            <a:r>
              <a:rPr lang="en-US" sz="3200" i="1" dirty="0">
                <a:latin typeface="+mj-lt"/>
              </a:rPr>
              <a:t> </a:t>
            </a:r>
            <a:r>
              <a:rPr lang="en-US" sz="3200" i="1" dirty="0" err="1">
                <a:latin typeface="+mj-lt"/>
              </a:rPr>
              <a:t>sách</a:t>
            </a:r>
            <a:endParaRPr lang="en-US" sz="3200" i="1" dirty="0">
              <a:solidFill>
                <a:srgbClr val="000000"/>
              </a:solidFill>
              <a:latin typeface="+mj-lt"/>
            </a:endParaRPr>
          </a:p>
        </p:txBody>
      </p:sp>
    </p:spTree>
  </p:cSld>
  <p:clrMapOvr>
    <a:masterClrMapping/>
  </p:clrMapOvr>
  <p:transition>
    <p:wedge/>
  </p:transition>
</p:sld>
</file>

<file path=ppt/slides/slide32.xml><?xml version="1.0" encoding="utf-8"?>
<p:sld xmlns:a="http://schemas.openxmlformats.org/drawingml/2006/main" xmlns:r="http://schemas.openxmlformats.org/officeDocument/2006/relationships" xmlns:p="http://schemas.openxmlformats.org/presentationml/2006/main">
  <p:cSld name="Slide19">
    <p:spTree>
      <p:nvGrpSpPr>
        <p:cNvPr id="1" name=""/>
        <p:cNvGrpSpPr/>
        <p:nvPr/>
      </p:nvGrpSpPr>
      <p:grpSpPr>
        <a:xfrm>
          <a:off x="0" y="0"/>
          <a:ext cx="0" cy="0"/>
          <a:chOff x="0" y="0"/>
          <a:chExt cx="0" cy="0"/>
        </a:xfrm>
      </p:grpSpPr>
      <p:sp>
        <p:nvSpPr>
          <p:cNvPr id="2" name="Rectangle 3"/>
          <p:cNvSpPr txBox="1">
            <a:spLocks noGrp="1"/>
          </p:cNvSpPr>
          <p:nvPr>
            <p:ph idx="1"/>
          </p:nvPr>
        </p:nvSpPr>
        <p:spPr>
          <a:xfrm>
            <a:off x="175846" y="914400"/>
            <a:ext cx="8839203" cy="5181603"/>
          </a:xfrm>
        </p:spPr>
        <p:txBody>
          <a:bodyPr/>
          <a:lstStyle/>
          <a:p>
            <a:pPr marL="457200" lvl="0" indent="-457200" algn="just">
              <a:spcBef>
                <a:spcPts val="300"/>
              </a:spcBef>
              <a:spcAft>
                <a:spcPts val="300"/>
              </a:spcAft>
            </a:pPr>
            <a:r>
              <a:rPr lang="nl-NL" dirty="0">
                <a:latin typeface="Times New Roman" pitchFamily="18"/>
              </a:rPr>
              <a:t>Kế </a:t>
            </a:r>
            <a:r>
              <a:rPr lang="nl-NL">
                <a:latin typeface="Times New Roman" pitchFamily="18"/>
              </a:rPr>
              <a:t>hoạch KT-XH </a:t>
            </a:r>
            <a:r>
              <a:rPr lang="nl-NL" dirty="0">
                <a:latin typeface="Times New Roman" pitchFamily="18"/>
              </a:rPr>
              <a:t>của ĐP hàng năm gắn với kế </a:t>
            </a:r>
            <a:r>
              <a:rPr lang="nl-NL">
                <a:latin typeface="Times New Roman" pitchFamily="18"/>
              </a:rPr>
              <a:t>hoạch KT-XH </a:t>
            </a:r>
            <a:r>
              <a:rPr lang="nl-NL" dirty="0">
                <a:latin typeface="Times New Roman" pitchFamily="18"/>
              </a:rPr>
              <a:t>5 năm được cấp có thẩm quyền </a:t>
            </a:r>
            <a:r>
              <a:rPr lang="nl-NL">
                <a:latin typeface="Times New Roman" pitchFamily="18"/>
              </a:rPr>
              <a:t>phê duyệt.</a:t>
            </a:r>
            <a:endParaRPr lang="nl-NL" dirty="0">
              <a:latin typeface="Times New Roman" pitchFamily="18"/>
            </a:endParaRPr>
          </a:p>
          <a:p>
            <a:pPr marL="457200" lvl="0" indent="-457200" algn="just">
              <a:spcBef>
                <a:spcPts val="300"/>
              </a:spcBef>
              <a:spcAft>
                <a:spcPts val="300"/>
              </a:spcAft>
            </a:pPr>
            <a:r>
              <a:rPr lang="nl-NL" dirty="0">
                <a:latin typeface="Times New Roman" pitchFamily="18"/>
              </a:rPr>
              <a:t>Nhiệm vụ thu, chi NS do cấp trên giao theo quy định của Luật NSNN (Quyết định của Thủ tướng CP về giao nhiệm vụ thu, chi NS; Quyết định của Bộ trưởng Bộ Tài chính về giao chỉ tiêu hướng dẫn thu, chi NS năm).</a:t>
            </a:r>
          </a:p>
          <a:p>
            <a:pPr marL="457200" lvl="0" indent="-457200" algn="just">
              <a:spcBef>
                <a:spcPts val="300"/>
              </a:spcBef>
              <a:spcAft>
                <a:spcPts val="300"/>
              </a:spcAft>
            </a:pPr>
            <a:r>
              <a:rPr lang="nl-NL" dirty="0">
                <a:latin typeface="Times New Roman" pitchFamily="18"/>
              </a:rPr>
              <a:t>Định mức phân bổ NS địa phương đã được HĐND, UBND cấp tỉnh quyết định.</a:t>
            </a:r>
          </a:p>
          <a:p>
            <a:pPr marL="457200" lvl="0" indent="-457200" algn="just">
              <a:spcBef>
                <a:spcPts val="300"/>
              </a:spcBef>
              <a:spcAft>
                <a:spcPts val="300"/>
              </a:spcAft>
            </a:pPr>
            <a:r>
              <a:rPr lang="nl-NL" dirty="0">
                <a:latin typeface="Times New Roman" pitchFamily="18"/>
              </a:rPr>
              <a:t>Các chính sách thu NS được cấp có thẩm quyền ban hành (thay đổi, bổ sung, sửa đổi các chính sách thu ảnh hưởng đến xây dựng dự toán thu NSNN trên địa bàn địa phương).</a:t>
            </a:r>
          </a:p>
          <a:p>
            <a:pPr marL="457200" lvl="0" indent="-457200" algn="just">
              <a:spcBef>
                <a:spcPts val="300"/>
              </a:spcBef>
              <a:spcAft>
                <a:spcPts val="300"/>
              </a:spcAft>
            </a:pPr>
            <a:r>
              <a:rPr lang="nl-NL" dirty="0">
                <a:latin typeface="Times New Roman" pitchFamily="18"/>
              </a:rPr>
              <a:t>Chế độ chi tiêu đặc thù của địa phương do HĐND cấp tỉnh ban hành theo phân cấp của Chính phủ.</a:t>
            </a:r>
            <a:endParaRPr lang="en-US" dirty="0">
              <a:latin typeface="Times New Roman" pitchFamily="18"/>
            </a:endParaRPr>
          </a:p>
        </p:txBody>
      </p:sp>
      <p:sp>
        <p:nvSpPr>
          <p:cNvPr id="3" name="Rectangle 2"/>
          <p:cNvSpPr txBox="1">
            <a:spLocks noGrp="1"/>
          </p:cNvSpPr>
          <p:nvPr>
            <p:ph type="title"/>
          </p:nvPr>
        </p:nvSpPr>
        <p:spPr>
          <a:xfrm>
            <a:off x="556849" y="0"/>
            <a:ext cx="8458200" cy="914400"/>
          </a:xfrm>
        </p:spPr>
        <p:txBody>
          <a:bodyPr/>
          <a:lstStyle/>
          <a:p>
            <a:pPr lvl="0" algn="ctr"/>
            <a:r>
              <a:rPr lang="nl-NL" sz="3300" i="1" dirty="0">
                <a:solidFill>
                  <a:schemeClr val="accent1"/>
                </a:solidFill>
                <a:latin typeface="Times New Roman" pitchFamily="18"/>
              </a:rPr>
              <a:t>Thẩm tra căn cứ XD dự toán NS </a:t>
            </a:r>
            <a:endParaRPr lang="en-US" sz="3300" dirty="0">
              <a:solidFill>
                <a:schemeClr val="accent1"/>
              </a:solidFill>
            </a:endParaRPr>
          </a:p>
        </p:txBody>
      </p:sp>
    </p:spTree>
  </p:cSld>
  <p:clrMapOvr>
    <a:masterClrMapping/>
  </p:clrMapOvr>
  <p:transition>
    <p:wedge/>
  </p:transition>
</p:sld>
</file>

<file path=ppt/slides/slide33.xml><?xml version="1.0" encoding="utf-8"?>
<p:sld xmlns:a="http://schemas.openxmlformats.org/drawingml/2006/main" xmlns:r="http://schemas.openxmlformats.org/officeDocument/2006/relationships" xmlns:p="http://schemas.openxmlformats.org/presentationml/2006/main">
  <p:cSld name="Slide17">
    <p:spTree>
      <p:nvGrpSpPr>
        <p:cNvPr id="1" name=""/>
        <p:cNvGrpSpPr/>
        <p:nvPr/>
      </p:nvGrpSpPr>
      <p:grpSpPr>
        <a:xfrm>
          <a:off x="0" y="0"/>
          <a:ext cx="0" cy="0"/>
          <a:chOff x="0" y="0"/>
          <a:chExt cx="0" cy="0"/>
        </a:xfrm>
      </p:grpSpPr>
      <p:sp>
        <p:nvSpPr>
          <p:cNvPr id="2" name="Rectangle 3"/>
          <p:cNvSpPr txBox="1">
            <a:spLocks noGrp="1"/>
          </p:cNvSpPr>
          <p:nvPr>
            <p:ph idx="1"/>
          </p:nvPr>
        </p:nvSpPr>
        <p:spPr>
          <a:xfrm>
            <a:off x="304800" y="1371600"/>
            <a:ext cx="8762996" cy="4800600"/>
          </a:xfrm>
        </p:spPr>
        <p:txBody>
          <a:bodyPr/>
          <a:lstStyle/>
          <a:p>
            <a:pPr marL="0" lvl="0" indent="0">
              <a:spcBef>
                <a:spcPts val="300"/>
              </a:spcBef>
              <a:spcAft>
                <a:spcPts val="300"/>
              </a:spcAft>
              <a:buNone/>
            </a:pPr>
            <a:r>
              <a:rPr lang="nl-NL" sz="2500" b="1" i="1" dirty="0">
                <a:latin typeface="Times New Roman" pitchFamily="18"/>
              </a:rPr>
              <a:t>Về thu ngân sách nhà nước trên địa bàn</a:t>
            </a:r>
          </a:p>
          <a:p>
            <a:pPr marL="457200" lvl="0" indent="-457200" algn="just">
              <a:spcBef>
                <a:spcPts val="300"/>
              </a:spcBef>
              <a:spcAft>
                <a:spcPts val="300"/>
              </a:spcAft>
            </a:pPr>
            <a:r>
              <a:rPr lang="nl-NL" sz="2500" dirty="0">
                <a:latin typeface="Times New Roman" pitchFamily="18"/>
              </a:rPr>
              <a:t>Xem xét đối chiếu với nhiệm vụ thu NSNN đã được HĐND quyết định.</a:t>
            </a:r>
          </a:p>
          <a:p>
            <a:pPr marL="457200" lvl="0" indent="-457200" algn="just">
              <a:spcBef>
                <a:spcPts val="300"/>
              </a:spcBef>
              <a:spcAft>
                <a:spcPts val="300"/>
              </a:spcAft>
            </a:pPr>
            <a:r>
              <a:rPr lang="nl-NL" sz="2500" dirty="0">
                <a:latin typeface="Times New Roman" pitchFamily="18"/>
              </a:rPr>
              <a:t>Tiến độ thực hiện và so với năm trước liền kề.</a:t>
            </a:r>
          </a:p>
          <a:p>
            <a:pPr marL="457200" lvl="0" indent="-457200" algn="just">
              <a:spcBef>
                <a:spcPts val="300"/>
              </a:spcBef>
              <a:spcAft>
                <a:spcPts val="300"/>
              </a:spcAft>
            </a:pPr>
            <a:r>
              <a:rPr lang="nl-NL" sz="2500" dirty="0">
                <a:latin typeface="Times New Roman" pitchFamily="18"/>
              </a:rPr>
              <a:t>Nhận xét tổng thể và đánh giá nhiệm vụ thu NSNN của năm </a:t>
            </a:r>
            <a:r>
              <a:rPr lang="nl-NL" sz="2500">
                <a:latin typeface="Times New Roman" pitchFamily="18"/>
              </a:rPr>
              <a:t>hiện hành.</a:t>
            </a:r>
            <a:endParaRPr lang="nl-NL" sz="2500" dirty="0">
              <a:latin typeface="Times New Roman" pitchFamily="18"/>
            </a:endParaRPr>
          </a:p>
          <a:p>
            <a:pPr marL="457200" lvl="0" indent="-457200" algn="just">
              <a:spcBef>
                <a:spcPts val="300"/>
              </a:spcBef>
              <a:spcAft>
                <a:spcPts val="300"/>
              </a:spcAft>
            </a:pPr>
            <a:r>
              <a:rPr lang="nl-NL" sz="2500" dirty="0">
                <a:latin typeface="Times New Roman" pitchFamily="18"/>
              </a:rPr>
              <a:t>Tuy nhiên, việc đưa ra đánh giá là chủ quan ban đầu vì thực hiện thu NSNN trên địa bàn phụ thuộc vào rất nhiều yếu tố: Cơ cấu và tính chất của các khoản thu; Kỷ luật chấp hành chế độ thu nộp của các đối tượng nộp thuế; Việc thay đổi chính sách thu; Quản lý thu nộp NS trên địa bàn của cơ quan thu, thanh tra, kiểm tra, đôn đốc thu nộp... </a:t>
            </a:r>
            <a:endParaRPr lang="en-US" sz="2500" dirty="0">
              <a:latin typeface="Times New Roman" pitchFamily="18"/>
            </a:endParaRPr>
          </a:p>
        </p:txBody>
      </p:sp>
      <p:sp>
        <p:nvSpPr>
          <p:cNvPr id="3" name="Rectangle 2"/>
          <p:cNvSpPr txBox="1">
            <a:spLocks noGrp="1"/>
          </p:cNvSpPr>
          <p:nvPr>
            <p:ph type="title"/>
          </p:nvPr>
        </p:nvSpPr>
        <p:spPr>
          <a:xfrm>
            <a:off x="380996" y="0"/>
            <a:ext cx="8686800" cy="1295403"/>
          </a:xfrm>
        </p:spPr>
        <p:txBody>
          <a:bodyPr anchorCtr="1"/>
          <a:lstStyle/>
          <a:p>
            <a:pPr lvl="0" algn="ctr"/>
            <a:r>
              <a:rPr lang="nl-NL" sz="3200" dirty="0">
                <a:latin typeface="Times New Roman" pitchFamily="18"/>
              </a:rPr>
              <a:t>Thẩm tra đánh giá KQ </a:t>
            </a:r>
            <a:br>
              <a:rPr lang="nl-NL" sz="3200" dirty="0">
                <a:latin typeface="Times New Roman" pitchFamily="18"/>
              </a:rPr>
            </a:br>
            <a:r>
              <a:rPr lang="nl-NL" sz="3200" dirty="0">
                <a:latin typeface="Times New Roman" pitchFamily="18"/>
              </a:rPr>
              <a:t>thực hiện d</a:t>
            </a:r>
            <a:r>
              <a:rPr lang="en-US" sz="3200" dirty="0">
                <a:latin typeface="Times New Roman" pitchFamily="18"/>
              </a:rPr>
              <a:t>ự </a:t>
            </a:r>
            <a:r>
              <a:rPr lang="en-US" sz="3200" dirty="0" err="1">
                <a:latin typeface="Times New Roman" pitchFamily="18"/>
              </a:rPr>
              <a:t>toán</a:t>
            </a:r>
            <a:r>
              <a:rPr lang="en-US" sz="3200" dirty="0">
                <a:latin typeface="Times New Roman" pitchFamily="18"/>
              </a:rPr>
              <a:t> </a:t>
            </a:r>
            <a:r>
              <a:rPr lang="nl-NL" sz="3200" dirty="0">
                <a:latin typeface="Times New Roman" pitchFamily="18"/>
              </a:rPr>
              <a:t>thu NS </a:t>
            </a:r>
            <a:endParaRPr lang="en-US" sz="3200" dirty="0">
              <a:latin typeface="Times New Roman" pitchFamily="18"/>
            </a:endParaRPr>
          </a:p>
        </p:txBody>
      </p:sp>
    </p:spTree>
  </p:cSld>
  <p:clrMapOvr>
    <a:masterClrMapping/>
  </p:clrMapOvr>
  <p:transition>
    <p:wedge/>
  </p:transition>
</p:sld>
</file>

<file path=ppt/slides/slide34.xml><?xml version="1.0" encoding="utf-8"?>
<p:sld xmlns:a="http://schemas.openxmlformats.org/drawingml/2006/main" xmlns:r="http://schemas.openxmlformats.org/officeDocument/2006/relationships" xmlns:p="http://schemas.openxmlformats.org/presentationml/2006/main">
  <p:cSld name="Slide21">
    <p:spTree>
      <p:nvGrpSpPr>
        <p:cNvPr id="1" name=""/>
        <p:cNvGrpSpPr/>
        <p:nvPr/>
      </p:nvGrpSpPr>
      <p:grpSpPr>
        <a:xfrm>
          <a:off x="0" y="0"/>
          <a:ext cx="0" cy="0"/>
          <a:chOff x="0" y="0"/>
          <a:chExt cx="0" cy="0"/>
        </a:xfrm>
      </p:grpSpPr>
      <p:sp>
        <p:nvSpPr>
          <p:cNvPr id="2" name="Rectangle 3"/>
          <p:cNvSpPr txBox="1">
            <a:spLocks noGrp="1"/>
          </p:cNvSpPr>
          <p:nvPr>
            <p:ph idx="1"/>
          </p:nvPr>
        </p:nvSpPr>
        <p:spPr>
          <a:xfrm>
            <a:off x="381000" y="1418486"/>
            <a:ext cx="8610603" cy="4724403"/>
          </a:xfrm>
        </p:spPr>
        <p:txBody>
          <a:bodyPr/>
          <a:lstStyle/>
          <a:p>
            <a:pPr lvl="0" algn="just">
              <a:lnSpc>
                <a:spcPct val="95000"/>
              </a:lnSpc>
              <a:spcBef>
                <a:spcPts val="300"/>
              </a:spcBef>
              <a:spcAft>
                <a:spcPts val="300"/>
              </a:spcAft>
            </a:pPr>
            <a:r>
              <a:rPr lang="nl-NL" sz="2200" dirty="0">
                <a:latin typeface="Times New Roman" panose="02020603050405020304" pitchFamily="18" charset="0"/>
                <a:cs typeface="Times New Roman" panose="02020603050405020304" pitchFamily="18" charset="0"/>
              </a:rPr>
              <a:t>Dự báo các chỉ tiêu về tăng trưởng kinh tế cho năm kế hoạch.</a:t>
            </a:r>
          </a:p>
          <a:p>
            <a:pPr lvl="0" algn="just">
              <a:lnSpc>
                <a:spcPct val="95000"/>
              </a:lnSpc>
              <a:spcBef>
                <a:spcPts val="300"/>
              </a:spcBef>
              <a:spcAft>
                <a:spcPts val="300"/>
              </a:spcAft>
            </a:pPr>
            <a:r>
              <a:rPr lang="nl-NL" sz="2200" dirty="0">
                <a:latin typeface="Times New Roman" panose="02020603050405020304" pitchFamily="18" charset="0"/>
                <a:cs typeface="Times New Roman" panose="02020603050405020304" pitchFamily="18" charset="0"/>
              </a:rPr>
              <a:t>Các chính sách thu của nhà nước ảnh hưởng đến thu ngân sách của năm kế hoạch.</a:t>
            </a:r>
          </a:p>
          <a:p>
            <a:pPr lvl="0" algn="just">
              <a:lnSpc>
                <a:spcPct val="95000"/>
              </a:lnSpc>
              <a:spcBef>
                <a:spcPts val="300"/>
              </a:spcBef>
              <a:spcAft>
                <a:spcPts val="300"/>
              </a:spcAft>
            </a:pPr>
            <a:r>
              <a:rPr lang="nl-NL" sz="2200" dirty="0">
                <a:latin typeface="Times New Roman" panose="02020603050405020304" pitchFamily="18" charset="0"/>
                <a:cs typeface="Times New Roman" panose="02020603050405020304" pitchFamily="18" charset="0"/>
              </a:rPr>
              <a:t>Dự kiến các nguồn thu mới tăng thêm</a:t>
            </a:r>
            <a:r>
              <a:rPr lang="nl-NL" sz="2200">
                <a:latin typeface="Times New Roman" panose="02020603050405020304" pitchFamily="18" charset="0"/>
                <a:cs typeface="Times New Roman" panose="02020603050405020304" pitchFamily="18" charset="0"/>
              </a:rPr>
              <a:t>; dự </a:t>
            </a:r>
            <a:r>
              <a:rPr lang="nl-NL" sz="2200" dirty="0">
                <a:latin typeface="Times New Roman" panose="02020603050405020304" pitchFamily="18" charset="0"/>
                <a:cs typeface="Times New Roman" panose="02020603050405020304" pitchFamily="18" charset="0"/>
              </a:rPr>
              <a:t>kiến các nguồn thu giảm đi (nếu </a:t>
            </a:r>
            <a:r>
              <a:rPr lang="nl-NL" sz="2200">
                <a:latin typeface="Times New Roman" panose="02020603050405020304" pitchFamily="18" charset="0"/>
                <a:cs typeface="Times New Roman" panose="02020603050405020304" pitchFamily="18" charset="0"/>
              </a:rPr>
              <a:t>có). Kết </a:t>
            </a:r>
            <a:r>
              <a:rPr lang="nl-NL" sz="2200" dirty="0">
                <a:latin typeface="Times New Roman" panose="02020603050405020304" pitchFamily="18" charset="0"/>
                <a:cs typeface="Times New Roman" panose="02020603050405020304" pitchFamily="18" charset="0"/>
              </a:rPr>
              <a:t>quả thực hiện thu của một số năm trước; Cơ cấu nguồn thu NS trên địa bàn. </a:t>
            </a:r>
            <a:endParaRPr lang="nl-NL" sz="2200" i="1" dirty="0">
              <a:latin typeface="Times New Roman" panose="02020603050405020304" pitchFamily="18" charset="0"/>
              <a:cs typeface="Times New Roman" panose="02020603050405020304" pitchFamily="18" charset="0"/>
            </a:endParaRPr>
          </a:p>
          <a:p>
            <a:pPr lvl="0" algn="just">
              <a:lnSpc>
                <a:spcPct val="95000"/>
              </a:lnSpc>
              <a:spcBef>
                <a:spcPts val="300"/>
              </a:spcBef>
              <a:spcAft>
                <a:spcPts val="300"/>
              </a:spcAft>
            </a:pPr>
            <a:r>
              <a:rPr lang="nl-NL" sz="2200" dirty="0">
                <a:latin typeface="Times New Roman" panose="02020603050405020304" pitchFamily="18" charset="0"/>
                <a:cs typeface="Times New Roman" panose="02020603050405020304" pitchFamily="18" charset="0"/>
              </a:rPr>
              <a:t>Thẩm tra dự toán thu NSNN trên địa bàn, thu NS địa phương, chủ yếu dùng phương pháp so sánh:</a:t>
            </a:r>
          </a:p>
          <a:p>
            <a:pPr marL="0" lvl="0" indent="-182880" algn="just">
              <a:lnSpc>
                <a:spcPct val="95000"/>
              </a:lnSpc>
              <a:spcBef>
                <a:spcPts val="300"/>
              </a:spcBef>
              <a:spcAft>
                <a:spcPts val="300"/>
              </a:spcAft>
              <a:buNone/>
            </a:pPr>
            <a:r>
              <a:rPr lang="nl-NL" sz="2200" dirty="0">
                <a:latin typeface="Times New Roman" panose="02020603050405020304" pitchFamily="18" charset="0"/>
                <a:cs typeface="Times New Roman" panose="02020603050405020304" pitchFamily="18" charset="0"/>
              </a:rPr>
              <a:t>- Xem xét tổng thể dự toán thu trên cơ sở làm rõ các yếu tố sau: Dự kiến tổng mức thu NSNN trên địa bàn phù hợp với tốc độ và chất lượng tăng trưởng kinh tế</a:t>
            </a:r>
            <a:r>
              <a:rPr lang="nl-NL" sz="2200">
                <a:latin typeface="Times New Roman" panose="02020603050405020304" pitchFamily="18" charset="0"/>
                <a:cs typeface="Times New Roman" panose="02020603050405020304" pitchFamily="18" charset="0"/>
              </a:rPr>
              <a:t>; Xây dựng d</a:t>
            </a:r>
            <a:r>
              <a:rPr lang="en-US" sz="2200">
                <a:latin typeface="Times New Roman" panose="02020603050405020304" pitchFamily="18" charset="0"/>
                <a:cs typeface="Times New Roman" panose="02020603050405020304" pitchFamily="18" charset="0"/>
              </a:rPr>
              <a:t>ự toán</a:t>
            </a:r>
            <a:r>
              <a:rPr lang="nl-NL" sz="2200">
                <a:latin typeface="Times New Roman" panose="02020603050405020304" pitchFamily="18" charset="0"/>
                <a:cs typeface="Times New Roman" panose="02020603050405020304" pitchFamily="18" charset="0"/>
              </a:rPr>
              <a:t> </a:t>
            </a:r>
            <a:r>
              <a:rPr lang="nl-NL" sz="2200" dirty="0">
                <a:latin typeface="Times New Roman" panose="02020603050405020304" pitchFamily="18" charset="0"/>
                <a:cs typeface="Times New Roman" panose="02020603050405020304" pitchFamily="18" charset="0"/>
              </a:rPr>
              <a:t>có phù hợp với hướng dẫn của cấp trên; So sánh dự toán với ước thực hiện năm trước và một số năm liền kề.</a:t>
            </a:r>
          </a:p>
          <a:p>
            <a:pPr marL="0" lvl="0" indent="-182880" algn="just">
              <a:lnSpc>
                <a:spcPct val="95000"/>
              </a:lnSpc>
              <a:spcBef>
                <a:spcPts val="300"/>
              </a:spcBef>
              <a:spcAft>
                <a:spcPts val="300"/>
              </a:spcAft>
              <a:buNone/>
            </a:pPr>
            <a:r>
              <a:rPr lang="nl-NL" sz="2200" dirty="0">
                <a:latin typeface="Times New Roman" panose="02020603050405020304" pitchFamily="18" charset="0"/>
                <a:cs typeface="Times New Roman" panose="02020603050405020304" pitchFamily="18" charset="0"/>
              </a:rPr>
              <a:t>- Từ đó có nhận xét đánh giá xây dựng dự toán thu NSNN trên địa bàn phù hợp hay chưa phù hợp với thực tế địa phương; có đảm bảo tính tích cực và tính khả thi không?</a:t>
            </a:r>
          </a:p>
        </p:txBody>
      </p:sp>
      <p:sp>
        <p:nvSpPr>
          <p:cNvPr id="3" name="Rectangle 2"/>
          <p:cNvSpPr txBox="1">
            <a:spLocks noGrp="1"/>
          </p:cNvSpPr>
          <p:nvPr>
            <p:ph type="title"/>
          </p:nvPr>
        </p:nvSpPr>
        <p:spPr>
          <a:xfrm>
            <a:off x="556842" y="76194"/>
            <a:ext cx="8686800" cy="1371600"/>
          </a:xfrm>
        </p:spPr>
        <p:txBody>
          <a:bodyPr/>
          <a:lstStyle/>
          <a:p>
            <a:pPr lvl="0"/>
            <a:r>
              <a:rPr lang="nl-NL" sz="3000" i="1" dirty="0">
                <a:latin typeface="Times New Roman" panose="02020603050405020304" pitchFamily="18" charset="0"/>
                <a:cs typeface="Times New Roman" panose="02020603050405020304" pitchFamily="18" charset="0"/>
              </a:rPr>
              <a:t>Thẩm tra, xem xét DT thu NSNN trên địa bàn, thu NSĐP được hưởng theo quy định của Luật NSNN </a:t>
            </a:r>
            <a:r>
              <a:rPr lang="nl-NL" sz="3000" dirty="0">
                <a:latin typeface="Times New Roman" panose="02020603050405020304" pitchFamily="18" charset="0"/>
                <a:cs typeface="Times New Roman" panose="02020603050405020304" pitchFamily="18" charset="0"/>
              </a:rPr>
              <a:t> </a:t>
            </a:r>
            <a:endParaRPr lang="en-US" sz="3000" dirty="0">
              <a:latin typeface="Times New Roman" panose="02020603050405020304" pitchFamily="18" charset="0"/>
              <a:cs typeface="Times New Roman" panose="02020603050405020304" pitchFamily="18" charset="0"/>
            </a:endParaRPr>
          </a:p>
        </p:txBody>
      </p:sp>
    </p:spTree>
  </p:cSld>
  <p:clrMapOvr>
    <a:masterClrMapping/>
  </p:clrMapOvr>
  <p:transition>
    <p:wedge/>
  </p:transition>
</p:sld>
</file>

<file path=ppt/slides/slide35.xml><?xml version="1.0" encoding="utf-8"?>
<p:sld xmlns:a="http://schemas.openxmlformats.org/drawingml/2006/main" xmlns:r="http://schemas.openxmlformats.org/officeDocument/2006/relationships" xmlns:p="http://schemas.openxmlformats.org/presentationml/2006/main">
  <p:cSld name="Slide18">
    <p:spTree>
      <p:nvGrpSpPr>
        <p:cNvPr id="1" name=""/>
        <p:cNvGrpSpPr/>
        <p:nvPr/>
      </p:nvGrpSpPr>
      <p:grpSpPr>
        <a:xfrm>
          <a:off x="0" y="0"/>
          <a:ext cx="0" cy="0"/>
          <a:chOff x="0" y="0"/>
          <a:chExt cx="0" cy="0"/>
        </a:xfrm>
      </p:grpSpPr>
      <p:sp>
        <p:nvSpPr>
          <p:cNvPr id="2" name="Rectangle 3"/>
          <p:cNvSpPr txBox="1">
            <a:spLocks noGrp="1"/>
          </p:cNvSpPr>
          <p:nvPr>
            <p:ph idx="1"/>
          </p:nvPr>
        </p:nvSpPr>
        <p:spPr>
          <a:xfrm>
            <a:off x="76201" y="1143000"/>
            <a:ext cx="8915399" cy="5333996"/>
          </a:xfrm>
        </p:spPr>
        <p:txBody>
          <a:bodyPr/>
          <a:lstStyle/>
          <a:p>
            <a:pPr marL="457200" lvl="0" indent="-457200" algn="just">
              <a:lnSpc>
                <a:spcPct val="90000"/>
              </a:lnSpc>
              <a:spcBef>
                <a:spcPts val="300"/>
              </a:spcBef>
              <a:spcAft>
                <a:spcPts val="300"/>
              </a:spcAft>
            </a:pPr>
            <a:r>
              <a:rPr lang="nl-NL" sz="2400">
                <a:latin typeface="Times New Roman" pitchFamily="18"/>
              </a:rPr>
              <a:t>Đánh </a:t>
            </a:r>
            <a:r>
              <a:rPr lang="nl-NL" sz="2400" dirty="0">
                <a:latin typeface="Times New Roman" pitchFamily="18"/>
              </a:rPr>
              <a:t>giá tổng chi NS địa phương phải cân đối với nguồn thu NS địa phương.</a:t>
            </a:r>
          </a:p>
          <a:p>
            <a:pPr marL="457200" lvl="0" indent="-457200" algn="just">
              <a:lnSpc>
                <a:spcPct val="90000"/>
              </a:lnSpc>
              <a:spcBef>
                <a:spcPts val="300"/>
              </a:spcBef>
              <a:spcAft>
                <a:spcPts val="300"/>
              </a:spcAft>
            </a:pPr>
            <a:r>
              <a:rPr lang="nl-NL" sz="2400">
                <a:latin typeface="Times New Roman" pitchFamily="18"/>
              </a:rPr>
              <a:t>Khả </a:t>
            </a:r>
            <a:r>
              <a:rPr lang="nl-NL" sz="2400" dirty="0">
                <a:latin typeface="Times New Roman" pitchFamily="18"/>
              </a:rPr>
              <a:t>năng thực </a:t>
            </a:r>
            <a:r>
              <a:rPr lang="nl-NL" sz="2400">
                <a:latin typeface="Times New Roman" pitchFamily="18"/>
              </a:rPr>
              <a:t>hiện nhiệm </a:t>
            </a:r>
            <a:r>
              <a:rPr lang="nl-NL" sz="2400" dirty="0">
                <a:latin typeface="Times New Roman" pitchFamily="18"/>
              </a:rPr>
              <a:t>vụ chi so với dự toán đã được HĐND</a:t>
            </a:r>
            <a:r>
              <a:rPr lang="nl-NL" sz="2400" dirty="0"/>
              <a:t> </a:t>
            </a:r>
            <a:r>
              <a:rPr lang="nl-NL" sz="2400" dirty="0">
                <a:latin typeface="Times New Roman" pitchFamily="18"/>
              </a:rPr>
              <a:t>quyết định.</a:t>
            </a:r>
          </a:p>
          <a:p>
            <a:pPr marL="457200" lvl="0" indent="-457200" algn="just">
              <a:lnSpc>
                <a:spcPct val="90000"/>
              </a:lnSpc>
              <a:spcBef>
                <a:spcPts val="300"/>
              </a:spcBef>
              <a:spcAft>
                <a:spcPts val="300"/>
              </a:spcAft>
            </a:pPr>
            <a:r>
              <a:rPr lang="nl-NL" sz="2400">
                <a:latin typeface="Times New Roman" pitchFamily="18"/>
              </a:rPr>
              <a:t>Tăng </a:t>
            </a:r>
            <a:r>
              <a:rPr lang="nl-NL" sz="2400" dirty="0">
                <a:latin typeface="Times New Roman" pitchFamily="18"/>
              </a:rPr>
              <a:t>(giảm) chi NSĐP so với dự toán HĐND quyết định.  </a:t>
            </a:r>
          </a:p>
          <a:p>
            <a:pPr marL="457200" lvl="0" indent="-457200" algn="just">
              <a:lnSpc>
                <a:spcPct val="90000"/>
              </a:lnSpc>
              <a:spcBef>
                <a:spcPts val="300"/>
              </a:spcBef>
              <a:spcAft>
                <a:spcPts val="300"/>
              </a:spcAft>
            </a:pPr>
            <a:r>
              <a:rPr lang="nl-NL" sz="2400">
                <a:latin typeface="Times New Roman" pitchFamily="18"/>
              </a:rPr>
              <a:t>Đối </a:t>
            </a:r>
            <a:r>
              <a:rPr lang="nl-NL" sz="2400" dirty="0">
                <a:latin typeface="Times New Roman" pitchFamily="18"/>
              </a:rPr>
              <a:t>với các khoản chi tăng so với dự toán đã được HĐND quyết định đầu năm phải phân tích rõ thẩm quyền, chi tư nguồn nào (như từ nguồn năm trước chuyển sang, bổ sung từ NS cấp trên, từ nguồn dự phòng, từ nguồn tăng thu, quỹ dự trữ tài chính,...).</a:t>
            </a:r>
          </a:p>
          <a:p>
            <a:pPr marL="457200" lvl="0" indent="-457200" algn="just">
              <a:lnSpc>
                <a:spcPct val="90000"/>
              </a:lnSpc>
              <a:spcBef>
                <a:spcPts val="300"/>
              </a:spcBef>
              <a:spcAft>
                <a:spcPts val="300"/>
              </a:spcAft>
            </a:pPr>
            <a:r>
              <a:rPr lang="nl-NL" sz="2400">
                <a:latin typeface="Times New Roman" pitchFamily="18"/>
              </a:rPr>
              <a:t>Đối </a:t>
            </a:r>
            <a:r>
              <a:rPr lang="nl-NL" sz="2400" dirty="0">
                <a:latin typeface="Times New Roman" pitchFamily="18"/>
              </a:rPr>
              <a:t>với các nhiệm vụ chi dự kiến thực hiện thấp so với dự toán giao cần xem xét kỹ các nguyên nhân.</a:t>
            </a:r>
          </a:p>
          <a:p>
            <a:pPr marL="457200" lvl="0" indent="-457200" algn="just">
              <a:lnSpc>
                <a:spcPct val="90000"/>
              </a:lnSpc>
              <a:spcBef>
                <a:spcPts val="300"/>
              </a:spcBef>
              <a:spcAft>
                <a:spcPts val="300"/>
              </a:spcAft>
            </a:pPr>
            <a:r>
              <a:rPr lang="nl-NL" sz="2400">
                <a:latin typeface="Times New Roman" pitchFamily="18"/>
              </a:rPr>
              <a:t>Xem </a:t>
            </a:r>
            <a:r>
              <a:rPr lang="nl-NL" sz="2400" dirty="0">
                <a:latin typeface="Times New Roman" pitchFamily="18"/>
              </a:rPr>
              <a:t>xét thực hiện các chính sách, chế độ NN ban hành (CP, UBND tỉnh theo phân cấp của CP), tổ chức hướng dẫn về đối tượng được xử lý, kinh phí để xử lý, nguồn đảm bảo, khả năng thực hiện cả năm, những khó khăn, vướng mắc và biện pháp khắc phục. </a:t>
            </a:r>
            <a:endParaRPr lang="en-US" sz="2400" dirty="0">
              <a:latin typeface="Times New Roman" pitchFamily="18"/>
            </a:endParaRPr>
          </a:p>
        </p:txBody>
      </p:sp>
      <p:sp>
        <p:nvSpPr>
          <p:cNvPr id="3" name="Rectangle 2"/>
          <p:cNvSpPr txBox="1">
            <a:spLocks noGrp="1"/>
          </p:cNvSpPr>
          <p:nvPr>
            <p:ph type="title"/>
          </p:nvPr>
        </p:nvSpPr>
        <p:spPr>
          <a:xfrm>
            <a:off x="533396" y="228600"/>
            <a:ext cx="8153403" cy="761996"/>
          </a:xfrm>
        </p:spPr>
        <p:txBody>
          <a:bodyPr anchorCtr="1"/>
          <a:lstStyle/>
          <a:p>
            <a:pPr lvl="0" algn="ctr"/>
            <a:r>
              <a:rPr lang="nl-NL" sz="3400" i="1" dirty="0">
                <a:solidFill>
                  <a:schemeClr val="accent1"/>
                </a:solidFill>
                <a:latin typeface="Times New Roman" pitchFamily="18"/>
              </a:rPr>
              <a:t>Thẩm tra dự toán chi NSĐP</a:t>
            </a:r>
            <a:r>
              <a:rPr lang="nl-NL" sz="3400" dirty="0">
                <a:solidFill>
                  <a:schemeClr val="accent1"/>
                </a:solidFill>
              </a:rPr>
              <a:t> </a:t>
            </a:r>
            <a:endParaRPr lang="en-US" sz="3400" dirty="0">
              <a:solidFill>
                <a:schemeClr val="accent1"/>
              </a:solidFill>
            </a:endParaRPr>
          </a:p>
        </p:txBody>
      </p:sp>
    </p:spTree>
  </p:cSld>
  <p:clrMapOvr>
    <a:masterClrMapping/>
  </p:clrMapOvr>
  <p:transition>
    <p:wedge/>
  </p:transition>
</p:sld>
</file>

<file path=ppt/slides/slide36.xml><?xml version="1.0" encoding="utf-8"?>
<p:sld xmlns:a="http://schemas.openxmlformats.org/drawingml/2006/main" xmlns:r="http://schemas.openxmlformats.org/officeDocument/2006/relationships" xmlns:p="http://schemas.openxmlformats.org/presentationml/2006/main">
  <p:cSld name="Slide22">
    <p:spTree>
      <p:nvGrpSpPr>
        <p:cNvPr id="1" name=""/>
        <p:cNvGrpSpPr/>
        <p:nvPr/>
      </p:nvGrpSpPr>
      <p:grpSpPr>
        <a:xfrm>
          <a:off x="0" y="0"/>
          <a:ext cx="0" cy="0"/>
          <a:chOff x="0" y="0"/>
          <a:chExt cx="0" cy="0"/>
        </a:xfrm>
      </p:grpSpPr>
      <p:sp>
        <p:nvSpPr>
          <p:cNvPr id="2" name="Rectangle 3"/>
          <p:cNvSpPr txBox="1">
            <a:spLocks noGrp="1"/>
          </p:cNvSpPr>
          <p:nvPr>
            <p:ph idx="1"/>
          </p:nvPr>
        </p:nvSpPr>
        <p:spPr>
          <a:xfrm>
            <a:off x="304797" y="1066800"/>
            <a:ext cx="8610603" cy="5486400"/>
          </a:xfrm>
        </p:spPr>
        <p:txBody>
          <a:bodyPr/>
          <a:lstStyle/>
          <a:p>
            <a:pPr marL="457200" lvl="0" indent="-457200" algn="just">
              <a:lnSpc>
                <a:spcPct val="90000"/>
              </a:lnSpc>
              <a:spcAft>
                <a:spcPts val="400"/>
              </a:spcAft>
            </a:pPr>
            <a:r>
              <a:rPr lang="nl-NL" sz="2500" dirty="0">
                <a:latin typeface="Times New Roman" panose="02020603050405020304" pitchFamily="18" charset="0"/>
                <a:cs typeface="Times New Roman" panose="02020603050405020304" pitchFamily="18" charset="0"/>
              </a:rPr>
              <a:t>Xem xét thẩm tra tổng thể bố trí chi NS </a:t>
            </a:r>
            <a:r>
              <a:rPr lang="nl-NL" sz="2500">
                <a:latin typeface="Times New Roman" panose="02020603050405020304" pitchFamily="18" charset="0"/>
                <a:cs typeface="Times New Roman" panose="02020603050405020304" pitchFamily="18" charset="0"/>
              </a:rPr>
              <a:t>địa phương.</a:t>
            </a:r>
            <a:endParaRPr lang="nl-NL" sz="2500" dirty="0">
              <a:latin typeface="Times New Roman" panose="02020603050405020304" pitchFamily="18" charset="0"/>
              <a:cs typeface="Times New Roman" panose="02020603050405020304" pitchFamily="18" charset="0"/>
            </a:endParaRPr>
          </a:p>
          <a:p>
            <a:pPr marL="457200" lvl="0" indent="-457200" algn="just">
              <a:lnSpc>
                <a:spcPct val="90000"/>
              </a:lnSpc>
              <a:spcAft>
                <a:spcPts val="400"/>
              </a:spcAft>
            </a:pPr>
            <a:r>
              <a:rPr lang="nl-NL" sz="2500" dirty="0">
                <a:latin typeface="Times New Roman" panose="02020603050405020304" pitchFamily="18" charset="0"/>
                <a:cs typeface="Times New Roman" panose="02020603050405020304" pitchFamily="18" charset="0"/>
              </a:rPr>
              <a:t>Trên cơ sở xác định tổng mức chi cân đối NSĐP, xem xét bố trí chi NS cho các lĩnh vực, trước hết xác định một số khoản bắt buộc phải bố trí theo quy định của Luật </a:t>
            </a:r>
            <a:r>
              <a:rPr lang="nl-NL" sz="2500">
                <a:latin typeface="Times New Roman" panose="02020603050405020304" pitchFamily="18" charset="0"/>
                <a:cs typeface="Times New Roman" panose="02020603050405020304" pitchFamily="18" charset="0"/>
              </a:rPr>
              <a:t>NSNN, Nghị </a:t>
            </a:r>
            <a:r>
              <a:rPr lang="nl-NL" sz="2500" dirty="0">
                <a:latin typeface="Times New Roman" panose="02020603050405020304" pitchFamily="18" charset="0"/>
                <a:cs typeface="Times New Roman" panose="02020603050405020304" pitchFamily="18" charset="0"/>
              </a:rPr>
              <a:t>quyết Quốc hội, Chính phủ:</a:t>
            </a:r>
          </a:p>
          <a:p>
            <a:pPr marL="692150" lvl="1" indent="-234950" algn="just">
              <a:lnSpc>
                <a:spcPct val="90000"/>
              </a:lnSpc>
              <a:spcBef>
                <a:spcPts val="400"/>
              </a:spcBef>
              <a:spcAft>
                <a:spcPts val="400"/>
              </a:spcAft>
            </a:pPr>
            <a:r>
              <a:rPr lang="nl-NL" sz="2500" dirty="0">
                <a:latin typeface="Times New Roman" panose="02020603050405020304" pitchFamily="18" charset="0"/>
                <a:cs typeface="Times New Roman" panose="02020603050405020304" pitchFamily="18" charset="0"/>
              </a:rPr>
              <a:t>Dự phòng: đảm bảo từ 2-5% tổng </a:t>
            </a:r>
            <a:r>
              <a:rPr lang="nl-NL" sz="2500">
                <a:latin typeface="Times New Roman" panose="02020603050405020304" pitchFamily="18" charset="0"/>
                <a:cs typeface="Times New Roman" panose="02020603050405020304" pitchFamily="18" charset="0"/>
              </a:rPr>
              <a:t>số chi;</a:t>
            </a:r>
            <a:endParaRPr lang="nl-NL" sz="2500" dirty="0">
              <a:latin typeface="Times New Roman" panose="02020603050405020304" pitchFamily="18" charset="0"/>
              <a:cs typeface="Times New Roman" panose="02020603050405020304" pitchFamily="18" charset="0"/>
            </a:endParaRPr>
          </a:p>
          <a:p>
            <a:pPr marL="692150" lvl="1" indent="-234950" algn="just">
              <a:lnSpc>
                <a:spcPct val="90000"/>
              </a:lnSpc>
              <a:spcBef>
                <a:spcPts val="400"/>
              </a:spcBef>
              <a:spcAft>
                <a:spcPts val="400"/>
              </a:spcAft>
            </a:pPr>
            <a:r>
              <a:rPr lang="nl-NL" sz="2500" dirty="0">
                <a:latin typeface="Times New Roman" panose="02020603050405020304" pitchFamily="18" charset="0"/>
                <a:cs typeface="Times New Roman" panose="02020603050405020304" pitchFamily="18" charset="0"/>
              </a:rPr>
              <a:t>Chi trả nợ (cả gốc và lãi), phải đảm bảo bố trí đủ để trả hết các khoản nợ đến hạn phải trả trong năm, kể cả các khoản ứng trước dự toán.</a:t>
            </a:r>
          </a:p>
          <a:p>
            <a:pPr marL="457200" lvl="0" indent="-457200" algn="just">
              <a:lnSpc>
                <a:spcPct val="90000"/>
              </a:lnSpc>
              <a:spcAft>
                <a:spcPts val="400"/>
              </a:spcAft>
            </a:pPr>
            <a:r>
              <a:rPr lang="nl-NL" sz="2500" dirty="0">
                <a:latin typeface="Times New Roman" panose="02020603050405020304" pitchFamily="18" charset="0"/>
                <a:cs typeface="Times New Roman" panose="02020603050405020304" pitchFamily="18" charset="0"/>
              </a:rPr>
              <a:t>Xem xét về cơ cấu chi NSĐP giữa chi đầu tư và chi thường xuyên; giữa các lĩnh vực chi trong chi thường xuyên; Tốc độ tăng chi NS đối với từng lĩnh vực.</a:t>
            </a:r>
          </a:p>
          <a:p>
            <a:pPr marL="457200" lvl="0" indent="-457200" algn="just">
              <a:lnSpc>
                <a:spcPct val="90000"/>
              </a:lnSpc>
              <a:spcAft>
                <a:spcPts val="400"/>
              </a:spcAft>
            </a:pPr>
            <a:r>
              <a:rPr lang="nl-NL" sz="2500" dirty="0">
                <a:latin typeface="Times New Roman" panose="02020603050405020304" pitchFamily="18" charset="0"/>
                <a:cs typeface="Times New Roman" panose="02020603050405020304" pitchFamily="18" charset="0"/>
              </a:rPr>
              <a:t>Xem xét bố trí đối với một số nhiệm vụ chi quan trọng của địa phương:</a:t>
            </a:r>
            <a:endParaRPr lang="en-US" sz="2500" dirty="0">
              <a:latin typeface="Times New Roman" panose="02020603050405020304" pitchFamily="18" charset="0"/>
              <a:cs typeface="Times New Roman" panose="02020603050405020304" pitchFamily="18" charset="0"/>
            </a:endParaRPr>
          </a:p>
        </p:txBody>
      </p:sp>
      <p:sp>
        <p:nvSpPr>
          <p:cNvPr id="3" name="Rectangle 2"/>
          <p:cNvSpPr txBox="1">
            <a:spLocks noGrp="1"/>
          </p:cNvSpPr>
          <p:nvPr>
            <p:ph type="title"/>
          </p:nvPr>
        </p:nvSpPr>
        <p:spPr>
          <a:xfrm>
            <a:off x="381000" y="0"/>
            <a:ext cx="8610603" cy="914400"/>
          </a:xfrm>
        </p:spPr>
        <p:txBody>
          <a:bodyPr anchorCtr="1"/>
          <a:lstStyle/>
          <a:p>
            <a:pPr lvl="0" algn="ctr"/>
            <a:r>
              <a:rPr lang="nl-NL" sz="3400" i="1">
                <a:solidFill>
                  <a:schemeClr val="accent1"/>
                </a:solidFill>
                <a:latin typeface="Times New Roman" pitchFamily="18"/>
              </a:rPr>
              <a:t>Thẩm tra dự </a:t>
            </a:r>
            <a:r>
              <a:rPr lang="nl-NL" sz="3400" i="1" dirty="0">
                <a:solidFill>
                  <a:schemeClr val="accent1"/>
                </a:solidFill>
                <a:latin typeface="Times New Roman" pitchFamily="18"/>
              </a:rPr>
              <a:t>toán chi NSĐP  </a:t>
            </a:r>
            <a:endParaRPr lang="en-US" sz="3400" i="1" dirty="0">
              <a:solidFill>
                <a:schemeClr val="accent1"/>
              </a:solidFill>
              <a:latin typeface="Times New Roman" pitchFamily="18"/>
            </a:endParaRPr>
          </a:p>
        </p:txBody>
      </p:sp>
    </p:spTree>
  </p:cSld>
  <p:clrMapOvr>
    <a:masterClrMapping/>
  </p:clrMapOvr>
  <p:transition>
    <p:wedge/>
  </p:transition>
</p:sld>
</file>

<file path=ppt/slides/slide37.xml><?xml version="1.0" encoding="utf-8"?>
<p:sld xmlns:a="http://schemas.openxmlformats.org/drawingml/2006/main" xmlns:r="http://schemas.openxmlformats.org/officeDocument/2006/relationships" xmlns:p="http://schemas.openxmlformats.org/presentationml/2006/main">
  <p:cSld name="Slide20">
    <p:spTree>
      <p:nvGrpSpPr>
        <p:cNvPr id="1" name=""/>
        <p:cNvGrpSpPr/>
        <p:nvPr/>
      </p:nvGrpSpPr>
      <p:grpSpPr>
        <a:xfrm>
          <a:off x="0" y="0"/>
          <a:ext cx="0" cy="0"/>
          <a:chOff x="0" y="0"/>
          <a:chExt cx="0" cy="0"/>
        </a:xfrm>
      </p:grpSpPr>
      <p:sp>
        <p:nvSpPr>
          <p:cNvPr id="2" name="Rectangle 3"/>
          <p:cNvSpPr txBox="1">
            <a:spLocks noGrp="1"/>
          </p:cNvSpPr>
          <p:nvPr>
            <p:ph idx="1"/>
          </p:nvPr>
        </p:nvSpPr>
        <p:spPr>
          <a:xfrm>
            <a:off x="190502" y="685800"/>
            <a:ext cx="8762996" cy="5638800"/>
          </a:xfrm>
        </p:spPr>
        <p:txBody>
          <a:bodyPr/>
          <a:lstStyle/>
          <a:p>
            <a:pPr marL="274320" lvl="0" indent="-274320" algn="just">
              <a:lnSpc>
                <a:spcPct val="90000"/>
              </a:lnSpc>
              <a:spcBef>
                <a:spcPts val="300"/>
              </a:spcBef>
              <a:spcAft>
                <a:spcPts val="300"/>
              </a:spcAft>
            </a:pPr>
            <a:r>
              <a:rPr lang="nl-NL" sz="2400" dirty="0">
                <a:latin typeface="Times New Roman" panose="02020603050405020304" pitchFamily="18" charset="0"/>
                <a:cs typeface="Times New Roman" panose="02020603050405020304" pitchFamily="18" charset="0"/>
              </a:rPr>
              <a:t>Xem xét tổng thể cân đối NS địa phương đảm bảo nguyên tắc cân đối giữa thu với chi NS địa phương.</a:t>
            </a:r>
          </a:p>
          <a:p>
            <a:pPr marL="274320" lvl="0" indent="-274320" algn="just">
              <a:lnSpc>
                <a:spcPct val="90000"/>
              </a:lnSpc>
              <a:spcBef>
                <a:spcPts val="300"/>
              </a:spcBef>
              <a:spcAft>
                <a:spcPts val="300"/>
              </a:spcAft>
            </a:pPr>
            <a:r>
              <a:rPr lang="nl-NL" sz="2400" dirty="0">
                <a:latin typeface="Times New Roman" panose="02020603050405020304" pitchFamily="18" charset="0"/>
                <a:cs typeface="Times New Roman" panose="02020603050405020304" pitchFamily="18" charset="0"/>
              </a:rPr>
              <a:t>Cân đối giữa thu, chi đưa vào cân đối NS địa phương.</a:t>
            </a:r>
          </a:p>
          <a:p>
            <a:pPr marL="274320" lvl="0" indent="-274320" algn="just">
              <a:lnSpc>
                <a:spcPct val="90000"/>
              </a:lnSpc>
              <a:spcBef>
                <a:spcPts val="300"/>
              </a:spcBef>
              <a:spcAft>
                <a:spcPts val="300"/>
              </a:spcAft>
            </a:pPr>
            <a:r>
              <a:rPr lang="nl-NL" sz="2400" dirty="0">
                <a:latin typeface="Times New Roman" panose="02020603050405020304" pitchFamily="18" charset="0"/>
                <a:cs typeface="Times New Roman" panose="02020603050405020304" pitchFamily="18" charset="0"/>
              </a:rPr>
              <a:t>Cân đối giữa chi có mục tiêu với nguồn bổ sung có mục tiêu từ NS cấp trên và nguồn bố trí từ nguồn NS địa phương.</a:t>
            </a:r>
          </a:p>
          <a:p>
            <a:pPr marL="274320" lvl="0" indent="-274320" algn="just">
              <a:lnSpc>
                <a:spcPct val="90000"/>
              </a:lnSpc>
              <a:spcBef>
                <a:spcPts val="300"/>
              </a:spcBef>
              <a:spcAft>
                <a:spcPts val="300"/>
              </a:spcAft>
            </a:pPr>
            <a:r>
              <a:rPr lang="nl-NL" sz="2400" dirty="0">
                <a:latin typeface="Times New Roman" panose="02020603050405020304" pitchFamily="18" charset="0"/>
                <a:cs typeface="Times New Roman" panose="02020603050405020304" pitchFamily="18" charset="0"/>
              </a:rPr>
              <a:t>Các khoản thu, chi phản ánh qua NS không đưa vào cân </a:t>
            </a:r>
            <a:r>
              <a:rPr lang="nl-NL" sz="2400">
                <a:latin typeface="Times New Roman" panose="02020603050405020304" pitchFamily="18" charset="0"/>
                <a:cs typeface="Times New Roman" panose="02020603050405020304" pitchFamily="18" charset="0"/>
              </a:rPr>
              <a:t>đối NSĐP.</a:t>
            </a:r>
            <a:endParaRPr lang="nl-NL" sz="2400" dirty="0">
              <a:latin typeface="Times New Roman" panose="02020603050405020304" pitchFamily="18" charset="0"/>
              <a:cs typeface="Times New Roman" panose="02020603050405020304" pitchFamily="18" charset="0"/>
            </a:endParaRPr>
          </a:p>
          <a:p>
            <a:pPr marL="274320" lvl="0" indent="-274320" algn="just">
              <a:lnSpc>
                <a:spcPct val="90000"/>
              </a:lnSpc>
              <a:spcBef>
                <a:spcPts val="300"/>
              </a:spcBef>
              <a:spcAft>
                <a:spcPts val="300"/>
              </a:spcAft>
            </a:pPr>
            <a:r>
              <a:rPr lang="nl-NL" sz="2400" dirty="0">
                <a:latin typeface="Times New Roman" panose="02020603050405020304" pitchFamily="18" charset="0"/>
                <a:cs typeface="Times New Roman" panose="02020603050405020304" pitchFamily="18" charset="0"/>
              </a:rPr>
              <a:t>Đối với NS cấp tỉnh được bổ sung thêm vốn đầu tư theo quy định tại khoản </a:t>
            </a:r>
            <a:r>
              <a:rPr lang="nl-NL" sz="2400">
                <a:latin typeface="Times New Roman" panose="02020603050405020304" pitchFamily="18" charset="0"/>
                <a:cs typeface="Times New Roman" panose="02020603050405020304" pitchFamily="18" charset="0"/>
              </a:rPr>
              <a:t>3 Điều </a:t>
            </a:r>
            <a:r>
              <a:rPr lang="nl-NL" sz="2400" dirty="0">
                <a:latin typeface="Times New Roman" panose="02020603050405020304" pitchFamily="18" charset="0"/>
                <a:cs typeface="Times New Roman" panose="02020603050405020304" pitchFamily="18" charset="0"/>
              </a:rPr>
              <a:t>8 Luật NSNN, cần xem xét thêm các nội dung:</a:t>
            </a:r>
          </a:p>
          <a:p>
            <a:pPr marL="523875" lvl="0" indent="-708025" algn="just">
              <a:lnSpc>
                <a:spcPct val="90000"/>
              </a:lnSpc>
              <a:spcBef>
                <a:spcPts val="300"/>
              </a:spcBef>
              <a:spcAft>
                <a:spcPts val="300"/>
              </a:spcAft>
              <a:buNone/>
              <a:tabLst>
                <a:tab pos="339725" algn="l"/>
              </a:tabLst>
            </a:pPr>
            <a:r>
              <a:rPr lang="nl-NL" sz="2400">
                <a:latin typeface="Times New Roman" panose="02020603050405020304" pitchFamily="18" charset="0"/>
                <a:cs typeface="Times New Roman" panose="02020603050405020304" pitchFamily="18" charset="0"/>
              </a:rPr>
              <a:t>    - </a:t>
            </a:r>
            <a:r>
              <a:rPr lang="nl-NL" sz="2400" dirty="0">
                <a:latin typeface="Times New Roman" panose="02020603050405020304" pitchFamily="18" charset="0"/>
                <a:cs typeface="Times New Roman" panose="02020603050405020304" pitchFamily="18" charset="0"/>
              </a:rPr>
              <a:t>Danh mục công trình đầu tư sử dụng nguồn vốn huy động phải nằm trong kế hoạch đầu tư 5 năm đã được HĐND phê duyệt.</a:t>
            </a:r>
          </a:p>
          <a:p>
            <a:pPr marL="523875" lvl="0" indent="-708025" algn="just">
              <a:lnSpc>
                <a:spcPct val="90000"/>
              </a:lnSpc>
              <a:spcBef>
                <a:spcPts val="300"/>
              </a:spcBef>
              <a:spcAft>
                <a:spcPts val="300"/>
              </a:spcAft>
              <a:buNone/>
            </a:pPr>
            <a:r>
              <a:rPr lang="nl-NL" sz="2400">
                <a:latin typeface="Times New Roman" panose="02020603050405020304" pitchFamily="18" charset="0"/>
                <a:cs typeface="Times New Roman" panose="02020603050405020304" pitchFamily="18" charset="0"/>
              </a:rPr>
              <a:t>    - </a:t>
            </a:r>
            <a:r>
              <a:rPr lang="nl-NL" sz="2400" dirty="0">
                <a:latin typeface="Times New Roman" panose="02020603050405020304" pitchFamily="18" charset="0"/>
                <a:cs typeface="Times New Roman" panose="02020603050405020304" pitchFamily="18" charset="0"/>
              </a:rPr>
              <a:t>Quyết định đầu tư của cấp có thẩm quyền về dự án đầu tư đề nghị huy động vốn; Hiệu quả kinh tế - xã hội của dự án.</a:t>
            </a:r>
          </a:p>
          <a:p>
            <a:pPr marL="523875" lvl="0" indent="-708025" algn="just">
              <a:lnSpc>
                <a:spcPct val="90000"/>
              </a:lnSpc>
              <a:spcBef>
                <a:spcPts val="300"/>
              </a:spcBef>
              <a:spcAft>
                <a:spcPts val="300"/>
              </a:spcAft>
              <a:buNone/>
            </a:pPr>
            <a:r>
              <a:rPr lang="nl-NL" sz="2400">
                <a:latin typeface="Times New Roman" panose="02020603050405020304" pitchFamily="18" charset="0"/>
                <a:cs typeface="Times New Roman" panose="02020603050405020304" pitchFamily="18" charset="0"/>
              </a:rPr>
              <a:t>    </a:t>
            </a:r>
            <a:r>
              <a:rPr lang="nl-NL" sz="2400" spc="-20">
                <a:latin typeface="Times New Roman" panose="02020603050405020304" pitchFamily="18" charset="0"/>
                <a:cs typeface="Times New Roman" panose="02020603050405020304" pitchFamily="18" charset="0"/>
              </a:rPr>
              <a:t>- </a:t>
            </a:r>
            <a:r>
              <a:rPr lang="nl-NL" sz="2400" spc="-20" dirty="0">
                <a:latin typeface="Times New Roman" panose="02020603050405020304" pitchFamily="18" charset="0"/>
                <a:cs typeface="Times New Roman" panose="02020603050405020304" pitchFamily="18" charset="0"/>
              </a:rPr>
              <a:t>Tổng VĐT cần huy động và dự kiến nguồn trả nợ của NS cấp tỉnh.</a:t>
            </a:r>
          </a:p>
          <a:p>
            <a:pPr marL="274320" lvl="0" indent="-274320" algn="just">
              <a:lnSpc>
                <a:spcPct val="90000"/>
              </a:lnSpc>
              <a:spcBef>
                <a:spcPts val="300"/>
              </a:spcBef>
              <a:spcAft>
                <a:spcPts val="300"/>
              </a:spcAft>
            </a:pPr>
            <a:r>
              <a:rPr lang="nl-NL" sz="2400" dirty="0">
                <a:latin typeface="Times New Roman" panose="02020603050405020304" pitchFamily="18" charset="0"/>
                <a:cs typeface="Times New Roman" panose="02020603050405020304" pitchFamily="18" charset="0"/>
              </a:rPr>
              <a:t>Hình thức </a:t>
            </a:r>
            <a:r>
              <a:rPr lang="nl-NL" sz="2400">
                <a:latin typeface="Times New Roman" panose="02020603050405020304" pitchFamily="18" charset="0"/>
                <a:cs typeface="Times New Roman" panose="02020603050405020304" pitchFamily="18" charset="0"/>
              </a:rPr>
              <a:t>huy động, </a:t>
            </a:r>
            <a:r>
              <a:rPr lang="nl-NL" sz="2400" dirty="0">
                <a:latin typeface="Times New Roman" panose="02020603050405020304" pitchFamily="18" charset="0"/>
                <a:cs typeface="Times New Roman" panose="02020603050405020304" pitchFamily="18" charset="0"/>
              </a:rPr>
              <a:t>khối lượng, lãi suất huy động và phương án trả nợ khi đến hạn.</a:t>
            </a:r>
          </a:p>
          <a:p>
            <a:pPr marL="274320" lvl="0" indent="-274320" algn="just">
              <a:lnSpc>
                <a:spcPct val="90000"/>
              </a:lnSpc>
              <a:spcBef>
                <a:spcPts val="300"/>
              </a:spcBef>
              <a:spcAft>
                <a:spcPts val="300"/>
              </a:spcAft>
            </a:pPr>
            <a:r>
              <a:rPr lang="nl-NL" sz="2400" dirty="0">
                <a:latin typeface="Times New Roman" panose="02020603050405020304" pitchFamily="18" charset="0"/>
                <a:cs typeface="Times New Roman" panose="02020603050405020304" pitchFamily="18" charset="0"/>
              </a:rPr>
              <a:t>Dư nợ huy động vốn tại thời điểm trình </a:t>
            </a:r>
            <a:r>
              <a:rPr lang="nl-NL" sz="2400">
                <a:latin typeface="Times New Roman" panose="02020603050405020304" pitchFamily="18" charset="0"/>
                <a:cs typeface="Times New Roman" panose="02020603050405020304" pitchFamily="18" charset="0"/>
              </a:rPr>
              <a:t>phương án.</a:t>
            </a:r>
            <a:endParaRPr lang="en-US" sz="2400" dirty="0">
              <a:latin typeface="Times New Roman" panose="02020603050405020304" pitchFamily="18" charset="0"/>
              <a:cs typeface="Times New Roman" panose="02020603050405020304" pitchFamily="18" charset="0"/>
            </a:endParaRPr>
          </a:p>
        </p:txBody>
      </p:sp>
      <p:sp>
        <p:nvSpPr>
          <p:cNvPr id="3" name="Rectangle 2"/>
          <p:cNvSpPr txBox="1">
            <a:spLocks noGrp="1"/>
          </p:cNvSpPr>
          <p:nvPr>
            <p:ph type="title"/>
          </p:nvPr>
        </p:nvSpPr>
        <p:spPr>
          <a:xfrm>
            <a:off x="358426" y="76200"/>
            <a:ext cx="8595072" cy="457200"/>
          </a:xfrm>
        </p:spPr>
        <p:txBody>
          <a:bodyPr anchorCtr="1"/>
          <a:lstStyle/>
          <a:p>
            <a:pPr lvl="0" algn="ctr"/>
            <a:r>
              <a:rPr lang="nl-NL" sz="3300" i="1" dirty="0">
                <a:latin typeface="Times New Roman" panose="02020603050405020304" pitchFamily="18" charset="0"/>
                <a:cs typeface="Times New Roman" panose="02020603050405020304" pitchFamily="18" charset="0"/>
              </a:rPr>
              <a:t>Thẩm tra tính cân đối của NSĐP </a:t>
            </a:r>
            <a:endParaRPr lang="en-US" sz="3300" dirty="0">
              <a:latin typeface="Times New Roman" panose="02020603050405020304" pitchFamily="18" charset="0"/>
              <a:cs typeface="Times New Roman" panose="02020603050405020304" pitchFamily="18" charset="0"/>
            </a:endParaRPr>
          </a:p>
        </p:txBody>
      </p:sp>
    </p:spTree>
  </p:cSld>
  <p:clrMapOvr>
    <a:masterClrMapping/>
  </p:clrMapOvr>
  <p:transition>
    <p:wedg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Grp="1"/>
          </p:cNvSpPr>
          <p:nvPr>
            <p:ph idx="1"/>
          </p:nvPr>
        </p:nvSpPr>
        <p:spPr>
          <a:xfrm>
            <a:off x="492369" y="1524000"/>
            <a:ext cx="8382001" cy="4876800"/>
          </a:xfrm>
        </p:spPr>
        <p:txBody>
          <a:bodyPr/>
          <a:lstStyle/>
          <a:p>
            <a:pPr marL="457200" indent="-457200" algn="just">
              <a:spcBef>
                <a:spcPts val="600"/>
              </a:spcBef>
              <a:spcAft>
                <a:spcPts val="600"/>
              </a:spcAft>
            </a:pPr>
            <a:r>
              <a:rPr lang="vi-VN" sz="2850">
                <a:latin typeface="Times New Roman" panose="02020603050405020304" pitchFamily="18" charset="0"/>
                <a:cs typeface="Times New Roman" panose="02020603050405020304" pitchFamily="18" charset="0"/>
              </a:rPr>
              <a:t>Dự toán</a:t>
            </a:r>
            <a:r>
              <a:rPr lang="en-US" sz="2850">
                <a:latin typeface="Times New Roman" panose="02020603050405020304" pitchFamily="18" charset="0"/>
                <a:cs typeface="Times New Roman" panose="02020603050405020304" pitchFamily="18" charset="0"/>
              </a:rPr>
              <a:t> </a:t>
            </a:r>
            <a:r>
              <a:rPr lang="vi-VN" sz="2850">
                <a:latin typeface="Times New Roman" panose="02020603050405020304" pitchFamily="18" charset="0"/>
                <a:cs typeface="Times New Roman" panose="02020603050405020304" pitchFamily="18" charset="0"/>
              </a:rPr>
              <a:t>NS </a:t>
            </a:r>
            <a:r>
              <a:rPr lang="vi-VN" sz="2850" dirty="0">
                <a:latin typeface="Times New Roman" panose="02020603050405020304" pitchFamily="18" charset="0"/>
                <a:cs typeface="Times New Roman" panose="02020603050405020304" pitchFamily="18" charset="0"/>
              </a:rPr>
              <a:t>gửi HĐND gồm dự toán NSĐP và phương án phân bổ NS cấp mình;</a:t>
            </a:r>
          </a:p>
          <a:p>
            <a:pPr marL="457200" indent="-457200" algn="just">
              <a:spcBef>
                <a:spcPts val="600"/>
              </a:spcBef>
              <a:spcAft>
                <a:spcPts val="600"/>
              </a:spcAft>
            </a:pPr>
            <a:r>
              <a:rPr lang="vi-VN" sz="2850" dirty="0">
                <a:latin typeface="Times New Roman" panose="02020603050405020304" pitchFamily="18" charset="0"/>
                <a:cs typeface="Times New Roman" panose="02020603050405020304" pitchFamily="18" charset="0"/>
              </a:rPr>
              <a:t>Các báo cáo về dự toán NSĐP bao gồm các căn cứ; mục tiêu, nhiệm vụ của NSĐP; phương án phân bổ NS cấp mình; các chủ trương, giải pháp thực hiện nhiệm vụ kinh tế xã hội và dự toán ngân sách năm sau</a:t>
            </a:r>
            <a:r>
              <a:rPr lang="en-US" sz="2850" dirty="0">
                <a:latin typeface="Times New Roman" panose="02020603050405020304" pitchFamily="18" charset="0"/>
                <a:cs typeface="Times New Roman" panose="02020603050405020304" pitchFamily="18" charset="0"/>
              </a:rPr>
              <a:t>;</a:t>
            </a:r>
            <a:endParaRPr lang="vi-VN" sz="2850" dirty="0">
              <a:latin typeface="Times New Roman" panose="02020603050405020304" pitchFamily="18" charset="0"/>
              <a:cs typeface="Times New Roman" panose="02020603050405020304" pitchFamily="18" charset="0"/>
            </a:endParaRPr>
          </a:p>
          <a:p>
            <a:pPr marL="457200" indent="-457200" algn="just">
              <a:spcBef>
                <a:spcPts val="600"/>
              </a:spcBef>
              <a:spcAft>
                <a:spcPts val="600"/>
              </a:spcAft>
            </a:pPr>
            <a:r>
              <a:rPr lang="vi-VN" sz="2850" dirty="0">
                <a:latin typeface="Times New Roman" panose="02020603050405020304" pitchFamily="18" charset="0"/>
                <a:cs typeface="Times New Roman" panose="02020603050405020304" pitchFamily="18" charset="0"/>
              </a:rPr>
              <a:t>Ban </a:t>
            </a:r>
            <a:r>
              <a:rPr lang="en-US" sz="2850" dirty="0">
                <a:latin typeface="Times New Roman" panose="02020603050405020304" pitchFamily="18" charset="0"/>
                <a:cs typeface="Times New Roman" panose="02020603050405020304" pitchFamily="18" charset="0"/>
              </a:rPr>
              <a:t>K</a:t>
            </a:r>
            <a:r>
              <a:rPr lang="vi-VN" sz="2850" dirty="0">
                <a:latin typeface="Times New Roman" panose="02020603050405020304" pitchFamily="18" charset="0"/>
                <a:cs typeface="Times New Roman" panose="02020603050405020304" pitchFamily="18" charset="0"/>
              </a:rPr>
              <a:t>inh tế NS thẩm tra đánh giá tình hình thực hiện dự toán thu</a:t>
            </a:r>
            <a:r>
              <a:rPr lang="en-US" sz="2850" dirty="0">
                <a:latin typeface="Times New Roman" panose="02020603050405020304" pitchFamily="18" charset="0"/>
                <a:cs typeface="Times New Roman" panose="02020603050405020304" pitchFamily="18" charset="0"/>
              </a:rPr>
              <a:t>, chi</a:t>
            </a:r>
            <a:r>
              <a:rPr lang="vi-VN" sz="2850" dirty="0">
                <a:latin typeface="Times New Roman" panose="02020603050405020304" pitchFamily="18" charset="0"/>
                <a:cs typeface="Times New Roman" panose="02020603050405020304" pitchFamily="18" charset="0"/>
              </a:rPr>
              <a:t> NS năm hiện </a:t>
            </a:r>
            <a:r>
              <a:rPr lang="vi-VN" sz="2850">
                <a:latin typeface="Times New Roman" panose="02020603050405020304" pitchFamily="18" charset="0"/>
                <a:cs typeface="Times New Roman" panose="02020603050405020304" pitchFamily="18" charset="0"/>
              </a:rPr>
              <a:t>hành;</a:t>
            </a:r>
            <a:endParaRPr lang="en-US" sz="2850" dirty="0">
              <a:latin typeface="+mj-lt"/>
            </a:endParaRPr>
          </a:p>
        </p:txBody>
      </p:sp>
      <p:sp>
        <p:nvSpPr>
          <p:cNvPr id="3" name="Rectangle 2"/>
          <p:cNvSpPr txBox="1">
            <a:spLocks noGrp="1"/>
          </p:cNvSpPr>
          <p:nvPr>
            <p:ph type="title"/>
          </p:nvPr>
        </p:nvSpPr>
        <p:spPr>
          <a:xfrm>
            <a:off x="457199" y="105504"/>
            <a:ext cx="8153401" cy="1266096"/>
          </a:xfrm>
        </p:spPr>
        <p:txBody>
          <a:bodyPr/>
          <a:lstStyle/>
          <a:p>
            <a:pPr lvl="0" algn="ctr"/>
            <a:r>
              <a:rPr lang="en-US" sz="3400" dirty="0">
                <a:solidFill>
                  <a:schemeClr val="accent1"/>
                </a:solidFill>
                <a:latin typeface="Times New Roman" panose="02020603050405020304" pitchFamily="18" charset="0"/>
                <a:cs typeface="Times New Roman" panose="02020603050405020304" pitchFamily="18" charset="0"/>
              </a:rPr>
              <a:t>2. </a:t>
            </a:r>
            <a:r>
              <a:rPr lang="en-US" sz="3400" dirty="0" err="1">
                <a:solidFill>
                  <a:schemeClr val="accent1"/>
                </a:solidFill>
                <a:latin typeface="Times New Roman" panose="02020603050405020304" pitchFamily="18" charset="0"/>
                <a:cs typeface="Times New Roman" panose="02020603050405020304" pitchFamily="18" charset="0"/>
              </a:rPr>
              <a:t>Giám</a:t>
            </a:r>
            <a:r>
              <a:rPr lang="en-US" sz="3400" dirty="0">
                <a:solidFill>
                  <a:schemeClr val="accent1"/>
                </a:solidFill>
                <a:latin typeface="Times New Roman" panose="02020603050405020304" pitchFamily="18" charset="0"/>
                <a:cs typeface="Times New Roman" panose="02020603050405020304" pitchFamily="18" charset="0"/>
              </a:rPr>
              <a:t> </a:t>
            </a:r>
            <a:r>
              <a:rPr lang="en-US" sz="3400" dirty="0" err="1">
                <a:solidFill>
                  <a:schemeClr val="accent1"/>
                </a:solidFill>
                <a:latin typeface="Times New Roman" panose="02020603050405020304" pitchFamily="18" charset="0"/>
                <a:cs typeface="Times New Roman" panose="02020603050405020304" pitchFamily="18" charset="0"/>
              </a:rPr>
              <a:t>sát</a:t>
            </a:r>
            <a:r>
              <a:rPr lang="en-US" sz="3400" dirty="0">
                <a:solidFill>
                  <a:schemeClr val="accent1"/>
                </a:solidFill>
                <a:latin typeface="Times New Roman" panose="02020603050405020304" pitchFamily="18" charset="0"/>
                <a:cs typeface="Times New Roman" panose="02020603050405020304" pitchFamily="18" charset="0"/>
              </a:rPr>
              <a:t>, </a:t>
            </a:r>
            <a:r>
              <a:rPr lang="en-US" sz="3400" dirty="0" err="1">
                <a:solidFill>
                  <a:schemeClr val="accent1"/>
                </a:solidFill>
                <a:latin typeface="Times New Roman" panose="02020603050405020304" pitchFamily="18" charset="0"/>
                <a:cs typeface="Times New Roman" panose="02020603050405020304" pitchFamily="18" charset="0"/>
              </a:rPr>
              <a:t>thẩm</a:t>
            </a:r>
            <a:r>
              <a:rPr lang="en-US" sz="3400" dirty="0">
                <a:solidFill>
                  <a:schemeClr val="accent1"/>
                </a:solidFill>
                <a:latin typeface="Times New Roman" panose="02020603050405020304" pitchFamily="18" charset="0"/>
                <a:cs typeface="Times New Roman" panose="02020603050405020304" pitchFamily="18" charset="0"/>
              </a:rPr>
              <a:t> </a:t>
            </a:r>
            <a:r>
              <a:rPr lang="en-US" sz="3400" dirty="0" err="1">
                <a:solidFill>
                  <a:schemeClr val="accent1"/>
                </a:solidFill>
                <a:latin typeface="Times New Roman" panose="02020603050405020304" pitchFamily="18" charset="0"/>
                <a:cs typeface="Times New Roman" panose="02020603050405020304" pitchFamily="18" charset="0"/>
              </a:rPr>
              <a:t>tra</a:t>
            </a:r>
            <a:r>
              <a:rPr lang="en-US" sz="3400" dirty="0">
                <a:solidFill>
                  <a:schemeClr val="accent1"/>
                </a:solidFill>
                <a:latin typeface="Times New Roman" panose="02020603050405020304" pitchFamily="18" charset="0"/>
                <a:cs typeface="Times New Roman" panose="02020603050405020304" pitchFamily="18" charset="0"/>
              </a:rPr>
              <a:t> </a:t>
            </a:r>
            <a:r>
              <a:rPr lang="en-US" sz="3400" dirty="0" err="1">
                <a:solidFill>
                  <a:schemeClr val="accent1"/>
                </a:solidFill>
                <a:latin typeface="Times New Roman" panose="02020603050405020304" pitchFamily="18" charset="0"/>
                <a:cs typeface="Times New Roman" panose="02020603050405020304" pitchFamily="18" charset="0"/>
              </a:rPr>
              <a:t>ph</a:t>
            </a:r>
            <a:r>
              <a:rPr lang="vi-VN" sz="3400" dirty="0">
                <a:solidFill>
                  <a:schemeClr val="accent1"/>
                </a:solidFill>
                <a:latin typeface="Times New Roman" panose="02020603050405020304" pitchFamily="18" charset="0"/>
                <a:cs typeface="Times New Roman" panose="02020603050405020304" pitchFamily="18" charset="0"/>
              </a:rPr>
              <a:t>ư</a:t>
            </a:r>
            <a:r>
              <a:rPr lang="en-US" sz="3400" dirty="0" err="1">
                <a:solidFill>
                  <a:schemeClr val="accent1"/>
                </a:solidFill>
                <a:latin typeface="Times New Roman" panose="02020603050405020304" pitchFamily="18" charset="0"/>
                <a:cs typeface="Times New Roman" panose="02020603050405020304" pitchFamily="18" charset="0"/>
              </a:rPr>
              <a:t>ơng</a:t>
            </a:r>
            <a:r>
              <a:rPr lang="en-US" sz="3400" dirty="0">
                <a:solidFill>
                  <a:schemeClr val="accent1"/>
                </a:solidFill>
                <a:latin typeface="Times New Roman" panose="02020603050405020304" pitchFamily="18" charset="0"/>
                <a:cs typeface="Times New Roman" panose="02020603050405020304" pitchFamily="18" charset="0"/>
              </a:rPr>
              <a:t> </a:t>
            </a:r>
            <a:r>
              <a:rPr lang="en-US" sz="3400" dirty="0" err="1">
                <a:solidFill>
                  <a:schemeClr val="accent1"/>
                </a:solidFill>
                <a:latin typeface="Times New Roman" panose="02020603050405020304" pitchFamily="18" charset="0"/>
                <a:cs typeface="Times New Roman" panose="02020603050405020304" pitchFamily="18" charset="0"/>
              </a:rPr>
              <a:t>án</a:t>
            </a:r>
            <a:r>
              <a:rPr lang="en-US" sz="3400" dirty="0">
                <a:solidFill>
                  <a:schemeClr val="accent1"/>
                </a:solidFill>
                <a:latin typeface="Times New Roman" panose="02020603050405020304" pitchFamily="18" charset="0"/>
                <a:cs typeface="Times New Roman" panose="02020603050405020304" pitchFamily="18" charset="0"/>
              </a:rPr>
              <a:t> </a:t>
            </a:r>
            <a:br>
              <a:rPr lang="en-US" sz="3400" dirty="0">
                <a:solidFill>
                  <a:schemeClr val="accent1"/>
                </a:solidFill>
                <a:latin typeface="Times New Roman" panose="02020603050405020304" pitchFamily="18" charset="0"/>
                <a:cs typeface="Times New Roman" panose="02020603050405020304" pitchFamily="18" charset="0"/>
              </a:rPr>
            </a:br>
            <a:r>
              <a:rPr lang="en-US" sz="3400" dirty="0" err="1">
                <a:solidFill>
                  <a:schemeClr val="accent1"/>
                </a:solidFill>
                <a:latin typeface="Times New Roman" panose="02020603050405020304" pitchFamily="18" charset="0"/>
                <a:cs typeface="Times New Roman" panose="02020603050405020304" pitchFamily="18" charset="0"/>
              </a:rPr>
              <a:t>phân</a:t>
            </a:r>
            <a:r>
              <a:rPr lang="en-US" sz="3400" dirty="0">
                <a:solidFill>
                  <a:schemeClr val="accent1"/>
                </a:solidFill>
                <a:latin typeface="Times New Roman" panose="02020603050405020304" pitchFamily="18" charset="0"/>
                <a:cs typeface="Times New Roman" panose="02020603050405020304" pitchFamily="18" charset="0"/>
              </a:rPr>
              <a:t> </a:t>
            </a:r>
            <a:r>
              <a:rPr lang="en-US" sz="3400" dirty="0" err="1">
                <a:solidFill>
                  <a:schemeClr val="accent1"/>
                </a:solidFill>
                <a:latin typeface="Times New Roman" panose="02020603050405020304" pitchFamily="18" charset="0"/>
                <a:cs typeface="Times New Roman" panose="02020603050405020304" pitchFamily="18" charset="0"/>
              </a:rPr>
              <a:t>bổ</a:t>
            </a:r>
            <a:r>
              <a:rPr lang="en-US" sz="3400" dirty="0">
                <a:solidFill>
                  <a:schemeClr val="accent1"/>
                </a:solidFill>
                <a:latin typeface="Times New Roman" panose="02020603050405020304" pitchFamily="18" charset="0"/>
                <a:cs typeface="Times New Roman" panose="02020603050405020304" pitchFamily="18" charset="0"/>
              </a:rPr>
              <a:t> </a:t>
            </a:r>
            <a:r>
              <a:rPr lang="en-US" sz="3400" dirty="0" err="1">
                <a:solidFill>
                  <a:schemeClr val="accent1"/>
                </a:solidFill>
                <a:latin typeface="Times New Roman" panose="02020603050405020304" pitchFamily="18" charset="0"/>
                <a:cs typeface="Times New Roman" panose="02020603050405020304" pitchFamily="18" charset="0"/>
              </a:rPr>
              <a:t>ngân</a:t>
            </a:r>
            <a:r>
              <a:rPr lang="en-US" sz="3400" dirty="0">
                <a:solidFill>
                  <a:schemeClr val="accent1"/>
                </a:solidFill>
                <a:latin typeface="Times New Roman" panose="02020603050405020304" pitchFamily="18" charset="0"/>
                <a:cs typeface="Times New Roman" panose="02020603050405020304" pitchFamily="18" charset="0"/>
              </a:rPr>
              <a:t> </a:t>
            </a:r>
            <a:r>
              <a:rPr lang="en-US" sz="3400" dirty="0" err="1">
                <a:solidFill>
                  <a:schemeClr val="accent1"/>
                </a:solidFill>
                <a:latin typeface="Times New Roman" panose="02020603050405020304" pitchFamily="18" charset="0"/>
                <a:cs typeface="Times New Roman" panose="02020603050405020304" pitchFamily="18" charset="0"/>
              </a:rPr>
              <a:t>sách</a:t>
            </a:r>
            <a:r>
              <a:rPr lang="en-US" sz="3400" dirty="0">
                <a:solidFill>
                  <a:schemeClr val="accent1"/>
                </a:solidFill>
                <a:latin typeface="Times New Roman" panose="02020603050405020304" pitchFamily="18" charset="0"/>
                <a:cs typeface="Times New Roman" panose="02020603050405020304" pitchFamily="18" charset="0"/>
              </a:rPr>
              <a:t> </a:t>
            </a:r>
            <a:r>
              <a:rPr lang="en-US" sz="3400" dirty="0" err="1">
                <a:solidFill>
                  <a:schemeClr val="accent1"/>
                </a:solidFill>
                <a:latin typeface="Times New Roman" panose="02020603050405020304" pitchFamily="18" charset="0"/>
                <a:cs typeface="Times New Roman" panose="02020603050405020304" pitchFamily="18" charset="0"/>
              </a:rPr>
              <a:t>cấp</a:t>
            </a:r>
            <a:r>
              <a:rPr lang="en-US" sz="3400" dirty="0">
                <a:solidFill>
                  <a:schemeClr val="accent1"/>
                </a:solidFill>
                <a:latin typeface="Times New Roman" panose="02020603050405020304" pitchFamily="18" charset="0"/>
                <a:cs typeface="Times New Roman" panose="02020603050405020304" pitchFamily="18" charset="0"/>
              </a:rPr>
              <a:t> </a:t>
            </a:r>
            <a:r>
              <a:rPr lang="en-US" sz="3400" dirty="0" err="1">
                <a:solidFill>
                  <a:schemeClr val="accent1"/>
                </a:solidFill>
                <a:latin typeface="Times New Roman" panose="02020603050405020304" pitchFamily="18" charset="0"/>
                <a:cs typeface="Times New Roman" panose="02020603050405020304" pitchFamily="18" charset="0"/>
              </a:rPr>
              <a:t>tỉnh</a:t>
            </a:r>
            <a:r>
              <a:rPr lang="en-US" sz="3400" dirty="0">
                <a:solidFill>
                  <a:schemeClr val="accent1"/>
                </a:solidFill>
                <a:latin typeface="Times New Roman" panose="02020603050405020304" pitchFamily="18" charset="0"/>
                <a:cs typeface="Times New Roman" panose="02020603050405020304" pitchFamily="18" charset="0"/>
              </a:rPr>
              <a:t> </a:t>
            </a:r>
            <a:endParaRPr lang="en-US" sz="3400" i="1" dirty="0">
              <a:solidFill>
                <a:schemeClr val="accent1"/>
              </a:solidFill>
              <a:latin typeface="+mj-lt"/>
            </a:endParaRPr>
          </a:p>
        </p:txBody>
      </p:sp>
    </p:spTree>
    <p:extLst>
      <p:ext uri="{BB962C8B-B14F-4D97-AF65-F5344CB8AC3E}">
        <p14:creationId xmlns:p14="http://schemas.microsoft.com/office/powerpoint/2010/main" val="806998889"/>
      </p:ext>
    </p:extLst>
  </p:cSld>
  <p:clrMapOvr>
    <a:masterClrMapping/>
  </p:clrMapOvr>
  <p:transition>
    <p:wedge/>
  </p:transition>
</p:sld>
</file>

<file path=ppt/slides/slide39.xml><?xml version="1.0" encoding="utf-8"?>
<p:sld xmlns:a="http://schemas.openxmlformats.org/drawingml/2006/main" xmlns:r="http://schemas.openxmlformats.org/officeDocument/2006/relationships" xmlns:p="http://schemas.openxmlformats.org/presentationml/2006/main">
  <p:cSld name="Slide13">
    <p:spTree>
      <p:nvGrpSpPr>
        <p:cNvPr id="1" name=""/>
        <p:cNvGrpSpPr/>
        <p:nvPr/>
      </p:nvGrpSpPr>
      <p:grpSpPr>
        <a:xfrm>
          <a:off x="0" y="0"/>
          <a:ext cx="0" cy="0"/>
          <a:chOff x="0" y="0"/>
          <a:chExt cx="0" cy="0"/>
        </a:xfrm>
      </p:grpSpPr>
      <p:sp>
        <p:nvSpPr>
          <p:cNvPr id="2" name="Rectangle 3"/>
          <p:cNvSpPr txBox="1">
            <a:spLocks noGrp="1"/>
          </p:cNvSpPr>
          <p:nvPr>
            <p:ph idx="1"/>
          </p:nvPr>
        </p:nvSpPr>
        <p:spPr>
          <a:xfrm>
            <a:off x="457199" y="1447800"/>
            <a:ext cx="8382003" cy="4800600"/>
          </a:xfrm>
        </p:spPr>
        <p:txBody>
          <a:bodyPr/>
          <a:lstStyle/>
          <a:p>
            <a:pPr marL="457200" indent="-457200" algn="just">
              <a:spcBef>
                <a:spcPts val="500"/>
              </a:spcBef>
              <a:spcAft>
                <a:spcPts val="500"/>
              </a:spcAft>
            </a:pPr>
            <a:r>
              <a:rPr lang="en-US" sz="2800" dirty="0" err="1">
                <a:latin typeface="Times New Roman" panose="02020603050405020304" pitchFamily="18" charset="0"/>
                <a:cs typeface="Times New Roman" panose="02020603050405020304" pitchFamily="18" charset="0"/>
              </a:rPr>
              <a:t>Giám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sát</a:t>
            </a:r>
            <a:r>
              <a:rPr lang="vi-VN" sz="2800" dirty="0">
                <a:latin typeface="Times New Roman" panose="02020603050405020304" pitchFamily="18" charset="0"/>
                <a:cs typeface="Times New Roman" panose="02020603050405020304" pitchFamily="18" charset="0"/>
              </a:rPr>
              <a:t> dự toán về mục tiêu, nhiệm vụ, căn cứ xây dựng, phương án phân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bổ</a:t>
            </a:r>
            <a:r>
              <a:rPr lang="vi-VN" sz="2800" dirty="0">
                <a:latin typeface="Times New Roman" panose="02020603050405020304" pitchFamily="18" charset="0"/>
                <a:cs typeface="Times New Roman" panose="02020603050405020304" pitchFamily="18" charset="0"/>
              </a:rPr>
              <a:t>, chú ý nguyên tắc phân bổ, tính hợp lý, công bằng và tích cực</a:t>
            </a:r>
            <a:r>
              <a:rPr lang="en-US" sz="2800" dirty="0">
                <a:latin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cs typeface="Times New Roman" panose="02020603050405020304" pitchFamily="18" charset="0"/>
            </a:endParaRPr>
          </a:p>
          <a:p>
            <a:pPr marL="457200" indent="-457200" algn="just">
              <a:spcBef>
                <a:spcPts val="500"/>
              </a:spcBef>
              <a:spcAft>
                <a:spcPts val="500"/>
              </a:spcAft>
            </a:pPr>
            <a:r>
              <a:rPr lang="vi-VN" sz="2800" dirty="0">
                <a:latin typeface="Times New Roman" panose="02020603050405020304" pitchFamily="18" charset="0"/>
                <a:cs typeface="Times New Roman" panose="02020603050405020304" pitchFamily="18" charset="0"/>
              </a:rPr>
              <a:t>Thẩm tra phương án thu phí, lệ phí và các khoản đóng góp, huy động vốn theo khoản </a:t>
            </a:r>
            <a:r>
              <a:rPr lang="vi-VN" sz="2800">
                <a:latin typeface="Times New Roman" panose="02020603050405020304" pitchFamily="18" charset="0"/>
                <a:cs typeface="Times New Roman" panose="02020603050405020304" pitchFamily="18" charset="0"/>
              </a:rPr>
              <a:t>3 </a:t>
            </a:r>
            <a:r>
              <a:rPr lang="en-US" sz="2800">
                <a:latin typeface="Times New Roman" panose="02020603050405020304" pitchFamily="18" charset="0"/>
                <a:cs typeface="Times New Roman" panose="02020603050405020304" pitchFamily="18" charset="0"/>
              </a:rPr>
              <a:t>Đ</a:t>
            </a:r>
            <a:r>
              <a:rPr lang="vi-VN" sz="2800">
                <a:latin typeface="Times New Roman" panose="02020603050405020304" pitchFamily="18" charset="0"/>
                <a:cs typeface="Times New Roman" panose="02020603050405020304" pitchFamily="18" charset="0"/>
              </a:rPr>
              <a:t>iều 8</a:t>
            </a:r>
            <a:r>
              <a:rPr lang="en-US" sz="2800">
                <a:latin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cs typeface="Times New Roman" panose="02020603050405020304" pitchFamily="18" charset="0"/>
            </a:endParaRPr>
          </a:p>
          <a:p>
            <a:pPr marL="457200" indent="-457200" algn="just">
              <a:spcBef>
                <a:spcPts val="500"/>
              </a:spcBef>
              <a:spcAft>
                <a:spcPts val="500"/>
              </a:spcAft>
            </a:pP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đầu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ổn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còn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thẩm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nội</a:t>
            </a:r>
            <a:r>
              <a:rPr lang="en-US" sz="2800" dirty="0">
                <a:latin typeface="Times New Roman" panose="02020603050405020304" pitchFamily="18" charset="0"/>
                <a:cs typeface="Times New Roman" panose="02020603050405020304" pitchFamily="18" charset="0"/>
              </a:rPr>
              <a:t> dung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cấp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nguồn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nhiệm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vụ</a:t>
            </a:r>
            <a:r>
              <a:rPr lang="en-US" sz="2800" dirty="0">
                <a:latin typeface="Times New Roman" panose="02020603050405020304" pitchFamily="18" charset="0"/>
                <a:cs typeface="Times New Roman" panose="02020603050405020304" pitchFamily="18" charset="0"/>
              </a:rPr>
              <a:t> chi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cấp</a:t>
            </a:r>
            <a:r>
              <a:rPr lang="en-US" sz="2800" dirty="0">
                <a:latin typeface="Times New Roman" panose="02020603050405020304" pitchFamily="18" charset="0"/>
                <a:cs typeface="Times New Roman" panose="02020603050405020304" pitchFamily="18" charset="0"/>
              </a:rPr>
              <a:t> NSĐP; </a:t>
            </a:r>
            <a:r>
              <a:rPr lang="en-US" sz="2800" err="1">
                <a:latin typeface="Times New Roman" panose="02020603050405020304" pitchFamily="18" charset="0"/>
                <a:cs typeface="Times New Roman" panose="02020603050405020304" pitchFamily="18" charset="0"/>
              </a:rPr>
              <a:t>tỷ</a:t>
            </a:r>
            <a:r>
              <a:rPr lang="en-US" sz="2800">
                <a:latin typeface="Times New Roman" panose="02020603050405020304" pitchFamily="18" charset="0"/>
                <a:cs typeface="Times New Roman" panose="02020603050405020304" pitchFamily="18" charset="0"/>
              </a:rPr>
              <a:t> lệ % </a:t>
            </a:r>
            <a:r>
              <a:rPr lang="en-US" sz="2800" dirty="0" err="1">
                <a:latin typeface="Times New Roman" panose="02020603050405020304" pitchFamily="18" charset="0"/>
                <a:cs typeface="Times New Roman" panose="02020603050405020304" pitchFamily="18" charset="0"/>
              </a:rPr>
              <a:t>phân</a:t>
            </a:r>
            <a:r>
              <a:rPr lang="en-US" sz="2800" dirty="0">
                <a:latin typeface="Times New Roman" panose="02020603050405020304" pitchFamily="18" charset="0"/>
                <a:cs typeface="Times New Roman" panose="02020603050405020304" pitchFamily="18" charset="0"/>
              </a:rPr>
              <a:t> chia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nguồn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a:t>
            </a:r>
            <a:r>
              <a:rPr lang="en-US" sz="2800" dirty="0">
                <a:latin typeface="Times New Roman" panose="02020603050405020304" pitchFamily="18" charset="0"/>
                <a:cs typeface="Times New Roman" panose="02020603050405020304" pitchFamily="18" charset="0"/>
              </a:rPr>
              <a:t> NS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cấp</a:t>
            </a:r>
            <a:r>
              <a:rPr lang="en-US" sz="2800" dirty="0">
                <a:latin typeface="Times New Roman" panose="02020603050405020304" pitchFamily="18" charset="0"/>
                <a:cs typeface="Times New Roman" panose="02020603050405020304" pitchFamily="18" charset="0"/>
              </a:rPr>
              <a:t>; </a:t>
            </a:r>
            <a:r>
              <a:rPr lang="en-US" sz="2800" err="1">
                <a:latin typeface="Times New Roman" panose="02020603050405020304" pitchFamily="18" charset="0"/>
                <a:cs typeface="Times New Roman" panose="02020603050405020304" pitchFamily="18" charset="0"/>
              </a:rPr>
              <a:t>tỷ</a:t>
            </a:r>
            <a:r>
              <a:rPr lang="en-US" sz="2800">
                <a:latin typeface="Times New Roman" panose="02020603050405020304" pitchFamily="18" charset="0"/>
                <a:cs typeface="Times New Roman" panose="02020603050405020304" pitchFamily="18" charset="0"/>
              </a:rPr>
              <a:t> lệ % </a:t>
            </a:r>
            <a:r>
              <a:rPr lang="en-US" sz="2800" dirty="0" err="1">
                <a:latin typeface="Times New Roman" panose="02020603050405020304" pitchFamily="18" charset="0"/>
                <a:cs typeface="Times New Roman" panose="02020603050405020304" pitchFamily="18" charset="0"/>
              </a:rPr>
              <a:t>phân</a:t>
            </a:r>
            <a:r>
              <a:rPr lang="en-US" sz="2800" dirty="0">
                <a:latin typeface="Times New Roman" panose="02020603050405020304" pitchFamily="18" charset="0"/>
                <a:cs typeface="Times New Roman" panose="02020603050405020304" pitchFamily="18" charset="0"/>
              </a:rPr>
              <a:t> chia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nguồn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a:t>
            </a:r>
            <a:r>
              <a:rPr lang="en-US" sz="2800" dirty="0">
                <a:latin typeface="Times New Roman" panose="02020603050405020304" pitchFamily="18" charset="0"/>
                <a:cs typeface="Times New Roman" panose="02020603050405020304" pitchFamily="18" charset="0"/>
              </a:rPr>
              <a:t> </a:t>
            </a:r>
            <a:r>
              <a:rPr lang="en-US" sz="2800" err="1">
                <a:latin typeface="Times New Roman" panose="02020603050405020304" pitchFamily="18" charset="0"/>
                <a:cs typeface="Times New Roman" panose="02020603050405020304" pitchFamily="18" charset="0"/>
              </a:rPr>
              <a:t>giữa</a:t>
            </a:r>
            <a:r>
              <a:rPr lang="en-US" sz="2800">
                <a:latin typeface="Times New Roman" panose="02020603050405020304" pitchFamily="18" charset="0"/>
                <a:cs typeface="Times New Roman" panose="02020603050405020304" pitchFamily="18" charset="0"/>
              </a:rPr>
              <a:t> NS từng </a:t>
            </a:r>
            <a:r>
              <a:rPr lang="en-US" sz="2800" dirty="0" err="1">
                <a:latin typeface="Times New Roman" panose="02020603050405020304" pitchFamily="18" charset="0"/>
                <a:cs typeface="Times New Roman" panose="02020603050405020304" pitchFamily="18" charset="0"/>
              </a:rPr>
              <a:t>huyện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NS </a:t>
            </a:r>
            <a:r>
              <a:rPr lang="en-US" sz="2800" dirty="0" err="1">
                <a:latin typeface="Times New Roman" panose="02020603050405020304" pitchFamily="18" charset="0"/>
                <a:cs typeface="Times New Roman" panose="02020603050405020304" pitchFamily="18" charset="0"/>
              </a:rPr>
              <a:t>từng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xã</a:t>
            </a:r>
            <a:r>
              <a:rPr lang="en-US" sz="2800" dirty="0">
                <a:latin typeface="Times New Roman" panose="02020603050405020304" pitchFamily="18" charset="0"/>
                <a:cs typeface="Times New Roman" panose="02020603050405020304" pitchFamily="18" charset="0"/>
              </a:rPr>
              <a:t>…</a:t>
            </a:r>
          </a:p>
          <a:p>
            <a:endParaRPr lang="en-US" sz="2000" dirty="0">
              <a:latin typeface="+mj-lt"/>
            </a:endParaRPr>
          </a:p>
        </p:txBody>
      </p:sp>
      <p:sp>
        <p:nvSpPr>
          <p:cNvPr id="3" name="Rectangle 2"/>
          <p:cNvSpPr txBox="1">
            <a:spLocks noGrp="1"/>
          </p:cNvSpPr>
          <p:nvPr>
            <p:ph type="title"/>
          </p:nvPr>
        </p:nvSpPr>
        <p:spPr>
          <a:xfrm>
            <a:off x="457199" y="29304"/>
            <a:ext cx="8153401" cy="1266096"/>
          </a:xfrm>
        </p:spPr>
        <p:txBody>
          <a:bodyPr/>
          <a:lstStyle/>
          <a:p>
            <a:pPr lvl="0" algn="ctr"/>
            <a:r>
              <a:rPr lang="en-US" sz="3400" b="0" dirty="0">
                <a:solidFill>
                  <a:schemeClr val="accent1"/>
                </a:solidFill>
                <a:latin typeface="Times New Roman" panose="02020603050405020304" pitchFamily="18" charset="0"/>
                <a:cs typeface="Times New Roman" panose="02020603050405020304" pitchFamily="18" charset="0"/>
              </a:rPr>
              <a:t>2</a:t>
            </a:r>
            <a:r>
              <a:rPr lang="en-US" sz="3400" dirty="0">
                <a:solidFill>
                  <a:schemeClr val="accent1"/>
                </a:solidFill>
                <a:latin typeface="Times New Roman" panose="02020603050405020304" pitchFamily="18" charset="0"/>
                <a:cs typeface="Times New Roman" panose="02020603050405020304" pitchFamily="18" charset="0"/>
              </a:rPr>
              <a:t>. </a:t>
            </a:r>
            <a:r>
              <a:rPr lang="en-US" sz="3400" dirty="0" err="1">
                <a:solidFill>
                  <a:schemeClr val="accent1"/>
                </a:solidFill>
                <a:latin typeface="Times New Roman" panose="02020603050405020304" pitchFamily="18" charset="0"/>
                <a:cs typeface="Times New Roman" panose="02020603050405020304" pitchFamily="18" charset="0"/>
              </a:rPr>
              <a:t>Giám</a:t>
            </a:r>
            <a:r>
              <a:rPr lang="en-US" sz="3400" dirty="0">
                <a:solidFill>
                  <a:schemeClr val="accent1"/>
                </a:solidFill>
                <a:latin typeface="Times New Roman" panose="02020603050405020304" pitchFamily="18" charset="0"/>
                <a:cs typeface="Times New Roman" panose="02020603050405020304" pitchFamily="18" charset="0"/>
              </a:rPr>
              <a:t> </a:t>
            </a:r>
            <a:r>
              <a:rPr lang="en-US" sz="3400" dirty="0" err="1">
                <a:solidFill>
                  <a:schemeClr val="accent1"/>
                </a:solidFill>
                <a:latin typeface="Times New Roman" panose="02020603050405020304" pitchFamily="18" charset="0"/>
                <a:cs typeface="Times New Roman" panose="02020603050405020304" pitchFamily="18" charset="0"/>
              </a:rPr>
              <a:t>sát</a:t>
            </a:r>
            <a:r>
              <a:rPr lang="en-US" sz="3400" dirty="0">
                <a:solidFill>
                  <a:schemeClr val="accent1"/>
                </a:solidFill>
                <a:latin typeface="Times New Roman" panose="02020603050405020304" pitchFamily="18" charset="0"/>
                <a:cs typeface="Times New Roman" panose="02020603050405020304" pitchFamily="18" charset="0"/>
              </a:rPr>
              <a:t> </a:t>
            </a:r>
            <a:r>
              <a:rPr lang="en-US" sz="3400" dirty="0" err="1">
                <a:solidFill>
                  <a:schemeClr val="accent1"/>
                </a:solidFill>
                <a:latin typeface="Times New Roman" panose="02020603050405020304" pitchFamily="18" charset="0"/>
                <a:cs typeface="Times New Roman" panose="02020603050405020304" pitchFamily="18" charset="0"/>
              </a:rPr>
              <a:t>ph</a:t>
            </a:r>
            <a:r>
              <a:rPr lang="vi-VN" sz="3400" dirty="0">
                <a:solidFill>
                  <a:schemeClr val="accent1"/>
                </a:solidFill>
                <a:latin typeface="Times New Roman" panose="02020603050405020304" pitchFamily="18" charset="0"/>
                <a:cs typeface="Times New Roman" panose="02020603050405020304" pitchFamily="18" charset="0"/>
              </a:rPr>
              <a:t>ư</a:t>
            </a:r>
            <a:r>
              <a:rPr lang="en-US" sz="3400" dirty="0" err="1">
                <a:solidFill>
                  <a:schemeClr val="accent1"/>
                </a:solidFill>
                <a:latin typeface="Times New Roman" panose="02020603050405020304" pitchFamily="18" charset="0"/>
                <a:cs typeface="Times New Roman" panose="02020603050405020304" pitchFamily="18" charset="0"/>
              </a:rPr>
              <a:t>ơng</a:t>
            </a:r>
            <a:r>
              <a:rPr lang="en-US" sz="3400" dirty="0">
                <a:solidFill>
                  <a:schemeClr val="accent1"/>
                </a:solidFill>
                <a:latin typeface="Times New Roman" panose="02020603050405020304" pitchFamily="18" charset="0"/>
                <a:cs typeface="Times New Roman" panose="02020603050405020304" pitchFamily="18" charset="0"/>
              </a:rPr>
              <a:t> </a:t>
            </a:r>
            <a:r>
              <a:rPr lang="en-US" sz="3400" dirty="0" err="1">
                <a:solidFill>
                  <a:schemeClr val="accent1"/>
                </a:solidFill>
                <a:latin typeface="Times New Roman" panose="02020603050405020304" pitchFamily="18" charset="0"/>
                <a:cs typeface="Times New Roman" panose="02020603050405020304" pitchFamily="18" charset="0"/>
              </a:rPr>
              <a:t>án</a:t>
            </a:r>
            <a:r>
              <a:rPr lang="en-US" sz="3400" dirty="0">
                <a:solidFill>
                  <a:schemeClr val="accent1"/>
                </a:solidFill>
                <a:latin typeface="Times New Roman" panose="02020603050405020304" pitchFamily="18" charset="0"/>
                <a:cs typeface="Times New Roman" panose="02020603050405020304" pitchFamily="18" charset="0"/>
              </a:rPr>
              <a:t> </a:t>
            </a:r>
            <a:r>
              <a:rPr lang="en-US" sz="3400" dirty="0" err="1">
                <a:solidFill>
                  <a:schemeClr val="accent1"/>
                </a:solidFill>
                <a:latin typeface="Times New Roman" panose="02020603050405020304" pitchFamily="18" charset="0"/>
                <a:cs typeface="Times New Roman" panose="02020603050405020304" pitchFamily="18" charset="0"/>
              </a:rPr>
              <a:t>phân</a:t>
            </a:r>
            <a:r>
              <a:rPr lang="en-US" sz="3400" dirty="0">
                <a:solidFill>
                  <a:schemeClr val="accent1"/>
                </a:solidFill>
                <a:latin typeface="Times New Roman" panose="02020603050405020304" pitchFamily="18" charset="0"/>
                <a:cs typeface="Times New Roman" panose="02020603050405020304" pitchFamily="18" charset="0"/>
              </a:rPr>
              <a:t> </a:t>
            </a:r>
            <a:r>
              <a:rPr lang="en-US" sz="3400" dirty="0" err="1">
                <a:solidFill>
                  <a:schemeClr val="accent1"/>
                </a:solidFill>
                <a:latin typeface="Times New Roman" panose="02020603050405020304" pitchFamily="18" charset="0"/>
                <a:cs typeface="Times New Roman" panose="02020603050405020304" pitchFamily="18" charset="0"/>
              </a:rPr>
              <a:t>bổ</a:t>
            </a:r>
            <a:r>
              <a:rPr lang="en-US" sz="3400" dirty="0">
                <a:solidFill>
                  <a:schemeClr val="accent1"/>
                </a:solidFill>
                <a:latin typeface="Times New Roman" panose="02020603050405020304" pitchFamily="18" charset="0"/>
                <a:cs typeface="Times New Roman" panose="02020603050405020304" pitchFamily="18" charset="0"/>
              </a:rPr>
              <a:t> </a:t>
            </a:r>
            <a:br>
              <a:rPr lang="en-US" sz="3400" dirty="0">
                <a:solidFill>
                  <a:schemeClr val="accent1"/>
                </a:solidFill>
                <a:latin typeface="Times New Roman" panose="02020603050405020304" pitchFamily="18" charset="0"/>
                <a:cs typeface="Times New Roman" panose="02020603050405020304" pitchFamily="18" charset="0"/>
              </a:rPr>
            </a:br>
            <a:r>
              <a:rPr lang="en-US" sz="3400" dirty="0" err="1">
                <a:solidFill>
                  <a:schemeClr val="accent1"/>
                </a:solidFill>
                <a:latin typeface="Times New Roman" panose="02020603050405020304" pitchFamily="18" charset="0"/>
                <a:cs typeface="Times New Roman" panose="02020603050405020304" pitchFamily="18" charset="0"/>
              </a:rPr>
              <a:t>ngân</a:t>
            </a:r>
            <a:r>
              <a:rPr lang="en-US" sz="3400" dirty="0">
                <a:solidFill>
                  <a:schemeClr val="accent1"/>
                </a:solidFill>
                <a:latin typeface="Times New Roman" panose="02020603050405020304" pitchFamily="18" charset="0"/>
                <a:cs typeface="Times New Roman" panose="02020603050405020304" pitchFamily="18" charset="0"/>
              </a:rPr>
              <a:t> </a:t>
            </a:r>
            <a:r>
              <a:rPr lang="en-US" sz="3400" dirty="0" err="1">
                <a:solidFill>
                  <a:schemeClr val="accent1"/>
                </a:solidFill>
                <a:latin typeface="Times New Roman" panose="02020603050405020304" pitchFamily="18" charset="0"/>
                <a:cs typeface="Times New Roman" panose="02020603050405020304" pitchFamily="18" charset="0"/>
              </a:rPr>
              <a:t>sách</a:t>
            </a:r>
            <a:r>
              <a:rPr lang="en-US" sz="3400" dirty="0">
                <a:solidFill>
                  <a:schemeClr val="accent1"/>
                </a:solidFill>
                <a:latin typeface="Times New Roman" panose="02020603050405020304" pitchFamily="18" charset="0"/>
                <a:cs typeface="Times New Roman" panose="02020603050405020304" pitchFamily="18" charset="0"/>
              </a:rPr>
              <a:t> </a:t>
            </a:r>
            <a:r>
              <a:rPr lang="en-US" sz="3400" dirty="0" err="1">
                <a:solidFill>
                  <a:schemeClr val="accent1"/>
                </a:solidFill>
                <a:latin typeface="Times New Roman" panose="02020603050405020304" pitchFamily="18" charset="0"/>
                <a:cs typeface="Times New Roman" panose="02020603050405020304" pitchFamily="18" charset="0"/>
              </a:rPr>
              <a:t>cấp</a:t>
            </a:r>
            <a:r>
              <a:rPr lang="en-US" sz="3400" dirty="0">
                <a:solidFill>
                  <a:schemeClr val="accent1"/>
                </a:solidFill>
                <a:latin typeface="Times New Roman" panose="02020603050405020304" pitchFamily="18" charset="0"/>
                <a:cs typeface="Times New Roman" panose="02020603050405020304" pitchFamily="18" charset="0"/>
              </a:rPr>
              <a:t> </a:t>
            </a:r>
            <a:r>
              <a:rPr lang="en-US" sz="3400" dirty="0" err="1">
                <a:solidFill>
                  <a:schemeClr val="accent1"/>
                </a:solidFill>
                <a:latin typeface="Times New Roman" panose="02020603050405020304" pitchFamily="18" charset="0"/>
                <a:cs typeface="Times New Roman" panose="02020603050405020304" pitchFamily="18" charset="0"/>
              </a:rPr>
              <a:t>tỉnh</a:t>
            </a:r>
            <a:r>
              <a:rPr lang="en-US" sz="3400" dirty="0">
                <a:solidFill>
                  <a:schemeClr val="accent1"/>
                </a:solidFill>
                <a:latin typeface="Times New Roman" panose="02020603050405020304" pitchFamily="18" charset="0"/>
                <a:cs typeface="Times New Roman" panose="02020603050405020304" pitchFamily="18" charset="0"/>
              </a:rPr>
              <a:t> (</a:t>
            </a:r>
            <a:r>
              <a:rPr lang="en-US" sz="3400" dirty="0" err="1">
                <a:solidFill>
                  <a:schemeClr val="accent1"/>
                </a:solidFill>
                <a:latin typeface="Times New Roman" panose="02020603050405020304" pitchFamily="18" charset="0"/>
                <a:cs typeface="Times New Roman" panose="02020603050405020304" pitchFamily="18" charset="0"/>
              </a:rPr>
              <a:t>tiếp</a:t>
            </a:r>
            <a:r>
              <a:rPr lang="en-US" sz="3400" dirty="0">
                <a:solidFill>
                  <a:schemeClr val="accent1"/>
                </a:solidFill>
                <a:latin typeface="Times New Roman" panose="02020603050405020304" pitchFamily="18" charset="0"/>
                <a:cs typeface="Times New Roman" panose="02020603050405020304" pitchFamily="18" charset="0"/>
              </a:rPr>
              <a:t>)</a:t>
            </a:r>
            <a:endParaRPr lang="en-US" sz="3400" i="1" dirty="0">
              <a:solidFill>
                <a:schemeClr val="accent1"/>
              </a:solidFill>
              <a:latin typeface="+mj-lt"/>
            </a:endParaRPr>
          </a:p>
        </p:txBody>
      </p:sp>
    </p:spTree>
  </p:cSld>
  <p:clrMapOvr>
    <a:masterClrMapping/>
  </p:clrMapOvr>
  <p:transition>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
          <p:cNvSpPr txBox="1">
            <a:spLocks noGrp="1"/>
          </p:cNvSpPr>
          <p:nvPr>
            <p:ph type="title"/>
          </p:nvPr>
        </p:nvSpPr>
        <p:spPr>
          <a:xfrm>
            <a:off x="360485" y="418638"/>
            <a:ext cx="8423031" cy="715108"/>
          </a:xfrm>
          <a:prstGeom prst="rect">
            <a:avLst/>
          </a:prstGeom>
          <a:noFill/>
          <a:ln>
            <a:noFill/>
          </a:ln>
        </p:spPr>
        <p:txBody>
          <a:bodyPr spcFirstLastPara="1" vert="horz" wrap="square" lIns="84392" tIns="42185" rIns="84392" bIns="42185" anchor="ctr" anchorCtr="0" compatLnSpc="1">
            <a:noAutofit/>
          </a:bodyPr>
          <a:lstStyle/>
          <a:p>
            <a:pPr algn="ctr"/>
            <a:r>
              <a:rPr lang="nl-NL" sz="2800" dirty="0">
                <a:solidFill>
                  <a:srgbClr val="FF0000"/>
                </a:solidFill>
                <a:effectLst/>
                <a:latin typeface="Times New Roman" panose="02020603050405020304" pitchFamily="18" charset="0"/>
                <a:cs typeface="Times New Roman" panose="02020603050405020304" pitchFamily="18" charset="0"/>
              </a:rPr>
              <a:t>I. KHÁI QUÁT VỀ</a:t>
            </a:r>
            <a:r>
              <a:rPr lang="vi-VN" sz="2800" dirty="0">
                <a:solidFill>
                  <a:srgbClr val="FF0000"/>
                </a:solidFill>
                <a:effectLst/>
                <a:latin typeface="Times New Roman" panose="02020603050405020304" pitchFamily="18" charset="0"/>
                <a:cs typeface="Times New Roman" panose="02020603050405020304" pitchFamily="18" charset="0"/>
              </a:rPr>
              <a:t> NGÂN SÁCH NHÀ NƯỚC</a:t>
            </a:r>
            <a:endParaRPr lang="en-US" sz="2800" dirty="0">
              <a:solidFill>
                <a:srgbClr val="FF0000"/>
              </a:solidFill>
              <a:effectLst/>
              <a:latin typeface="Times New Roman" panose="02020603050405020304" pitchFamily="18" charset="0"/>
              <a:cs typeface="Times New Roman" panose="02020603050405020304" pitchFamily="18" charset="0"/>
            </a:endParaRPr>
          </a:p>
        </p:txBody>
      </p:sp>
      <p:sp>
        <p:nvSpPr>
          <p:cNvPr id="228" name="Google Shape;228;p3"/>
          <p:cNvSpPr txBox="1"/>
          <p:nvPr/>
        </p:nvSpPr>
        <p:spPr>
          <a:xfrm>
            <a:off x="8269287" y="6305553"/>
            <a:ext cx="838200" cy="241788"/>
          </a:xfrm>
          <a:prstGeom prst="rect">
            <a:avLst/>
          </a:prstGeom>
          <a:noFill/>
          <a:ln>
            <a:noFill/>
          </a:ln>
        </p:spPr>
        <p:txBody>
          <a:bodyPr spcFirstLastPara="1" wrap="square" lIns="84392" tIns="42185" rIns="84392" bIns="42185" anchor="t" anchorCtr="0">
            <a:noAutofit/>
          </a:bodyPr>
          <a:lstStyle/>
          <a:p>
            <a:pPr algn="ctr">
              <a:buClr>
                <a:schemeClr val="dk1"/>
              </a:buClr>
              <a:buSzPts val="1600"/>
            </a:pPr>
            <a:endParaRPr sz="1662"/>
          </a:p>
        </p:txBody>
      </p:sp>
      <p:graphicFrame>
        <p:nvGraphicFramePr>
          <p:cNvPr id="3" name="Diagram 2">
            <a:extLst>
              <a:ext uri="{FF2B5EF4-FFF2-40B4-BE49-F238E27FC236}">
                <a16:creationId xmlns:a16="http://schemas.microsoft.com/office/drawing/2014/main" id="{E5FDF011-554F-445A-B5EE-800146D1A415}"/>
              </a:ext>
            </a:extLst>
          </p:cNvPr>
          <p:cNvGraphicFramePr/>
          <p:nvPr>
            <p:extLst>
              <p:ext uri="{D42A27DB-BD31-4B8C-83A1-F6EECF244321}">
                <p14:modId xmlns:p14="http://schemas.microsoft.com/office/powerpoint/2010/main" val="4122422911"/>
              </p:ext>
            </p:extLst>
          </p:nvPr>
        </p:nvGraphicFramePr>
        <p:xfrm>
          <a:off x="644770" y="1875306"/>
          <a:ext cx="8138746" cy="46778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B12B6A9E-9366-4FF9-9CBB-307BBE14A062}"/>
              </a:ext>
            </a:extLst>
          </p:cNvPr>
          <p:cNvSpPr txBox="1"/>
          <p:nvPr/>
        </p:nvSpPr>
        <p:spPr>
          <a:xfrm>
            <a:off x="1508613" y="1104438"/>
            <a:ext cx="6126774" cy="523220"/>
          </a:xfrm>
          <a:prstGeom prst="rect">
            <a:avLst/>
          </a:prstGeom>
          <a:noFill/>
        </p:spPr>
        <p:txBody>
          <a:bodyPr wrap="square" rtlCol="0">
            <a:spAutoFit/>
          </a:bodyPr>
          <a:lstStyle/>
          <a:p>
            <a:pPr algn="ctr"/>
            <a:r>
              <a:rPr lang="en-US" sz="2800" b="1" dirty="0">
                <a:solidFill>
                  <a:srgbClr val="000099"/>
                </a:solidFill>
              </a:rPr>
              <a:t>1. </a:t>
            </a:r>
            <a:r>
              <a:rPr lang="vi-VN" sz="2800" b="1" dirty="0">
                <a:solidFill>
                  <a:srgbClr val="000099"/>
                </a:solidFill>
              </a:rPr>
              <a:t>Q</a:t>
            </a:r>
            <a:r>
              <a:rPr lang="en-US" sz="2800" b="1" dirty="0" err="1">
                <a:solidFill>
                  <a:srgbClr val="000099"/>
                </a:solidFill>
              </a:rPr>
              <a:t>uan</a:t>
            </a:r>
            <a:r>
              <a:rPr lang="en-US" sz="2800" b="1" dirty="0">
                <a:solidFill>
                  <a:srgbClr val="000099"/>
                </a:solidFill>
              </a:rPr>
              <a:t> </a:t>
            </a:r>
            <a:r>
              <a:rPr lang="en-US" sz="2800" b="1" dirty="0" err="1">
                <a:solidFill>
                  <a:srgbClr val="000099"/>
                </a:solidFill>
              </a:rPr>
              <a:t>điểm</a:t>
            </a:r>
            <a:r>
              <a:rPr lang="en-US" sz="2800" b="1" dirty="0">
                <a:solidFill>
                  <a:srgbClr val="000099"/>
                </a:solidFill>
              </a:rPr>
              <a:t> </a:t>
            </a:r>
            <a:r>
              <a:rPr lang="en-US" sz="2800" b="1" dirty="0" err="1">
                <a:solidFill>
                  <a:srgbClr val="000099"/>
                </a:solidFill>
              </a:rPr>
              <a:t>về</a:t>
            </a:r>
            <a:r>
              <a:rPr lang="en-US" sz="2800" b="1" dirty="0">
                <a:solidFill>
                  <a:srgbClr val="000099"/>
                </a:solidFill>
              </a:rPr>
              <a:t> NSNN</a:t>
            </a:r>
          </a:p>
        </p:txBody>
      </p:sp>
    </p:spTree>
    <p:extLst>
      <p:ext uri="{BB962C8B-B14F-4D97-AF65-F5344CB8AC3E}">
        <p14:creationId xmlns:p14="http://schemas.microsoft.com/office/powerpoint/2010/main" val="583374957"/>
      </p:ext>
    </p:extLst>
  </p:cSld>
  <p:clrMapOvr>
    <a:masterClrMapping/>
  </p:clrMapOvr>
  <p:transition spd="slow">
    <p:randomBar/>
  </p:transition>
</p:sld>
</file>

<file path=ppt/slides/slide40.xml><?xml version="1.0" encoding="utf-8"?>
<p:sld xmlns:a="http://schemas.openxmlformats.org/drawingml/2006/main" xmlns:r="http://schemas.openxmlformats.org/officeDocument/2006/relationships" xmlns:p="http://schemas.openxmlformats.org/presentationml/2006/main">
  <p:cSld name="Slide16">
    <p:spTree>
      <p:nvGrpSpPr>
        <p:cNvPr id="1" name=""/>
        <p:cNvGrpSpPr/>
        <p:nvPr/>
      </p:nvGrpSpPr>
      <p:grpSpPr>
        <a:xfrm>
          <a:off x="0" y="0"/>
          <a:ext cx="0" cy="0"/>
          <a:chOff x="0" y="0"/>
          <a:chExt cx="0" cy="0"/>
        </a:xfrm>
      </p:grpSpPr>
      <p:sp>
        <p:nvSpPr>
          <p:cNvPr id="2" name="Rectangle 3"/>
          <p:cNvSpPr txBox="1">
            <a:spLocks noGrp="1"/>
          </p:cNvSpPr>
          <p:nvPr>
            <p:ph idx="1"/>
          </p:nvPr>
        </p:nvSpPr>
        <p:spPr>
          <a:xfrm>
            <a:off x="140680" y="1447800"/>
            <a:ext cx="8774719" cy="4777153"/>
          </a:xfrm>
        </p:spPr>
        <p:txBody>
          <a:bodyPr/>
          <a:lstStyle/>
          <a:p>
            <a:pPr marL="457200" lvl="0" indent="-457200" algn="just">
              <a:lnSpc>
                <a:spcPct val="90000"/>
              </a:lnSpc>
              <a:spcBef>
                <a:spcPts val="600"/>
              </a:spcBef>
              <a:buFont typeface="Wingdings" pitchFamily="2"/>
              <a:buChar char="ü"/>
            </a:pPr>
            <a:r>
              <a:rPr lang="nl-NL" sz="2800" dirty="0">
                <a:latin typeface="Times New Roman" pitchFamily="18"/>
              </a:rPr>
              <a:t>Tham gia thảo luận dự toán NS của cơ quan chuyên môn ở địa phương với các đơn vị DTNS thuộc các cấp NSĐP.</a:t>
            </a:r>
          </a:p>
          <a:p>
            <a:pPr marL="457200" lvl="0" indent="-457200" algn="just">
              <a:lnSpc>
                <a:spcPct val="90000"/>
              </a:lnSpc>
              <a:spcBef>
                <a:spcPts val="600"/>
              </a:spcBef>
              <a:buFont typeface="Wingdings" pitchFamily="2"/>
              <a:buChar char="ü"/>
            </a:pPr>
            <a:r>
              <a:rPr lang="nl-NL" sz="2800" dirty="0">
                <a:latin typeface="Times New Roman" pitchFamily="18"/>
              </a:rPr>
              <a:t>Trao đổi thảo luận về dự toán NĐSP giữa cơ quan chuyên môn và UBND.  </a:t>
            </a:r>
          </a:p>
          <a:p>
            <a:pPr marL="457200" lvl="0" indent="-457200" algn="just">
              <a:lnSpc>
                <a:spcPct val="90000"/>
              </a:lnSpc>
              <a:spcBef>
                <a:spcPts val="600"/>
              </a:spcBef>
              <a:buFont typeface="Wingdings" pitchFamily="2"/>
              <a:buChar char="ü"/>
            </a:pPr>
            <a:r>
              <a:rPr lang="nl-NL" sz="2800" dirty="0">
                <a:latin typeface="Times New Roman" pitchFamily="18"/>
              </a:rPr>
              <a:t>Cho ý kiến tại kỳ họp của HĐND về dự toán NSĐP.</a:t>
            </a:r>
          </a:p>
          <a:p>
            <a:pPr marL="0" lvl="0" indent="0" algn="just">
              <a:lnSpc>
                <a:spcPct val="90000"/>
              </a:lnSpc>
              <a:spcBef>
                <a:spcPts val="600"/>
              </a:spcBef>
              <a:buNone/>
            </a:pPr>
            <a:r>
              <a:rPr lang="nl-NL" sz="2800" b="1">
                <a:latin typeface="Times New Roman" pitchFamily="18"/>
              </a:rPr>
              <a:t>Việc </a:t>
            </a:r>
            <a:r>
              <a:rPr lang="nl-NL" sz="2800" b="1" dirty="0">
                <a:latin typeface="Times New Roman" pitchFamily="18"/>
              </a:rPr>
              <a:t>thẩm tra xem xét có thể thực hiện theo phương thức sau</a:t>
            </a:r>
            <a:r>
              <a:rPr lang="nl-NL" sz="2800" dirty="0">
                <a:latin typeface="Times New Roman" pitchFamily="18"/>
              </a:rPr>
              <a:t>:</a:t>
            </a:r>
          </a:p>
          <a:p>
            <a:pPr marL="457200" lvl="0" indent="-457200" algn="just">
              <a:lnSpc>
                <a:spcPct val="90000"/>
              </a:lnSpc>
              <a:spcBef>
                <a:spcPts val="600"/>
              </a:spcBef>
              <a:buFont typeface="Wingdings" pitchFamily="2"/>
              <a:buChar char="ü"/>
            </a:pPr>
            <a:r>
              <a:rPr lang="nl-NL" sz="2800" dirty="0">
                <a:latin typeface="Times New Roman" pitchFamily="18"/>
              </a:rPr>
              <a:t>Xem xét từ chi tiết đến tổng thể về dự </a:t>
            </a:r>
            <a:r>
              <a:rPr lang="nl-NL" sz="2800">
                <a:latin typeface="Times New Roman" pitchFamily="18"/>
              </a:rPr>
              <a:t>toán NS địa </a:t>
            </a:r>
            <a:r>
              <a:rPr lang="nl-NL" sz="2800" dirty="0">
                <a:latin typeface="Times New Roman" pitchFamily="18"/>
              </a:rPr>
              <a:t>phương, phương án phân bổ ngân sách cấp mình.</a:t>
            </a:r>
          </a:p>
          <a:p>
            <a:pPr marL="457200" lvl="0" indent="-457200" algn="just">
              <a:lnSpc>
                <a:spcPct val="90000"/>
              </a:lnSpc>
              <a:spcBef>
                <a:spcPts val="600"/>
              </a:spcBef>
              <a:buFont typeface="Wingdings" pitchFamily="2"/>
              <a:buChar char="ü"/>
            </a:pPr>
            <a:r>
              <a:rPr lang="nl-NL" sz="2800" dirty="0">
                <a:latin typeface="Times New Roman" pitchFamily="18"/>
              </a:rPr>
              <a:t>Xem xét tổng thể sau đó mới đi đến xem xét chi tiết dự </a:t>
            </a:r>
            <a:r>
              <a:rPr lang="nl-NL" sz="2800">
                <a:latin typeface="Times New Roman" pitchFamily="18"/>
              </a:rPr>
              <a:t>toán NS địa </a:t>
            </a:r>
            <a:r>
              <a:rPr lang="nl-NL" sz="2800" dirty="0">
                <a:latin typeface="Times New Roman" pitchFamily="18"/>
              </a:rPr>
              <a:t>phương, phương án phân </a:t>
            </a:r>
            <a:r>
              <a:rPr lang="nl-NL" sz="2800">
                <a:latin typeface="Times New Roman" pitchFamily="18"/>
              </a:rPr>
              <a:t>bổ NS cấp </a:t>
            </a:r>
            <a:r>
              <a:rPr lang="nl-NL" sz="2800" dirty="0">
                <a:latin typeface="Times New Roman" pitchFamily="18"/>
              </a:rPr>
              <a:t>mình.</a:t>
            </a:r>
            <a:endParaRPr lang="en-US" sz="2800" dirty="0">
              <a:latin typeface="Times New Roman" pitchFamily="18"/>
            </a:endParaRPr>
          </a:p>
        </p:txBody>
      </p:sp>
      <p:sp>
        <p:nvSpPr>
          <p:cNvPr id="3" name="Rectangle 2"/>
          <p:cNvSpPr txBox="1">
            <a:spLocks noGrp="1"/>
          </p:cNvSpPr>
          <p:nvPr>
            <p:ph type="title"/>
          </p:nvPr>
        </p:nvSpPr>
        <p:spPr>
          <a:xfrm>
            <a:off x="457200" y="152400"/>
            <a:ext cx="8382003" cy="990599"/>
          </a:xfrm>
        </p:spPr>
        <p:txBody>
          <a:bodyPr/>
          <a:lstStyle/>
          <a:p>
            <a:pPr lvl="0" algn="ctr"/>
            <a:r>
              <a:rPr lang="en-US" sz="3400" dirty="0">
                <a:solidFill>
                  <a:schemeClr val="accent1"/>
                </a:solidFill>
                <a:latin typeface="Times New Roman" panose="02020603050405020304" pitchFamily="18" charset="0"/>
                <a:cs typeface="Times New Roman" panose="02020603050405020304" pitchFamily="18" charset="0"/>
              </a:rPr>
              <a:t>2. </a:t>
            </a:r>
            <a:r>
              <a:rPr lang="en-US" sz="3400" dirty="0" err="1">
                <a:solidFill>
                  <a:schemeClr val="accent1"/>
                </a:solidFill>
                <a:latin typeface="Times New Roman" panose="02020603050405020304" pitchFamily="18" charset="0"/>
                <a:cs typeface="Times New Roman" panose="02020603050405020304" pitchFamily="18" charset="0"/>
              </a:rPr>
              <a:t>Giám</a:t>
            </a:r>
            <a:r>
              <a:rPr lang="en-US" sz="3400" dirty="0">
                <a:solidFill>
                  <a:schemeClr val="accent1"/>
                </a:solidFill>
                <a:latin typeface="Times New Roman" panose="02020603050405020304" pitchFamily="18" charset="0"/>
                <a:cs typeface="Times New Roman" panose="02020603050405020304" pitchFamily="18" charset="0"/>
              </a:rPr>
              <a:t> </a:t>
            </a:r>
            <a:r>
              <a:rPr lang="en-US" sz="3400" dirty="0" err="1">
                <a:solidFill>
                  <a:schemeClr val="accent1"/>
                </a:solidFill>
                <a:latin typeface="Times New Roman" panose="02020603050405020304" pitchFamily="18" charset="0"/>
                <a:cs typeface="Times New Roman" panose="02020603050405020304" pitchFamily="18" charset="0"/>
              </a:rPr>
              <a:t>sát</a:t>
            </a:r>
            <a:r>
              <a:rPr lang="en-US" sz="3400" dirty="0">
                <a:solidFill>
                  <a:schemeClr val="accent1"/>
                </a:solidFill>
                <a:latin typeface="Times New Roman" panose="02020603050405020304" pitchFamily="18" charset="0"/>
                <a:cs typeface="Times New Roman" panose="02020603050405020304" pitchFamily="18" charset="0"/>
              </a:rPr>
              <a:t> </a:t>
            </a:r>
            <a:r>
              <a:rPr lang="en-US" sz="3400" dirty="0" err="1">
                <a:solidFill>
                  <a:schemeClr val="accent1"/>
                </a:solidFill>
                <a:latin typeface="Times New Roman" panose="02020603050405020304" pitchFamily="18" charset="0"/>
                <a:cs typeface="Times New Roman" panose="02020603050405020304" pitchFamily="18" charset="0"/>
              </a:rPr>
              <a:t>ph</a:t>
            </a:r>
            <a:r>
              <a:rPr lang="vi-VN" sz="3400" dirty="0">
                <a:solidFill>
                  <a:schemeClr val="accent1"/>
                </a:solidFill>
                <a:latin typeface="Times New Roman" panose="02020603050405020304" pitchFamily="18" charset="0"/>
                <a:cs typeface="Times New Roman" panose="02020603050405020304" pitchFamily="18" charset="0"/>
              </a:rPr>
              <a:t>ư</a:t>
            </a:r>
            <a:r>
              <a:rPr lang="en-US" sz="3400" dirty="0" err="1">
                <a:solidFill>
                  <a:schemeClr val="accent1"/>
                </a:solidFill>
                <a:latin typeface="Times New Roman" panose="02020603050405020304" pitchFamily="18" charset="0"/>
                <a:cs typeface="Times New Roman" panose="02020603050405020304" pitchFamily="18" charset="0"/>
              </a:rPr>
              <a:t>ơng</a:t>
            </a:r>
            <a:r>
              <a:rPr lang="en-US" sz="3400" dirty="0">
                <a:solidFill>
                  <a:schemeClr val="accent1"/>
                </a:solidFill>
                <a:latin typeface="Times New Roman" panose="02020603050405020304" pitchFamily="18" charset="0"/>
                <a:cs typeface="Times New Roman" panose="02020603050405020304" pitchFamily="18" charset="0"/>
              </a:rPr>
              <a:t> </a:t>
            </a:r>
            <a:r>
              <a:rPr lang="en-US" sz="3400" dirty="0" err="1">
                <a:solidFill>
                  <a:schemeClr val="accent1"/>
                </a:solidFill>
                <a:latin typeface="Times New Roman" panose="02020603050405020304" pitchFamily="18" charset="0"/>
                <a:cs typeface="Times New Roman" panose="02020603050405020304" pitchFamily="18" charset="0"/>
              </a:rPr>
              <a:t>án</a:t>
            </a:r>
            <a:r>
              <a:rPr lang="en-US" sz="3400" dirty="0">
                <a:solidFill>
                  <a:schemeClr val="accent1"/>
                </a:solidFill>
                <a:latin typeface="Times New Roman" panose="02020603050405020304" pitchFamily="18" charset="0"/>
                <a:cs typeface="Times New Roman" panose="02020603050405020304" pitchFamily="18" charset="0"/>
              </a:rPr>
              <a:t> </a:t>
            </a:r>
            <a:r>
              <a:rPr lang="en-US" sz="3400" dirty="0" err="1">
                <a:solidFill>
                  <a:schemeClr val="accent1"/>
                </a:solidFill>
                <a:latin typeface="Times New Roman" panose="02020603050405020304" pitchFamily="18" charset="0"/>
                <a:cs typeface="Times New Roman" panose="02020603050405020304" pitchFamily="18" charset="0"/>
              </a:rPr>
              <a:t>phân</a:t>
            </a:r>
            <a:r>
              <a:rPr lang="en-US" sz="3400" dirty="0">
                <a:solidFill>
                  <a:schemeClr val="accent1"/>
                </a:solidFill>
                <a:latin typeface="Times New Roman" panose="02020603050405020304" pitchFamily="18" charset="0"/>
                <a:cs typeface="Times New Roman" panose="02020603050405020304" pitchFamily="18" charset="0"/>
              </a:rPr>
              <a:t> </a:t>
            </a:r>
            <a:r>
              <a:rPr lang="en-US" sz="3400" dirty="0" err="1">
                <a:solidFill>
                  <a:schemeClr val="accent1"/>
                </a:solidFill>
                <a:latin typeface="Times New Roman" panose="02020603050405020304" pitchFamily="18" charset="0"/>
                <a:cs typeface="Times New Roman" panose="02020603050405020304" pitchFamily="18" charset="0"/>
              </a:rPr>
              <a:t>bổ</a:t>
            </a:r>
            <a:r>
              <a:rPr lang="en-US" sz="3400" dirty="0">
                <a:solidFill>
                  <a:schemeClr val="accent1"/>
                </a:solidFill>
                <a:latin typeface="Times New Roman" panose="02020603050405020304" pitchFamily="18" charset="0"/>
                <a:cs typeface="Times New Roman" panose="02020603050405020304" pitchFamily="18" charset="0"/>
              </a:rPr>
              <a:t> </a:t>
            </a:r>
            <a:br>
              <a:rPr lang="en-US" sz="3400" dirty="0">
                <a:solidFill>
                  <a:schemeClr val="accent1"/>
                </a:solidFill>
                <a:latin typeface="Times New Roman" panose="02020603050405020304" pitchFamily="18" charset="0"/>
                <a:cs typeface="Times New Roman" panose="02020603050405020304" pitchFamily="18" charset="0"/>
              </a:rPr>
            </a:br>
            <a:r>
              <a:rPr lang="en-US" sz="3400" dirty="0" err="1">
                <a:solidFill>
                  <a:schemeClr val="accent1"/>
                </a:solidFill>
                <a:latin typeface="Times New Roman" panose="02020603050405020304" pitchFamily="18" charset="0"/>
                <a:cs typeface="Times New Roman" panose="02020603050405020304" pitchFamily="18" charset="0"/>
              </a:rPr>
              <a:t>ngân</a:t>
            </a:r>
            <a:r>
              <a:rPr lang="en-US" sz="3400" dirty="0">
                <a:solidFill>
                  <a:schemeClr val="accent1"/>
                </a:solidFill>
                <a:latin typeface="Times New Roman" panose="02020603050405020304" pitchFamily="18" charset="0"/>
                <a:cs typeface="Times New Roman" panose="02020603050405020304" pitchFamily="18" charset="0"/>
              </a:rPr>
              <a:t> </a:t>
            </a:r>
            <a:r>
              <a:rPr lang="en-US" sz="3400" dirty="0" err="1">
                <a:solidFill>
                  <a:schemeClr val="accent1"/>
                </a:solidFill>
                <a:latin typeface="Times New Roman" panose="02020603050405020304" pitchFamily="18" charset="0"/>
                <a:cs typeface="Times New Roman" panose="02020603050405020304" pitchFamily="18" charset="0"/>
              </a:rPr>
              <a:t>sách</a:t>
            </a:r>
            <a:r>
              <a:rPr lang="en-US" sz="3400" dirty="0">
                <a:solidFill>
                  <a:schemeClr val="accent1"/>
                </a:solidFill>
                <a:latin typeface="Times New Roman" panose="02020603050405020304" pitchFamily="18" charset="0"/>
                <a:cs typeface="Times New Roman" panose="02020603050405020304" pitchFamily="18" charset="0"/>
              </a:rPr>
              <a:t> </a:t>
            </a:r>
            <a:r>
              <a:rPr lang="en-US" sz="3400" dirty="0" err="1">
                <a:solidFill>
                  <a:schemeClr val="accent1"/>
                </a:solidFill>
                <a:latin typeface="Times New Roman" panose="02020603050405020304" pitchFamily="18" charset="0"/>
                <a:cs typeface="Times New Roman" panose="02020603050405020304" pitchFamily="18" charset="0"/>
              </a:rPr>
              <a:t>cấp</a:t>
            </a:r>
            <a:r>
              <a:rPr lang="en-US" sz="3400" dirty="0">
                <a:solidFill>
                  <a:schemeClr val="accent1"/>
                </a:solidFill>
                <a:latin typeface="Times New Roman" panose="02020603050405020304" pitchFamily="18" charset="0"/>
                <a:cs typeface="Times New Roman" panose="02020603050405020304" pitchFamily="18" charset="0"/>
              </a:rPr>
              <a:t> </a:t>
            </a:r>
            <a:r>
              <a:rPr lang="en-US" sz="3400" dirty="0" err="1">
                <a:solidFill>
                  <a:schemeClr val="accent1"/>
                </a:solidFill>
                <a:latin typeface="Times New Roman" panose="02020603050405020304" pitchFamily="18" charset="0"/>
                <a:cs typeface="Times New Roman" panose="02020603050405020304" pitchFamily="18" charset="0"/>
              </a:rPr>
              <a:t>tỉnh</a:t>
            </a:r>
            <a:r>
              <a:rPr lang="en-US" sz="3400" dirty="0">
                <a:solidFill>
                  <a:schemeClr val="accent1"/>
                </a:solidFill>
                <a:latin typeface="Times New Roman" panose="02020603050405020304" pitchFamily="18" charset="0"/>
                <a:cs typeface="Times New Roman" panose="02020603050405020304" pitchFamily="18" charset="0"/>
              </a:rPr>
              <a:t> (</a:t>
            </a:r>
            <a:r>
              <a:rPr lang="en-US" sz="3400" dirty="0" err="1">
                <a:solidFill>
                  <a:schemeClr val="accent1"/>
                </a:solidFill>
                <a:latin typeface="Times New Roman" panose="02020603050405020304" pitchFamily="18" charset="0"/>
                <a:cs typeface="Times New Roman" panose="02020603050405020304" pitchFamily="18" charset="0"/>
              </a:rPr>
              <a:t>tiếp</a:t>
            </a:r>
            <a:r>
              <a:rPr lang="en-US" sz="3400" dirty="0">
                <a:solidFill>
                  <a:schemeClr val="accent1"/>
                </a:solidFill>
                <a:latin typeface="Times New Roman" panose="02020603050405020304" pitchFamily="18" charset="0"/>
                <a:cs typeface="Times New Roman" panose="02020603050405020304" pitchFamily="18" charset="0"/>
              </a:rPr>
              <a:t>)</a:t>
            </a:r>
            <a:endParaRPr lang="nl-NL" sz="3400" dirty="0">
              <a:solidFill>
                <a:schemeClr val="accent1"/>
              </a:solidFill>
              <a:latin typeface="Times New Roman" pitchFamily="18"/>
            </a:endParaRPr>
          </a:p>
        </p:txBody>
      </p:sp>
    </p:spTree>
  </p:cSld>
  <p:clrMapOvr>
    <a:masterClrMapping/>
  </p:clrMapOvr>
  <p:transition>
    <p:wedge/>
  </p:transition>
</p:sld>
</file>

<file path=ppt/slides/slide41.xml><?xml version="1.0" encoding="utf-8"?>
<p:sld xmlns:a="http://schemas.openxmlformats.org/drawingml/2006/main" xmlns:r="http://schemas.openxmlformats.org/officeDocument/2006/relationships" xmlns:p="http://schemas.openxmlformats.org/presentationml/2006/main">
  <p:cSld name="Slide23">
    <p:spTree>
      <p:nvGrpSpPr>
        <p:cNvPr id="1" name=""/>
        <p:cNvGrpSpPr/>
        <p:nvPr/>
      </p:nvGrpSpPr>
      <p:grpSpPr>
        <a:xfrm>
          <a:off x="0" y="0"/>
          <a:ext cx="0" cy="0"/>
          <a:chOff x="0" y="0"/>
          <a:chExt cx="0" cy="0"/>
        </a:xfrm>
      </p:grpSpPr>
      <p:sp>
        <p:nvSpPr>
          <p:cNvPr id="2" name="Rectangle 3"/>
          <p:cNvSpPr txBox="1">
            <a:spLocks noGrp="1"/>
          </p:cNvSpPr>
          <p:nvPr>
            <p:ph idx="1"/>
          </p:nvPr>
        </p:nvSpPr>
        <p:spPr>
          <a:xfrm>
            <a:off x="533396" y="1600200"/>
            <a:ext cx="8305804" cy="4343400"/>
          </a:xfrm>
        </p:spPr>
        <p:txBody>
          <a:bodyPr/>
          <a:lstStyle/>
          <a:p>
            <a:pPr marL="109728" lvl="0" indent="0" algn="just">
              <a:spcBef>
                <a:spcPts val="500"/>
              </a:spcBef>
              <a:spcAft>
                <a:spcPts val="500"/>
              </a:spcAft>
              <a:buNone/>
            </a:pPr>
            <a:r>
              <a:rPr lang="en-US" sz="3100" dirty="0">
                <a:solidFill>
                  <a:schemeClr val="tx1"/>
                </a:solidFill>
                <a:latin typeface="Times New Roman" panose="02020603050405020304" pitchFamily="18" charset="0"/>
                <a:cs typeface="Times New Roman" panose="02020603050405020304" pitchFamily="18" charset="0"/>
              </a:rPr>
              <a:t>3.1. </a:t>
            </a:r>
            <a:r>
              <a:rPr lang="en-US" sz="3100" dirty="0" err="1">
                <a:solidFill>
                  <a:schemeClr val="tx1"/>
                </a:solidFill>
                <a:latin typeface="Times New Roman" panose="02020603050405020304" pitchFamily="18" charset="0"/>
                <a:cs typeface="Times New Roman" panose="02020603050405020304" pitchFamily="18" charset="0"/>
              </a:rPr>
              <a:t>Khái</a:t>
            </a:r>
            <a:r>
              <a:rPr lang="en-US" sz="3100" dirty="0">
                <a:solidFill>
                  <a:schemeClr val="tx1"/>
                </a:solidFill>
                <a:latin typeface="Times New Roman" panose="02020603050405020304" pitchFamily="18" charset="0"/>
                <a:cs typeface="Times New Roman" panose="02020603050405020304" pitchFamily="18" charset="0"/>
              </a:rPr>
              <a:t> </a:t>
            </a:r>
            <a:r>
              <a:rPr lang="en-US" sz="3100" dirty="0" err="1">
                <a:solidFill>
                  <a:schemeClr val="tx1"/>
                </a:solidFill>
                <a:latin typeface="Times New Roman" panose="02020603050405020304" pitchFamily="18" charset="0"/>
                <a:cs typeface="Times New Roman" panose="02020603050405020304" pitchFamily="18" charset="0"/>
              </a:rPr>
              <a:t>quát</a:t>
            </a:r>
            <a:r>
              <a:rPr lang="en-US" sz="3100" dirty="0">
                <a:solidFill>
                  <a:schemeClr val="tx1"/>
                </a:solidFill>
                <a:latin typeface="Times New Roman" panose="02020603050405020304" pitchFamily="18" charset="0"/>
                <a:cs typeface="Times New Roman" panose="02020603050405020304" pitchFamily="18" charset="0"/>
              </a:rPr>
              <a:t> </a:t>
            </a:r>
            <a:r>
              <a:rPr lang="en-US" sz="3100" dirty="0" err="1">
                <a:solidFill>
                  <a:schemeClr val="tx1"/>
                </a:solidFill>
                <a:latin typeface="Times New Roman" panose="02020603050405020304" pitchFamily="18" charset="0"/>
                <a:cs typeface="Times New Roman" panose="02020603050405020304" pitchFamily="18" charset="0"/>
              </a:rPr>
              <a:t>về</a:t>
            </a:r>
            <a:r>
              <a:rPr lang="en-US" sz="3100" dirty="0">
                <a:solidFill>
                  <a:schemeClr val="tx1"/>
                </a:solidFill>
                <a:latin typeface="Times New Roman" panose="02020603050405020304" pitchFamily="18" charset="0"/>
                <a:cs typeface="Times New Roman" panose="02020603050405020304" pitchFamily="18" charset="0"/>
              </a:rPr>
              <a:t> </a:t>
            </a:r>
            <a:r>
              <a:rPr lang="en-US" sz="3100" dirty="0" err="1">
                <a:solidFill>
                  <a:schemeClr val="tx1"/>
                </a:solidFill>
                <a:latin typeface="Times New Roman" panose="02020603050405020304" pitchFamily="18" charset="0"/>
                <a:cs typeface="Times New Roman" panose="02020603050405020304" pitchFamily="18" charset="0"/>
              </a:rPr>
              <a:t>quyết</a:t>
            </a:r>
            <a:r>
              <a:rPr lang="en-US" sz="3100" dirty="0">
                <a:solidFill>
                  <a:schemeClr val="tx1"/>
                </a:solidFill>
                <a:latin typeface="Times New Roman" panose="02020603050405020304" pitchFamily="18" charset="0"/>
                <a:cs typeface="Times New Roman" panose="02020603050405020304" pitchFamily="18" charset="0"/>
              </a:rPr>
              <a:t> </a:t>
            </a:r>
            <a:r>
              <a:rPr lang="en-US" sz="3100" err="1">
                <a:solidFill>
                  <a:schemeClr val="tx1"/>
                </a:solidFill>
                <a:latin typeface="Times New Roman" panose="02020603050405020304" pitchFamily="18" charset="0"/>
                <a:cs typeface="Times New Roman" panose="02020603050405020304" pitchFamily="18" charset="0"/>
              </a:rPr>
              <a:t>toán</a:t>
            </a:r>
            <a:r>
              <a:rPr lang="en-US" sz="3100">
                <a:solidFill>
                  <a:schemeClr val="tx1"/>
                </a:solidFill>
                <a:latin typeface="Times New Roman" panose="02020603050405020304" pitchFamily="18" charset="0"/>
                <a:cs typeface="Times New Roman" panose="02020603050405020304" pitchFamily="18" charset="0"/>
              </a:rPr>
              <a:t> NSNN</a:t>
            </a:r>
            <a:endParaRPr lang="en-US" sz="3100" dirty="0">
              <a:solidFill>
                <a:schemeClr val="tx1"/>
              </a:solidFill>
              <a:latin typeface="Times New Roman" panose="02020603050405020304" pitchFamily="18" charset="0"/>
              <a:cs typeface="Times New Roman" panose="02020603050405020304" pitchFamily="18" charset="0"/>
            </a:endParaRPr>
          </a:p>
          <a:p>
            <a:pPr marL="109728" lvl="0" indent="0" algn="just">
              <a:spcBef>
                <a:spcPts val="500"/>
              </a:spcBef>
              <a:spcAft>
                <a:spcPts val="500"/>
              </a:spcAft>
              <a:buNone/>
            </a:pPr>
            <a:r>
              <a:rPr lang="en-US" sz="3100" dirty="0">
                <a:solidFill>
                  <a:schemeClr val="tx1"/>
                </a:solidFill>
                <a:latin typeface="Times New Roman" panose="02020603050405020304" pitchFamily="18" charset="0"/>
                <a:cs typeface="Times New Roman" panose="02020603050405020304" pitchFamily="18" charset="0"/>
              </a:rPr>
              <a:t>3.2. </a:t>
            </a:r>
            <a:r>
              <a:rPr lang="vi-VN" sz="3100" dirty="0">
                <a:solidFill>
                  <a:schemeClr val="tx1"/>
                </a:solidFill>
                <a:latin typeface="Times New Roman" panose="02020603050405020304" pitchFamily="18" charset="0"/>
                <a:cs typeface="Times New Roman" panose="02020603050405020304" pitchFamily="18" charset="0"/>
              </a:rPr>
              <a:t>Căn cứ lập quyết toán ngân sách địa phương</a:t>
            </a:r>
            <a:endParaRPr lang="en-US" sz="3100" dirty="0">
              <a:solidFill>
                <a:schemeClr val="tx1"/>
              </a:solidFill>
              <a:latin typeface="Times New Roman" panose="02020603050405020304" pitchFamily="18" charset="0"/>
              <a:cs typeface="Times New Roman" panose="02020603050405020304" pitchFamily="18" charset="0"/>
            </a:endParaRPr>
          </a:p>
          <a:p>
            <a:pPr marL="109728" indent="0" algn="just">
              <a:spcBef>
                <a:spcPts val="500"/>
              </a:spcBef>
              <a:spcAft>
                <a:spcPts val="500"/>
              </a:spcAft>
              <a:buNone/>
            </a:pPr>
            <a:r>
              <a:rPr lang="nl-NL" sz="3100" dirty="0">
                <a:solidFill>
                  <a:schemeClr val="tx1"/>
                </a:solidFill>
                <a:latin typeface="Times New Roman" panose="02020603050405020304" pitchFamily="18" charset="0"/>
                <a:cs typeface="Times New Roman" panose="02020603050405020304" pitchFamily="18" charset="0"/>
              </a:rPr>
              <a:t>3.3. Nguyên tắc lập quyết </a:t>
            </a:r>
            <a:r>
              <a:rPr lang="nl-NL" sz="3100">
                <a:solidFill>
                  <a:schemeClr val="tx1"/>
                </a:solidFill>
                <a:latin typeface="Times New Roman" panose="02020603050405020304" pitchFamily="18" charset="0"/>
                <a:cs typeface="Times New Roman" panose="02020603050405020304" pitchFamily="18" charset="0"/>
              </a:rPr>
              <a:t>toán NSNN</a:t>
            </a:r>
            <a:endParaRPr lang="nl-NL" sz="3100" dirty="0">
              <a:solidFill>
                <a:schemeClr val="tx1"/>
              </a:solidFill>
              <a:latin typeface="Times New Roman" panose="02020603050405020304" pitchFamily="18" charset="0"/>
              <a:cs typeface="Times New Roman" panose="02020603050405020304" pitchFamily="18" charset="0"/>
            </a:endParaRPr>
          </a:p>
          <a:p>
            <a:pPr marL="109728" indent="0" algn="just">
              <a:spcBef>
                <a:spcPts val="500"/>
              </a:spcBef>
              <a:spcAft>
                <a:spcPts val="500"/>
              </a:spcAft>
              <a:buNone/>
            </a:pPr>
            <a:r>
              <a:rPr lang="en-US" sz="3100" dirty="0">
                <a:solidFill>
                  <a:schemeClr val="tx1"/>
                </a:solidFill>
                <a:latin typeface="Times New Roman" panose="02020603050405020304" pitchFamily="18" charset="0"/>
                <a:cs typeface="Times New Roman" panose="02020603050405020304" pitchFamily="18" charset="0"/>
              </a:rPr>
              <a:t>3.4. </a:t>
            </a:r>
            <a:r>
              <a:rPr lang="en-US" sz="3100" dirty="0" err="1">
                <a:solidFill>
                  <a:schemeClr val="tx1"/>
                </a:solidFill>
                <a:latin typeface="Times New Roman" panose="02020603050405020304" pitchFamily="18" charset="0"/>
                <a:cs typeface="Times New Roman" panose="02020603050405020304" pitchFamily="18" charset="0"/>
              </a:rPr>
              <a:t>Thời</a:t>
            </a:r>
            <a:r>
              <a:rPr lang="en-US" sz="3100" dirty="0">
                <a:solidFill>
                  <a:schemeClr val="tx1"/>
                </a:solidFill>
                <a:latin typeface="Times New Roman" panose="02020603050405020304" pitchFamily="18" charset="0"/>
                <a:cs typeface="Times New Roman" panose="02020603050405020304" pitchFamily="18" charset="0"/>
              </a:rPr>
              <a:t> </a:t>
            </a:r>
            <a:r>
              <a:rPr lang="en-US" sz="3100" dirty="0" err="1">
                <a:solidFill>
                  <a:schemeClr val="tx1"/>
                </a:solidFill>
                <a:latin typeface="Times New Roman" panose="02020603050405020304" pitchFamily="18" charset="0"/>
                <a:cs typeface="Times New Roman" panose="02020603050405020304" pitchFamily="18" charset="0"/>
              </a:rPr>
              <a:t>hạn</a:t>
            </a:r>
            <a:r>
              <a:rPr lang="en-US" sz="3100" dirty="0">
                <a:solidFill>
                  <a:schemeClr val="tx1"/>
                </a:solidFill>
                <a:latin typeface="Times New Roman" panose="02020603050405020304" pitchFamily="18" charset="0"/>
                <a:cs typeface="Times New Roman" panose="02020603050405020304" pitchFamily="18" charset="0"/>
              </a:rPr>
              <a:t> </a:t>
            </a:r>
            <a:r>
              <a:rPr lang="en-US" sz="3100" dirty="0" err="1">
                <a:solidFill>
                  <a:schemeClr val="tx1"/>
                </a:solidFill>
                <a:latin typeface="Times New Roman" panose="02020603050405020304" pitchFamily="18" charset="0"/>
                <a:cs typeface="Times New Roman" panose="02020603050405020304" pitchFamily="18" charset="0"/>
              </a:rPr>
              <a:t>phê</a:t>
            </a:r>
            <a:r>
              <a:rPr lang="en-US" sz="3100" dirty="0">
                <a:solidFill>
                  <a:schemeClr val="tx1"/>
                </a:solidFill>
                <a:latin typeface="Times New Roman" panose="02020603050405020304" pitchFamily="18" charset="0"/>
                <a:cs typeface="Times New Roman" panose="02020603050405020304" pitchFamily="18" charset="0"/>
              </a:rPr>
              <a:t> </a:t>
            </a:r>
            <a:r>
              <a:rPr lang="en-US" sz="3100" dirty="0" err="1">
                <a:solidFill>
                  <a:schemeClr val="tx1"/>
                </a:solidFill>
                <a:latin typeface="Times New Roman" panose="02020603050405020304" pitchFamily="18" charset="0"/>
                <a:cs typeface="Times New Roman" panose="02020603050405020304" pitchFamily="18" charset="0"/>
              </a:rPr>
              <a:t>chuẩn</a:t>
            </a:r>
            <a:r>
              <a:rPr lang="en-US" sz="3100" dirty="0">
                <a:solidFill>
                  <a:schemeClr val="tx1"/>
                </a:solidFill>
                <a:latin typeface="Times New Roman" panose="02020603050405020304" pitchFamily="18" charset="0"/>
                <a:cs typeface="Times New Roman" panose="02020603050405020304" pitchFamily="18" charset="0"/>
              </a:rPr>
              <a:t> </a:t>
            </a:r>
            <a:r>
              <a:rPr lang="en-US" sz="3100" err="1">
                <a:solidFill>
                  <a:schemeClr val="tx1"/>
                </a:solidFill>
                <a:latin typeface="Times New Roman" panose="02020603050405020304" pitchFamily="18" charset="0"/>
                <a:cs typeface="Times New Roman" panose="02020603050405020304" pitchFamily="18" charset="0"/>
              </a:rPr>
              <a:t>quyết</a:t>
            </a:r>
            <a:r>
              <a:rPr lang="en-US" sz="3100">
                <a:solidFill>
                  <a:schemeClr val="tx1"/>
                </a:solidFill>
                <a:latin typeface="Times New Roman" panose="02020603050405020304" pitchFamily="18" charset="0"/>
                <a:cs typeface="Times New Roman" panose="02020603050405020304" pitchFamily="18" charset="0"/>
              </a:rPr>
              <a:t> toán</a:t>
            </a:r>
            <a:endParaRPr lang="en-US" sz="3100" dirty="0">
              <a:solidFill>
                <a:schemeClr val="tx1"/>
              </a:solidFill>
              <a:latin typeface="Times New Roman" panose="02020603050405020304" pitchFamily="18" charset="0"/>
              <a:cs typeface="Times New Roman" panose="02020603050405020304" pitchFamily="18" charset="0"/>
            </a:endParaRPr>
          </a:p>
          <a:p>
            <a:pPr marL="109728" lvl="0" indent="0" algn="just">
              <a:spcBef>
                <a:spcPts val="500"/>
              </a:spcBef>
              <a:spcAft>
                <a:spcPts val="500"/>
              </a:spcAft>
              <a:buNone/>
            </a:pPr>
            <a:r>
              <a:rPr lang="en-US" sz="3100" dirty="0">
                <a:solidFill>
                  <a:schemeClr val="tx1"/>
                </a:solidFill>
                <a:latin typeface="Times New Roman" panose="02020603050405020304" pitchFamily="18" charset="0"/>
                <a:cs typeface="Times New Roman" panose="02020603050405020304" pitchFamily="18" charset="0"/>
              </a:rPr>
              <a:t>3.5. </a:t>
            </a:r>
            <a:r>
              <a:rPr lang="vi-VN" sz="3100" dirty="0">
                <a:solidFill>
                  <a:schemeClr val="tx1"/>
                </a:solidFill>
                <a:latin typeface="Times New Roman" panose="02020603050405020304" pitchFamily="18" charset="0"/>
                <a:cs typeface="Times New Roman" panose="02020603050405020304" pitchFamily="18" charset="0"/>
              </a:rPr>
              <a:t>Các nhân tố ảnh hưởng đến quyết toán</a:t>
            </a:r>
            <a:r>
              <a:rPr lang="en-US" sz="3100" dirty="0">
                <a:solidFill>
                  <a:schemeClr val="tx1"/>
                </a:solidFill>
                <a:latin typeface="Times New Roman" panose="02020603050405020304" pitchFamily="18" charset="0"/>
                <a:cs typeface="Times New Roman" panose="02020603050405020304" pitchFamily="18" charset="0"/>
              </a:rPr>
              <a:t> NSĐP</a:t>
            </a:r>
            <a:r>
              <a:rPr lang="vi-VN" sz="3100" dirty="0">
                <a:solidFill>
                  <a:schemeClr val="tx1"/>
                </a:solidFill>
                <a:latin typeface="Times New Roman" panose="02020603050405020304" pitchFamily="18" charset="0"/>
                <a:cs typeface="Times New Roman" panose="02020603050405020304" pitchFamily="18" charset="0"/>
              </a:rPr>
              <a:t> </a:t>
            </a:r>
            <a:endParaRPr lang="en-US" sz="3100" dirty="0">
              <a:solidFill>
                <a:schemeClr val="tx1"/>
              </a:solidFill>
              <a:latin typeface="Times New Roman" panose="02020603050405020304" pitchFamily="18" charset="0"/>
              <a:cs typeface="Times New Roman" panose="02020603050405020304" pitchFamily="18" charset="0"/>
            </a:endParaRPr>
          </a:p>
          <a:p>
            <a:pPr marL="109728" lvl="0" indent="0" algn="just">
              <a:spcBef>
                <a:spcPts val="500"/>
              </a:spcBef>
              <a:spcAft>
                <a:spcPts val="500"/>
              </a:spcAft>
              <a:buNone/>
            </a:pPr>
            <a:r>
              <a:rPr lang="nl-NL" sz="3100" dirty="0">
                <a:solidFill>
                  <a:schemeClr val="tx1"/>
                </a:solidFill>
                <a:latin typeface="Times New Roman" panose="02020603050405020304" pitchFamily="18" charset="0"/>
                <a:cs typeface="Times New Roman" panose="02020603050405020304" pitchFamily="18" charset="0"/>
              </a:rPr>
              <a:t>3.6. Thẩm tra và giám sát quyết toán NSĐP</a:t>
            </a:r>
            <a:endParaRPr lang="en-US" sz="3100" dirty="0">
              <a:solidFill>
                <a:schemeClr val="tx1"/>
              </a:solidFill>
              <a:latin typeface="Times New Roman" panose="02020603050405020304" pitchFamily="18" charset="0"/>
              <a:cs typeface="Times New Roman" panose="02020603050405020304" pitchFamily="18" charset="0"/>
            </a:endParaRPr>
          </a:p>
        </p:txBody>
      </p:sp>
      <p:sp>
        <p:nvSpPr>
          <p:cNvPr id="3" name="Rectangle 2"/>
          <p:cNvSpPr txBox="1">
            <a:spLocks noGrp="1"/>
          </p:cNvSpPr>
          <p:nvPr>
            <p:ph type="title"/>
          </p:nvPr>
        </p:nvSpPr>
        <p:spPr>
          <a:xfrm>
            <a:off x="342900" y="381000"/>
            <a:ext cx="8458200" cy="914400"/>
          </a:xfrm>
        </p:spPr>
        <p:txBody>
          <a:bodyPr anchorCtr="1"/>
          <a:lstStyle/>
          <a:p>
            <a:pPr lvl="0" algn="ctr"/>
            <a:r>
              <a:rPr lang="en-US" dirty="0">
                <a:solidFill>
                  <a:srgbClr val="00CC99"/>
                </a:solidFill>
                <a:latin typeface="Times New Roman" panose="02020603050405020304" pitchFamily="18" charset="0"/>
                <a:cs typeface="Times New Roman" panose="02020603050405020304" pitchFamily="18" charset="0"/>
              </a:rPr>
              <a:t>3. </a:t>
            </a:r>
            <a:r>
              <a:rPr lang="en-US" dirty="0" err="1">
                <a:solidFill>
                  <a:srgbClr val="00CC99"/>
                </a:solidFill>
                <a:latin typeface="Times New Roman" panose="02020603050405020304" pitchFamily="18" charset="0"/>
                <a:cs typeface="Times New Roman" panose="02020603050405020304" pitchFamily="18" charset="0"/>
              </a:rPr>
              <a:t>Giám</a:t>
            </a:r>
            <a:r>
              <a:rPr lang="en-US" dirty="0">
                <a:solidFill>
                  <a:srgbClr val="00CC99"/>
                </a:solidFill>
                <a:latin typeface="Times New Roman" panose="02020603050405020304" pitchFamily="18" charset="0"/>
                <a:cs typeface="Times New Roman" panose="02020603050405020304" pitchFamily="18" charset="0"/>
              </a:rPr>
              <a:t> </a:t>
            </a:r>
            <a:r>
              <a:rPr lang="en-US" dirty="0" err="1">
                <a:solidFill>
                  <a:srgbClr val="00CC99"/>
                </a:solidFill>
                <a:latin typeface="Times New Roman" panose="02020603050405020304" pitchFamily="18" charset="0"/>
                <a:cs typeface="Times New Roman" panose="02020603050405020304" pitchFamily="18" charset="0"/>
              </a:rPr>
              <a:t>sát</a:t>
            </a:r>
            <a:r>
              <a:rPr lang="en-US" dirty="0">
                <a:solidFill>
                  <a:srgbClr val="00CC99"/>
                </a:solidFill>
                <a:latin typeface="Times New Roman" panose="02020603050405020304" pitchFamily="18" charset="0"/>
                <a:cs typeface="Times New Roman" panose="02020603050405020304" pitchFamily="18" charset="0"/>
              </a:rPr>
              <a:t> </a:t>
            </a:r>
            <a:r>
              <a:rPr lang="en-US" dirty="0" err="1">
                <a:solidFill>
                  <a:srgbClr val="00CC99"/>
                </a:solidFill>
                <a:latin typeface="Times New Roman" panose="02020603050405020304" pitchFamily="18" charset="0"/>
                <a:cs typeface="Times New Roman" panose="02020603050405020304" pitchFamily="18" charset="0"/>
              </a:rPr>
              <a:t>quyết</a:t>
            </a:r>
            <a:r>
              <a:rPr lang="en-US" dirty="0">
                <a:solidFill>
                  <a:srgbClr val="00CC99"/>
                </a:solidFill>
                <a:latin typeface="Times New Roman" panose="02020603050405020304" pitchFamily="18" charset="0"/>
                <a:cs typeface="Times New Roman" panose="02020603050405020304" pitchFamily="18" charset="0"/>
              </a:rPr>
              <a:t> </a:t>
            </a:r>
            <a:r>
              <a:rPr lang="en-US" dirty="0" err="1">
                <a:solidFill>
                  <a:srgbClr val="00CC99"/>
                </a:solidFill>
                <a:latin typeface="Times New Roman" panose="02020603050405020304" pitchFamily="18" charset="0"/>
                <a:cs typeface="Times New Roman" panose="02020603050405020304" pitchFamily="18" charset="0"/>
              </a:rPr>
              <a:t>toán</a:t>
            </a:r>
            <a:r>
              <a:rPr lang="en-US" dirty="0">
                <a:solidFill>
                  <a:srgbClr val="00CC99"/>
                </a:solidFill>
                <a:latin typeface="Times New Roman" panose="02020603050405020304" pitchFamily="18" charset="0"/>
                <a:cs typeface="Times New Roman" panose="02020603050405020304" pitchFamily="18" charset="0"/>
              </a:rPr>
              <a:t> NSĐP</a:t>
            </a:r>
          </a:p>
        </p:txBody>
      </p:sp>
    </p:spTree>
  </p:cSld>
  <p:clrMapOvr>
    <a:masterClrMapping/>
  </p:clrMapOvr>
  <p:transition>
    <p:wedge/>
  </p:transition>
</p:sld>
</file>

<file path=ppt/slides/slide42.xml><?xml version="1.0" encoding="utf-8"?>
<p:sld xmlns:a="http://schemas.openxmlformats.org/drawingml/2006/main" xmlns:r="http://schemas.openxmlformats.org/officeDocument/2006/relationships" xmlns:p="http://schemas.openxmlformats.org/presentationml/2006/main">
  <p:cSld name="Slide26">
    <p:spTree>
      <p:nvGrpSpPr>
        <p:cNvPr id="1" name=""/>
        <p:cNvGrpSpPr/>
        <p:nvPr/>
      </p:nvGrpSpPr>
      <p:grpSpPr>
        <a:xfrm>
          <a:off x="0" y="0"/>
          <a:ext cx="0" cy="0"/>
          <a:chOff x="0" y="0"/>
          <a:chExt cx="0" cy="0"/>
        </a:xfrm>
      </p:grpSpPr>
      <p:sp>
        <p:nvSpPr>
          <p:cNvPr id="2" name="Rectangle 3"/>
          <p:cNvSpPr txBox="1">
            <a:spLocks noGrp="1"/>
          </p:cNvSpPr>
          <p:nvPr>
            <p:ph idx="1"/>
          </p:nvPr>
        </p:nvSpPr>
        <p:spPr>
          <a:xfrm>
            <a:off x="228600" y="1219196"/>
            <a:ext cx="8762996" cy="5486400"/>
          </a:xfrm>
        </p:spPr>
        <p:txBody>
          <a:bodyPr/>
          <a:lstStyle/>
          <a:p>
            <a:pPr algn="just"/>
            <a:r>
              <a:rPr lang="vi-VN" sz="2400" dirty="0">
                <a:latin typeface="Times New Roman" panose="02020603050405020304" pitchFamily="18" charset="0"/>
                <a:cs typeface="Times New Roman" panose="02020603050405020304" pitchFamily="18" charset="0"/>
              </a:rPr>
              <a:t>Quyết toán NSNN là việc tổng kết tình hình thực hiện các khoản thu, chi NSNN bao gồm thu, chi NS của tất cả các cấp chính quyền từ địa phương đến trung ương trong một năm ngân sách.</a:t>
            </a:r>
          </a:p>
          <a:p>
            <a:pPr algn="just"/>
            <a:r>
              <a:rPr lang="vi-VN" sz="2400" dirty="0">
                <a:latin typeface="Times New Roman" panose="02020603050405020304" pitchFamily="18" charset="0"/>
                <a:cs typeface="Times New Roman" panose="02020603050405020304" pitchFamily="18" charset="0"/>
              </a:rPr>
              <a:t>Báo cáo </a:t>
            </a:r>
            <a:r>
              <a:rPr lang="en-US" sz="2400" dirty="0">
                <a:latin typeface="Times New Roman" panose="02020603050405020304" pitchFamily="18" charset="0"/>
                <a:cs typeface="Times New Roman" panose="02020603050405020304" pitchFamily="18" charset="0"/>
              </a:rPr>
              <a:t>QT</a:t>
            </a:r>
            <a:r>
              <a:rPr lang="vi-VN" sz="2400" dirty="0">
                <a:latin typeface="Times New Roman" panose="02020603050405020304" pitchFamily="18" charset="0"/>
                <a:cs typeface="Times New Roman" panose="02020603050405020304" pitchFamily="18" charset="0"/>
              </a:rPr>
              <a:t>NSNN cung cấp những thông tin giúp cho Nhà nước nắm được tình hình và kết quả </a:t>
            </a:r>
            <a:r>
              <a:rPr lang="en-US" sz="2400" dirty="0">
                <a:latin typeface="Times New Roman" panose="02020603050405020304" pitchFamily="18" charset="0"/>
                <a:cs typeface="Times New Roman" panose="02020603050405020304" pitchFamily="18" charset="0"/>
              </a:rPr>
              <a:t>c</a:t>
            </a:r>
            <a:r>
              <a:rPr lang="vi-VN" sz="2400" dirty="0">
                <a:latin typeface="Times New Roman" panose="02020603050405020304" pitchFamily="18" charset="0"/>
                <a:cs typeface="Times New Roman" panose="02020603050405020304" pitchFamily="18" charset="0"/>
              </a:rPr>
              <a:t>hấp hành NS qua một năm,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sở</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điều hành NS và lập dự toán các năm sau hiệu quả hơn.</a:t>
            </a:r>
          </a:p>
          <a:p>
            <a:pPr algn="just"/>
            <a:r>
              <a:rPr lang="vi-VN" sz="2400" dirty="0">
                <a:latin typeface="Times New Roman" panose="02020603050405020304" pitchFamily="18" charset="0"/>
                <a:cs typeface="Times New Roman" panose="02020603050405020304" pitchFamily="18" charset="0"/>
              </a:rPr>
              <a:t>Các chỉ tiêu, số liệu trên báo cáo </a:t>
            </a:r>
            <a:r>
              <a:rPr lang="en-US" sz="2400" dirty="0">
                <a:latin typeface="Times New Roman" panose="02020603050405020304" pitchFamily="18" charset="0"/>
                <a:cs typeface="Times New Roman" panose="02020603050405020304" pitchFamily="18" charset="0"/>
              </a:rPr>
              <a:t>QT</a:t>
            </a:r>
            <a:r>
              <a:rPr lang="vi-VN" sz="2400" dirty="0">
                <a:latin typeface="Times New Roman" panose="02020603050405020304" pitchFamily="18" charset="0"/>
                <a:cs typeface="Times New Roman" panose="02020603050405020304" pitchFamily="18" charset="0"/>
              </a:rPr>
              <a:t>NSNN là cơ sở quan trọng để đánh giá tổng hợp thực trạng tài chính NS quốc gia, đánh giá hiệu quả đầu tư của nhà nước cho các lĩnh vực </a:t>
            </a:r>
            <a:r>
              <a:rPr lang="en-US" sz="2400" dirty="0">
                <a:latin typeface="Times New Roman" panose="02020603050405020304" pitchFamily="18" charset="0"/>
                <a:cs typeface="Times New Roman" panose="02020603050405020304" pitchFamily="18" charset="0"/>
              </a:rPr>
              <a:t>KTXH </a:t>
            </a:r>
            <a:r>
              <a:rPr lang="vi-VN" sz="2400" dirty="0">
                <a:latin typeface="Times New Roman" panose="02020603050405020304" pitchFamily="18" charset="0"/>
                <a:cs typeface="Times New Roman" panose="02020603050405020304" pitchFamily="18" charset="0"/>
              </a:rPr>
              <a:t>và một số chỉ tiêu kinh tế xã hội khác trong kế hoạch phát triển nền kinh tế.</a:t>
            </a:r>
          </a:p>
          <a:p>
            <a:pPr algn="just"/>
            <a:r>
              <a:rPr lang="vi-VN" sz="2400" dirty="0">
                <a:latin typeface="Times New Roman" panose="02020603050405020304" pitchFamily="18" charset="0"/>
                <a:cs typeface="Times New Roman" panose="02020603050405020304" pitchFamily="18" charset="0"/>
              </a:rPr>
              <a:t>Các thông tin của báo cáo </a:t>
            </a:r>
            <a:r>
              <a:rPr lang="en-US" sz="2400" dirty="0">
                <a:latin typeface="Times New Roman" panose="02020603050405020304" pitchFamily="18" charset="0"/>
                <a:cs typeface="Times New Roman" panose="02020603050405020304" pitchFamily="18" charset="0"/>
              </a:rPr>
              <a:t>QT</a:t>
            </a:r>
            <a:r>
              <a:rPr lang="vi-VN" sz="2400" dirty="0">
                <a:latin typeface="Times New Roman" panose="02020603050405020304" pitchFamily="18" charset="0"/>
                <a:cs typeface="Times New Roman" panose="02020603050405020304" pitchFamily="18" charset="0"/>
              </a:rPr>
              <a:t>NSNN là cơ sở quan trọng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phân tích, nghiên cứu đề ra các chính sách chế độ về thu, chi NSNN, các tiêu chuẩn</a:t>
            </a:r>
            <a:r>
              <a:rPr lang="en-US" sz="2400" dirty="0">
                <a:latin typeface="Times New Roman" panose="02020603050405020304" pitchFamily="18" charset="0"/>
                <a:cs typeface="Times New Roman" panose="02020603050405020304" pitchFamily="18" charset="0"/>
              </a:rPr>
              <a:t>,</a:t>
            </a:r>
            <a:r>
              <a:rPr lang="vi-VN" sz="2400" dirty="0">
                <a:latin typeface="Times New Roman" panose="02020603050405020304" pitchFamily="18" charset="0"/>
                <a:cs typeface="Times New Roman" panose="02020603050405020304" pitchFamily="18" charset="0"/>
              </a:rPr>
              <a:t> định mức chi tiêu trong các lĩnh vực kinh tế xã hội.</a:t>
            </a:r>
          </a:p>
        </p:txBody>
      </p:sp>
      <p:sp>
        <p:nvSpPr>
          <p:cNvPr id="3" name="Rectangle 2"/>
          <p:cNvSpPr txBox="1">
            <a:spLocks noGrp="1"/>
          </p:cNvSpPr>
          <p:nvPr>
            <p:ph type="title"/>
          </p:nvPr>
        </p:nvSpPr>
        <p:spPr>
          <a:xfrm>
            <a:off x="228600" y="0"/>
            <a:ext cx="8839203" cy="1219196"/>
          </a:xfrm>
        </p:spPr>
        <p:txBody>
          <a:bodyPr anchorCtr="1"/>
          <a:lstStyle/>
          <a:p>
            <a:pPr lvl="0" algn="ctr"/>
            <a:r>
              <a:rPr lang="en-US" sz="3600" dirty="0">
                <a:solidFill>
                  <a:schemeClr val="accent4"/>
                </a:solidFill>
                <a:latin typeface="Times New Roman" panose="02020603050405020304" pitchFamily="18" charset="0"/>
                <a:cs typeface="Times New Roman" panose="02020603050405020304" pitchFamily="18" charset="0"/>
              </a:rPr>
              <a:t>3.1. </a:t>
            </a:r>
            <a:r>
              <a:rPr lang="en-US" sz="3600" dirty="0" err="1">
                <a:solidFill>
                  <a:schemeClr val="accent4"/>
                </a:solidFill>
                <a:latin typeface="Times New Roman" panose="02020603050405020304" pitchFamily="18" charset="0"/>
                <a:cs typeface="Times New Roman" panose="02020603050405020304" pitchFamily="18" charset="0"/>
              </a:rPr>
              <a:t>Khái</a:t>
            </a:r>
            <a:r>
              <a:rPr lang="en-US" sz="3600" dirty="0">
                <a:solidFill>
                  <a:schemeClr val="accent4"/>
                </a:solidFill>
                <a:latin typeface="Times New Roman" panose="02020603050405020304" pitchFamily="18" charset="0"/>
                <a:cs typeface="Times New Roman" panose="02020603050405020304" pitchFamily="18" charset="0"/>
              </a:rPr>
              <a:t> </a:t>
            </a:r>
            <a:r>
              <a:rPr lang="en-US" sz="3600" dirty="0" err="1">
                <a:solidFill>
                  <a:schemeClr val="accent4"/>
                </a:solidFill>
                <a:latin typeface="Times New Roman" panose="02020603050405020304" pitchFamily="18" charset="0"/>
                <a:cs typeface="Times New Roman" panose="02020603050405020304" pitchFamily="18" charset="0"/>
              </a:rPr>
              <a:t>quát</a:t>
            </a:r>
            <a:r>
              <a:rPr lang="en-US" sz="3600" dirty="0">
                <a:solidFill>
                  <a:schemeClr val="accent4"/>
                </a:solidFill>
                <a:latin typeface="Times New Roman" panose="02020603050405020304" pitchFamily="18" charset="0"/>
                <a:cs typeface="Times New Roman" panose="02020603050405020304" pitchFamily="18" charset="0"/>
              </a:rPr>
              <a:t> </a:t>
            </a:r>
            <a:r>
              <a:rPr lang="en-US" sz="3600" dirty="0" err="1">
                <a:solidFill>
                  <a:schemeClr val="accent4"/>
                </a:solidFill>
                <a:latin typeface="Times New Roman" panose="02020603050405020304" pitchFamily="18" charset="0"/>
                <a:cs typeface="Times New Roman" panose="02020603050405020304" pitchFamily="18" charset="0"/>
              </a:rPr>
              <a:t>về</a:t>
            </a:r>
            <a:r>
              <a:rPr lang="en-US" sz="3600" dirty="0">
                <a:solidFill>
                  <a:schemeClr val="accent4"/>
                </a:solidFill>
                <a:latin typeface="Times New Roman" panose="02020603050405020304" pitchFamily="18" charset="0"/>
                <a:cs typeface="Times New Roman" panose="02020603050405020304" pitchFamily="18" charset="0"/>
              </a:rPr>
              <a:t> </a:t>
            </a:r>
            <a:r>
              <a:rPr lang="en-US" sz="3600" dirty="0" err="1">
                <a:solidFill>
                  <a:schemeClr val="accent4"/>
                </a:solidFill>
                <a:latin typeface="Times New Roman" panose="02020603050405020304" pitchFamily="18" charset="0"/>
                <a:cs typeface="Times New Roman" panose="02020603050405020304" pitchFamily="18" charset="0"/>
              </a:rPr>
              <a:t>quyết</a:t>
            </a:r>
            <a:r>
              <a:rPr lang="en-US" sz="3600" dirty="0">
                <a:solidFill>
                  <a:schemeClr val="accent4"/>
                </a:solidFill>
                <a:latin typeface="Times New Roman" panose="02020603050405020304" pitchFamily="18" charset="0"/>
                <a:cs typeface="Times New Roman" panose="02020603050405020304" pitchFamily="18" charset="0"/>
              </a:rPr>
              <a:t> </a:t>
            </a:r>
            <a:r>
              <a:rPr lang="en-US" sz="3600" dirty="0" err="1">
                <a:solidFill>
                  <a:schemeClr val="accent4"/>
                </a:solidFill>
                <a:latin typeface="Times New Roman" panose="02020603050405020304" pitchFamily="18" charset="0"/>
                <a:cs typeface="Times New Roman" panose="02020603050405020304" pitchFamily="18" charset="0"/>
              </a:rPr>
              <a:t>toán</a:t>
            </a:r>
            <a:r>
              <a:rPr lang="en-US" sz="3600" dirty="0">
                <a:solidFill>
                  <a:schemeClr val="accent4"/>
                </a:solidFill>
                <a:latin typeface="Times New Roman" panose="02020603050405020304" pitchFamily="18" charset="0"/>
                <a:cs typeface="Times New Roman" panose="02020603050405020304" pitchFamily="18" charset="0"/>
              </a:rPr>
              <a:t> NSNN </a:t>
            </a:r>
          </a:p>
        </p:txBody>
      </p:sp>
    </p:spTree>
  </p:cSld>
  <p:clrMapOvr>
    <a:masterClrMapping/>
  </p:clrMapOvr>
  <p:transition>
    <p:wedge/>
  </p:transition>
</p:sld>
</file>

<file path=ppt/slides/slide43.xml><?xml version="1.0" encoding="utf-8"?>
<p:sld xmlns:a="http://schemas.openxmlformats.org/drawingml/2006/main" xmlns:r="http://schemas.openxmlformats.org/officeDocument/2006/relationships" xmlns:p="http://schemas.openxmlformats.org/presentationml/2006/main">
  <p:cSld name="Slide27">
    <p:spTree>
      <p:nvGrpSpPr>
        <p:cNvPr id="1" name=""/>
        <p:cNvGrpSpPr/>
        <p:nvPr/>
      </p:nvGrpSpPr>
      <p:grpSpPr>
        <a:xfrm>
          <a:off x="0" y="0"/>
          <a:ext cx="0" cy="0"/>
          <a:chOff x="0" y="0"/>
          <a:chExt cx="0" cy="0"/>
        </a:xfrm>
      </p:grpSpPr>
      <p:sp>
        <p:nvSpPr>
          <p:cNvPr id="2" name="Rectangle 3"/>
          <p:cNvSpPr txBox="1">
            <a:spLocks noGrp="1"/>
          </p:cNvSpPr>
          <p:nvPr>
            <p:ph idx="1"/>
          </p:nvPr>
        </p:nvSpPr>
        <p:spPr>
          <a:xfrm>
            <a:off x="228600" y="1447796"/>
            <a:ext cx="8610603" cy="4876796"/>
          </a:xfrm>
        </p:spPr>
        <p:txBody>
          <a:bodyPr/>
          <a:lstStyle/>
          <a:p>
            <a:pPr algn="just">
              <a:spcAft>
                <a:spcPts val="400"/>
              </a:spcAft>
            </a:pPr>
            <a:r>
              <a:rPr lang="en-US" sz="2500" dirty="0">
                <a:latin typeface="Times New Roman" panose="02020603050405020304" pitchFamily="18" charset="0"/>
                <a:cs typeface="Times New Roman" panose="02020603050405020304" pitchFamily="18" charset="0"/>
              </a:rPr>
              <a:t>P</a:t>
            </a:r>
            <a:r>
              <a:rPr lang="vi-VN" sz="2500" dirty="0">
                <a:latin typeface="Times New Roman" panose="02020603050405020304" pitchFamily="18" charset="0"/>
                <a:cs typeface="Times New Roman" panose="02020603050405020304" pitchFamily="18" charset="0"/>
              </a:rPr>
              <a:t>hản ánh được bức tranh toàn cảnh về năm NS đã qua, nhà nước quy định về quy trình, nhiệm vụ, quyền hạn của từng cơ quan trong việc quyết toán. Tổng kết tình hình thực hiện các </a:t>
            </a:r>
            <a:r>
              <a:rPr lang="vi-VN" sz="2500" spc="-20" dirty="0">
                <a:latin typeface="Times New Roman" panose="02020603050405020304" pitchFamily="18" charset="0"/>
                <a:cs typeface="Times New Roman" panose="02020603050405020304" pitchFamily="18" charset="0"/>
              </a:rPr>
              <a:t>khoản thu, chi NSNN gồm thu, chi ngân sách của các cấp chính </a:t>
            </a:r>
            <a:r>
              <a:rPr lang="vi-VN" sz="2500" dirty="0">
                <a:latin typeface="Times New Roman" panose="02020603050405020304" pitchFamily="18" charset="0"/>
                <a:cs typeface="Times New Roman" panose="02020603050405020304" pitchFamily="18" charset="0"/>
              </a:rPr>
              <a:t>quyền từ địa phương đến trung ương trong năm ngân sách.</a:t>
            </a:r>
            <a:endParaRPr lang="en-US" sz="2500" dirty="0">
              <a:latin typeface="Times New Roman" panose="02020603050405020304" pitchFamily="18" charset="0"/>
              <a:cs typeface="Times New Roman" panose="02020603050405020304" pitchFamily="18" charset="0"/>
            </a:endParaRPr>
          </a:p>
          <a:p>
            <a:pPr algn="just">
              <a:spcAft>
                <a:spcPts val="400"/>
              </a:spcAft>
            </a:pPr>
            <a:r>
              <a:rPr lang="vi-VN" sz="2500" dirty="0">
                <a:latin typeface="Times New Roman" panose="02020603050405020304" pitchFamily="18" charset="0"/>
                <a:cs typeface="Times New Roman" panose="02020603050405020304" pitchFamily="18" charset="0"/>
              </a:rPr>
              <a:t>Vấn đề hợp pháp của số liệu quyết toán, tức là cơ quan quản lý ngân sách lập và báo cáo các khoản thu, chi ngân sách </a:t>
            </a:r>
            <a:r>
              <a:rPr lang="en-US" sz="2500" dirty="0">
                <a:latin typeface="Times New Roman" panose="02020603050405020304" pitchFamily="18" charset="0"/>
                <a:cs typeface="Times New Roman" panose="02020603050405020304" pitchFamily="18" charset="0"/>
              </a:rPr>
              <a:t>tr</a:t>
            </a:r>
            <a:r>
              <a:rPr lang="vi-VN" sz="2500" dirty="0">
                <a:latin typeface="Times New Roman" panose="02020603050405020304" pitchFamily="18" charset="0"/>
                <a:cs typeface="Times New Roman" panose="02020603050405020304" pitchFamily="18" charset="0"/>
              </a:rPr>
              <a:t>ình cơ </a:t>
            </a:r>
            <a:r>
              <a:rPr lang="vi-VN" sz="2500">
                <a:latin typeface="Times New Roman" panose="02020603050405020304" pitchFamily="18" charset="0"/>
                <a:cs typeface="Times New Roman" panose="02020603050405020304" pitchFamily="18" charset="0"/>
              </a:rPr>
              <a:t>quan </a:t>
            </a:r>
            <a:r>
              <a:rPr lang="en-US" sz="2500">
                <a:latin typeface="Times New Roman" panose="02020603050405020304" pitchFamily="18" charset="0"/>
                <a:cs typeface="Times New Roman" panose="02020603050405020304" pitchFamily="18" charset="0"/>
              </a:rPr>
              <a:t>n</a:t>
            </a:r>
            <a:r>
              <a:rPr lang="vi-VN" sz="2500">
                <a:latin typeface="Times New Roman" panose="02020603050405020304" pitchFamily="18" charset="0"/>
                <a:cs typeface="Times New Roman" panose="02020603050405020304" pitchFamily="18" charset="0"/>
              </a:rPr>
              <a:t>hà </a:t>
            </a:r>
            <a:r>
              <a:rPr lang="vi-VN" sz="2500" dirty="0">
                <a:latin typeface="Times New Roman" panose="02020603050405020304" pitchFamily="18" charset="0"/>
                <a:cs typeface="Times New Roman" panose="02020603050405020304" pitchFamily="18" charset="0"/>
              </a:rPr>
              <a:t>nước có thẩm quyền phê chuẩn.</a:t>
            </a:r>
          </a:p>
          <a:p>
            <a:pPr algn="just">
              <a:spcAft>
                <a:spcPts val="400"/>
              </a:spcAft>
            </a:pPr>
            <a:r>
              <a:rPr lang="en-US" sz="2500" dirty="0" err="1">
                <a:latin typeface="Times New Roman" panose="02020603050405020304" pitchFamily="18" charset="0"/>
                <a:cs typeface="Times New Roman" panose="02020603050405020304" pitchFamily="18" charset="0"/>
              </a:rPr>
              <a:t>Vấn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đề</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tuân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thủ</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pháp</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luật</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trong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quản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lý</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và</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sử</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dụng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ngân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sách</a:t>
            </a:r>
            <a:r>
              <a:rPr lang="en-US" sz="2500" dirty="0">
                <a:latin typeface="Times New Roman" panose="02020603050405020304" pitchFamily="18" charset="0"/>
                <a:cs typeface="Times New Roman" panose="02020603050405020304" pitchFamily="18" charset="0"/>
              </a:rPr>
              <a:t>.</a:t>
            </a:r>
          </a:p>
          <a:p>
            <a:pPr algn="just">
              <a:spcAft>
                <a:spcPts val="400"/>
              </a:spcAft>
            </a:pPr>
            <a:r>
              <a:rPr lang="en-US" sz="2500" dirty="0" err="1">
                <a:latin typeface="Times New Roman" panose="02020603050405020304" pitchFamily="18" charset="0"/>
                <a:cs typeface="Times New Roman" panose="02020603050405020304" pitchFamily="18" charset="0"/>
              </a:rPr>
              <a:t>Tính</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kinh</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tế</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hiệu</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lực</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hiệu</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quả</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trong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quản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lý</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sử</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dụng</a:t>
            </a:r>
            <a:r>
              <a:rPr lang="en-US" sz="2500" dirty="0">
                <a:latin typeface="Times New Roman" panose="02020603050405020304" pitchFamily="18" charset="0"/>
                <a:cs typeface="Times New Roman" panose="02020603050405020304" pitchFamily="18" charset="0"/>
              </a:rPr>
              <a:t> NSNN.</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
        <p:nvSpPr>
          <p:cNvPr id="3" name="Rectangle 2"/>
          <p:cNvSpPr txBox="1">
            <a:spLocks noGrp="1"/>
          </p:cNvSpPr>
          <p:nvPr>
            <p:ph type="title"/>
          </p:nvPr>
        </p:nvSpPr>
        <p:spPr>
          <a:xfrm>
            <a:off x="304796" y="152400"/>
            <a:ext cx="8762996" cy="1295403"/>
          </a:xfrm>
        </p:spPr>
        <p:txBody>
          <a:bodyPr anchorCtr="1"/>
          <a:lstStyle/>
          <a:p>
            <a:pPr lvl="0" algn="ctr"/>
            <a:r>
              <a:rPr lang="en-US" sz="3600" dirty="0">
                <a:solidFill>
                  <a:schemeClr val="accent4"/>
                </a:solidFill>
                <a:latin typeface="Times New Roman" panose="02020603050405020304" pitchFamily="18" charset="0"/>
                <a:cs typeface="Times New Roman" panose="02020603050405020304" pitchFamily="18" charset="0"/>
              </a:rPr>
              <a:t>3.1. </a:t>
            </a:r>
            <a:r>
              <a:rPr lang="en-US" sz="3600" dirty="0" err="1">
                <a:solidFill>
                  <a:schemeClr val="accent4"/>
                </a:solidFill>
                <a:latin typeface="Times New Roman" panose="02020603050405020304" pitchFamily="18" charset="0"/>
                <a:cs typeface="Times New Roman" panose="02020603050405020304" pitchFamily="18" charset="0"/>
              </a:rPr>
              <a:t>Khái</a:t>
            </a:r>
            <a:r>
              <a:rPr lang="en-US" sz="3600" dirty="0">
                <a:solidFill>
                  <a:schemeClr val="accent4"/>
                </a:solidFill>
                <a:latin typeface="Times New Roman" panose="02020603050405020304" pitchFamily="18" charset="0"/>
                <a:cs typeface="Times New Roman" panose="02020603050405020304" pitchFamily="18" charset="0"/>
              </a:rPr>
              <a:t> </a:t>
            </a:r>
            <a:r>
              <a:rPr lang="en-US" sz="3600" dirty="0" err="1">
                <a:solidFill>
                  <a:schemeClr val="accent4"/>
                </a:solidFill>
                <a:latin typeface="Times New Roman" panose="02020603050405020304" pitchFamily="18" charset="0"/>
                <a:cs typeface="Times New Roman" panose="02020603050405020304" pitchFamily="18" charset="0"/>
              </a:rPr>
              <a:t>quát</a:t>
            </a:r>
            <a:r>
              <a:rPr lang="en-US" sz="3600" dirty="0">
                <a:solidFill>
                  <a:schemeClr val="accent4"/>
                </a:solidFill>
                <a:latin typeface="Times New Roman" panose="02020603050405020304" pitchFamily="18" charset="0"/>
                <a:cs typeface="Times New Roman" panose="02020603050405020304" pitchFamily="18" charset="0"/>
              </a:rPr>
              <a:t> </a:t>
            </a:r>
            <a:r>
              <a:rPr lang="en-US" sz="3600" dirty="0" err="1">
                <a:solidFill>
                  <a:schemeClr val="accent4"/>
                </a:solidFill>
                <a:latin typeface="Times New Roman" panose="02020603050405020304" pitchFamily="18" charset="0"/>
                <a:cs typeface="Times New Roman" panose="02020603050405020304" pitchFamily="18" charset="0"/>
              </a:rPr>
              <a:t>về</a:t>
            </a:r>
            <a:r>
              <a:rPr lang="en-US" sz="3600" dirty="0">
                <a:solidFill>
                  <a:schemeClr val="accent4"/>
                </a:solidFill>
                <a:latin typeface="Times New Roman" panose="02020603050405020304" pitchFamily="18" charset="0"/>
                <a:cs typeface="Times New Roman" panose="02020603050405020304" pitchFamily="18" charset="0"/>
              </a:rPr>
              <a:t> </a:t>
            </a:r>
            <a:r>
              <a:rPr lang="en-US" sz="3600" dirty="0" err="1">
                <a:solidFill>
                  <a:schemeClr val="accent4"/>
                </a:solidFill>
                <a:latin typeface="Times New Roman" panose="02020603050405020304" pitchFamily="18" charset="0"/>
                <a:cs typeface="Times New Roman" panose="02020603050405020304" pitchFamily="18" charset="0"/>
              </a:rPr>
              <a:t>quyết</a:t>
            </a:r>
            <a:r>
              <a:rPr lang="en-US" sz="3600" dirty="0">
                <a:solidFill>
                  <a:schemeClr val="accent4"/>
                </a:solidFill>
                <a:latin typeface="Times New Roman" panose="02020603050405020304" pitchFamily="18" charset="0"/>
                <a:cs typeface="Times New Roman" panose="02020603050405020304" pitchFamily="18" charset="0"/>
              </a:rPr>
              <a:t> </a:t>
            </a:r>
            <a:r>
              <a:rPr lang="en-US" sz="3600" dirty="0" err="1">
                <a:solidFill>
                  <a:schemeClr val="accent4"/>
                </a:solidFill>
                <a:latin typeface="Times New Roman" panose="02020603050405020304" pitchFamily="18" charset="0"/>
                <a:cs typeface="Times New Roman" panose="02020603050405020304" pitchFamily="18" charset="0"/>
              </a:rPr>
              <a:t>toán</a:t>
            </a:r>
            <a:r>
              <a:rPr lang="en-US" sz="3600" dirty="0">
                <a:solidFill>
                  <a:schemeClr val="accent4"/>
                </a:solidFill>
                <a:latin typeface="Times New Roman" panose="02020603050405020304" pitchFamily="18" charset="0"/>
                <a:cs typeface="Times New Roman" panose="02020603050405020304" pitchFamily="18" charset="0"/>
              </a:rPr>
              <a:t> NSĐP (</a:t>
            </a:r>
            <a:r>
              <a:rPr lang="en-US" sz="3600" dirty="0" err="1">
                <a:solidFill>
                  <a:schemeClr val="accent4"/>
                </a:solidFill>
                <a:latin typeface="Times New Roman" panose="02020603050405020304" pitchFamily="18" charset="0"/>
                <a:cs typeface="Times New Roman" panose="02020603050405020304" pitchFamily="18" charset="0"/>
              </a:rPr>
              <a:t>tiếp</a:t>
            </a:r>
            <a:r>
              <a:rPr lang="en-US" sz="3600" dirty="0">
                <a:solidFill>
                  <a:schemeClr val="accent4"/>
                </a:solidFill>
                <a:latin typeface="Times New Roman" panose="02020603050405020304" pitchFamily="18" charset="0"/>
                <a:cs typeface="Times New Roman" panose="02020603050405020304" pitchFamily="18" charset="0"/>
              </a:rPr>
              <a:t>)</a:t>
            </a:r>
            <a:endParaRPr lang="en-US" sz="3600" i="1" dirty="0">
              <a:latin typeface="+mj-lt"/>
            </a:endParaRPr>
          </a:p>
        </p:txBody>
      </p:sp>
    </p:spTree>
  </p:cSld>
  <p:clrMapOvr>
    <a:masterClrMapping/>
  </p:clrMapOvr>
  <p:transition>
    <p:wedge/>
  </p:transition>
</p:sld>
</file>

<file path=ppt/slides/slide44.xml><?xml version="1.0" encoding="utf-8"?>
<p:sld xmlns:a="http://schemas.openxmlformats.org/drawingml/2006/main" xmlns:r="http://schemas.openxmlformats.org/officeDocument/2006/relationships" xmlns:p="http://schemas.openxmlformats.org/presentationml/2006/main">
  <p:cSld name="Slide40">
    <p:spTree>
      <p:nvGrpSpPr>
        <p:cNvPr id="1" name=""/>
        <p:cNvGrpSpPr/>
        <p:nvPr/>
      </p:nvGrpSpPr>
      <p:grpSpPr>
        <a:xfrm>
          <a:off x="0" y="0"/>
          <a:ext cx="0" cy="0"/>
          <a:chOff x="0" y="0"/>
          <a:chExt cx="0" cy="0"/>
        </a:xfrm>
      </p:grpSpPr>
      <p:sp>
        <p:nvSpPr>
          <p:cNvPr id="2" name="Rectangle 3"/>
          <p:cNvSpPr txBox="1">
            <a:spLocks noGrp="1"/>
          </p:cNvSpPr>
          <p:nvPr>
            <p:ph idx="1"/>
          </p:nvPr>
        </p:nvSpPr>
        <p:spPr>
          <a:xfrm>
            <a:off x="304796" y="1143000"/>
            <a:ext cx="8839203" cy="5181603"/>
          </a:xfrm>
        </p:spPr>
        <p:txBody>
          <a:bodyPr/>
          <a:lstStyle/>
          <a:p>
            <a:pPr indent="-365760">
              <a:spcAft>
                <a:spcPts val="400"/>
              </a:spcAft>
              <a:buSzPts val="1600"/>
              <a:buFont typeface="Times New Roman" panose="02020603050405020304" pitchFamily="18" charset="0"/>
              <a:buChar char=""/>
            </a:pPr>
            <a:r>
              <a:rPr lang="en-US" sz="2400" dirty="0" err="1">
                <a:solidFill>
                  <a:schemeClr val="tx1"/>
                </a:solidFill>
                <a:latin typeface="Times New Roman" panose="02020603050405020304" pitchFamily="18" charset="0"/>
                <a:cs typeface="Times New Roman" panose="02020603050405020304" pitchFamily="18" charset="0"/>
              </a:rPr>
              <a:t>Dự</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toán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ngân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sách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năm</a:t>
            </a:r>
            <a:r>
              <a:rPr lang="en-US" sz="2400" dirty="0">
                <a:solidFill>
                  <a:schemeClr val="tx1"/>
                </a:solidFill>
                <a:latin typeface="Times New Roman" panose="02020603050405020304" pitchFamily="18" charset="0"/>
                <a:cs typeface="Times New Roman" panose="02020603050405020304" pitchFamily="18" charset="0"/>
              </a:rPr>
              <a:t> do </a:t>
            </a:r>
            <a:r>
              <a:rPr lang="en-US" sz="2400" dirty="0" err="1">
                <a:solidFill>
                  <a:schemeClr val="tx1"/>
                </a:solidFill>
                <a:latin typeface="Times New Roman" panose="02020603050405020304" pitchFamily="18" charset="0"/>
                <a:cs typeface="Times New Roman" panose="02020603050405020304" pitchFamily="18" charset="0"/>
              </a:rPr>
              <a:t>Hội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đồng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Nhân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dân</a:t>
            </a:r>
            <a:r>
              <a:rPr lang="en-US" sz="2400" dirty="0">
                <a:solidFill>
                  <a:schemeClr val="tx1"/>
                </a:solidFill>
                <a:latin typeface="Times New Roman" panose="02020603050405020304" pitchFamily="18" charset="0"/>
                <a:cs typeface="Times New Roman" panose="02020603050405020304" pitchFamily="18" charset="0"/>
              </a:rPr>
              <a:t> </a:t>
            </a:r>
            <a:r>
              <a:rPr lang="en-US" sz="2400" err="1">
                <a:solidFill>
                  <a:schemeClr val="tx1"/>
                </a:solidFill>
                <a:latin typeface="Times New Roman" panose="02020603050405020304" pitchFamily="18" charset="0"/>
                <a:cs typeface="Times New Roman" panose="02020603050405020304" pitchFamily="18" charset="0"/>
              </a:rPr>
              <a:t>quyết</a:t>
            </a:r>
            <a:r>
              <a:rPr lang="en-US" sz="2400">
                <a:solidFill>
                  <a:schemeClr val="tx1"/>
                </a:solidFill>
                <a:latin typeface="Times New Roman" panose="02020603050405020304" pitchFamily="18" charset="0"/>
                <a:cs typeface="Times New Roman" panose="02020603050405020304" pitchFamily="18" charset="0"/>
              </a:rPr>
              <a:t> định;</a:t>
            </a:r>
            <a:endParaRPr lang="en-US" sz="2400" b="1" dirty="0">
              <a:solidFill>
                <a:schemeClr val="tx1"/>
              </a:solidFill>
              <a:latin typeface="Times New Roman" panose="02020603050405020304" pitchFamily="18" charset="0"/>
              <a:cs typeface="Times New Roman" panose="02020603050405020304" pitchFamily="18" charset="0"/>
            </a:endParaRPr>
          </a:p>
          <a:p>
            <a:pPr indent="-365760">
              <a:spcAft>
                <a:spcPts val="400"/>
              </a:spcAft>
              <a:buSzPts val="1600"/>
              <a:buFont typeface="Times New Roman" panose="02020603050405020304" pitchFamily="18" charset="0"/>
              <a:buChar char=""/>
            </a:pPr>
            <a:r>
              <a:rPr lang="en-US" sz="2400" dirty="0" err="1">
                <a:solidFill>
                  <a:schemeClr val="tx1"/>
                </a:solidFill>
                <a:latin typeface="Times New Roman" panose="02020603050405020304" pitchFamily="18" charset="0"/>
                <a:cs typeface="Times New Roman" panose="02020603050405020304" pitchFamily="18" charset="0"/>
              </a:rPr>
              <a:t>Quyết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toán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thu</a:t>
            </a:r>
            <a:r>
              <a:rPr lang="en-US" sz="2400" dirty="0">
                <a:solidFill>
                  <a:schemeClr val="tx1"/>
                </a:solidFill>
                <a:latin typeface="Times New Roman" panose="02020603050405020304" pitchFamily="18" charset="0"/>
                <a:cs typeface="Times New Roman" panose="02020603050405020304" pitchFamily="18" charset="0"/>
              </a:rPr>
              <a:t> NSNN </a:t>
            </a:r>
            <a:r>
              <a:rPr lang="en-US" sz="2400" dirty="0" err="1">
                <a:solidFill>
                  <a:schemeClr val="tx1"/>
                </a:solidFill>
                <a:latin typeface="Times New Roman" panose="02020603050405020304" pitchFamily="18" charset="0"/>
                <a:cs typeface="Times New Roman" panose="02020603050405020304" pitchFamily="18" charset="0"/>
              </a:rPr>
              <a:t>trên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địa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bàn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quận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huyện</a:t>
            </a:r>
            <a:r>
              <a:rPr lang="en-US" sz="2400" dirty="0">
                <a:solidFill>
                  <a:schemeClr val="tx1"/>
                </a:solidFill>
                <a:latin typeface="Times New Roman" panose="02020603050405020304" pitchFamily="18" charset="0"/>
                <a:cs typeface="Times New Roman" panose="02020603050405020304" pitchFamily="18" charset="0"/>
              </a:rPr>
              <a:t>, </a:t>
            </a:r>
            <a:r>
              <a:rPr lang="en-US" sz="2400" err="1">
                <a:solidFill>
                  <a:schemeClr val="tx1"/>
                </a:solidFill>
                <a:latin typeface="Times New Roman" panose="02020603050405020304" pitchFamily="18" charset="0"/>
                <a:cs typeface="Times New Roman" panose="02020603050405020304" pitchFamily="18" charset="0"/>
              </a:rPr>
              <a:t>thị</a:t>
            </a:r>
            <a:r>
              <a:rPr lang="en-US" sz="2400">
                <a:solidFill>
                  <a:schemeClr val="tx1"/>
                </a:solidFill>
                <a:latin typeface="Times New Roman" panose="02020603050405020304" pitchFamily="18" charset="0"/>
                <a:cs typeface="Times New Roman" panose="02020603050405020304" pitchFamily="18" charset="0"/>
              </a:rPr>
              <a:t> xã;</a:t>
            </a:r>
            <a:endParaRPr lang="en-US" sz="2400" dirty="0">
              <a:solidFill>
                <a:schemeClr val="tx1"/>
              </a:solidFill>
              <a:latin typeface="Times New Roman" panose="02020603050405020304" pitchFamily="18" charset="0"/>
              <a:cs typeface="Times New Roman" panose="02020603050405020304" pitchFamily="18" charset="0"/>
            </a:endParaRPr>
          </a:p>
          <a:p>
            <a:pPr indent="-365760">
              <a:spcAft>
                <a:spcPts val="400"/>
              </a:spcAft>
              <a:buSzPts val="1600"/>
              <a:buFont typeface="Times New Roman" panose="02020603050405020304" pitchFamily="18" charset="0"/>
              <a:buChar char=""/>
            </a:pPr>
            <a:r>
              <a:rPr lang="vi-VN" sz="2400" dirty="0">
                <a:solidFill>
                  <a:schemeClr val="tx1"/>
                </a:solidFill>
                <a:latin typeface="Times New Roman" panose="02020603050405020304" pitchFamily="18" charset="0"/>
                <a:cs typeface="Times New Roman" panose="02020603050405020304" pitchFamily="18" charset="0"/>
              </a:rPr>
              <a:t>Quyết toán thu ngân sách tỉnh đối với một số khoản thu đặc biệt, như: các khoản ghi thu (đồng thời ghi chi); thu vay; viện </a:t>
            </a:r>
            <a:r>
              <a:rPr lang="vi-VN" sz="2400">
                <a:solidFill>
                  <a:schemeClr val="tx1"/>
                </a:solidFill>
                <a:latin typeface="Times New Roman" panose="02020603050405020304" pitchFamily="18" charset="0"/>
                <a:cs typeface="Times New Roman" panose="02020603050405020304" pitchFamily="18" charset="0"/>
              </a:rPr>
              <a:t>trợ từ </a:t>
            </a:r>
            <a:r>
              <a:rPr lang="vi-VN" sz="2400" dirty="0">
                <a:solidFill>
                  <a:schemeClr val="tx1"/>
                </a:solidFill>
                <a:latin typeface="Times New Roman" panose="02020603050405020304" pitchFamily="18" charset="0"/>
                <a:cs typeface="Times New Roman" panose="02020603050405020304" pitchFamily="18" charset="0"/>
              </a:rPr>
              <a:t>các Chính phủ, tổ chức và cá nhân nước ngoài;...</a:t>
            </a:r>
          </a:p>
          <a:p>
            <a:pPr indent="-365760">
              <a:spcAft>
                <a:spcPts val="400"/>
              </a:spcAft>
              <a:buSzPts val="1600"/>
              <a:buFont typeface="Times New Roman" panose="02020603050405020304" pitchFamily="18" charset="0"/>
              <a:buChar char=""/>
            </a:pPr>
            <a:r>
              <a:rPr lang="vi-VN" sz="2400" dirty="0">
                <a:solidFill>
                  <a:schemeClr val="tx1"/>
                </a:solidFill>
                <a:latin typeface="Times New Roman" panose="02020603050405020304" pitchFamily="18" charset="0"/>
                <a:cs typeface="Times New Roman" panose="02020603050405020304" pitchFamily="18" charset="0"/>
              </a:rPr>
              <a:t>Quyết toán chi ngân sách của các đơn vị thụ hưởng NSĐP; </a:t>
            </a:r>
            <a:endParaRPr lang="en-US" sz="2400" dirty="0">
              <a:solidFill>
                <a:schemeClr val="tx1"/>
              </a:solidFill>
              <a:latin typeface="Times New Roman" panose="02020603050405020304" pitchFamily="18" charset="0"/>
              <a:cs typeface="Times New Roman" panose="02020603050405020304" pitchFamily="18" charset="0"/>
            </a:endParaRPr>
          </a:p>
          <a:p>
            <a:pPr indent="-365760">
              <a:spcAft>
                <a:spcPts val="400"/>
              </a:spcAft>
              <a:buSzPts val="1600"/>
              <a:buFont typeface="Times New Roman" panose="02020603050405020304" pitchFamily="18" charset="0"/>
              <a:buChar char=""/>
            </a:pPr>
            <a:r>
              <a:rPr lang="vi-VN" sz="2400" dirty="0">
                <a:solidFill>
                  <a:schemeClr val="tx1"/>
                </a:solidFill>
                <a:latin typeface="Times New Roman" panose="02020603050405020304" pitchFamily="18" charset="0"/>
                <a:cs typeface="Times New Roman" panose="02020603050405020304" pitchFamily="18" charset="0"/>
              </a:rPr>
              <a:t>Quyết toán chi ngân sách địa phương;</a:t>
            </a:r>
          </a:p>
          <a:p>
            <a:pPr indent="-365760">
              <a:spcAft>
                <a:spcPts val="400"/>
              </a:spcAft>
              <a:buSzPts val="1600"/>
              <a:buFont typeface="Times New Roman" panose="02020603050405020304" pitchFamily="18" charset="0"/>
              <a:buChar char=""/>
            </a:pPr>
            <a:r>
              <a:rPr lang="en-US" sz="2400" dirty="0" err="1">
                <a:solidFill>
                  <a:schemeClr val="tx1"/>
                </a:solidFill>
                <a:latin typeface="Times New Roman" panose="02020603050405020304" pitchFamily="18" charset="0"/>
                <a:cs typeface="Times New Roman" panose="02020603050405020304" pitchFamily="18" charset="0"/>
              </a:rPr>
              <a:t>Quyết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toán</a:t>
            </a:r>
            <a:r>
              <a:rPr lang="en-US" sz="2400" dirty="0">
                <a:solidFill>
                  <a:schemeClr val="tx1"/>
                </a:solidFill>
                <a:latin typeface="Times New Roman" panose="02020603050405020304" pitchFamily="18" charset="0"/>
                <a:cs typeface="Times New Roman" panose="02020603050405020304" pitchFamily="18" charset="0"/>
              </a:rPr>
              <a:t> chi </a:t>
            </a:r>
            <a:r>
              <a:rPr lang="en-US" sz="2400" dirty="0" err="1">
                <a:solidFill>
                  <a:schemeClr val="tx1"/>
                </a:solidFill>
                <a:latin typeface="Times New Roman" panose="02020603050405020304" pitchFamily="18" charset="0"/>
                <a:cs typeface="Times New Roman" panose="02020603050405020304" pitchFamily="18" charset="0"/>
              </a:rPr>
              <a:t>kinh</a:t>
            </a:r>
            <a:r>
              <a:rPr lang="en-US" sz="2400" dirty="0">
                <a:solidFill>
                  <a:schemeClr val="tx1"/>
                </a:solidFill>
                <a:latin typeface="Times New Roman" panose="02020603050405020304" pitchFamily="18" charset="0"/>
                <a:cs typeface="Times New Roman" panose="02020603050405020304" pitchFamily="18" charset="0"/>
              </a:rPr>
              <a:t> </a:t>
            </a:r>
            <a:r>
              <a:rPr lang="en-US" sz="2400" err="1">
                <a:solidFill>
                  <a:schemeClr val="tx1"/>
                </a:solidFill>
                <a:latin typeface="Times New Roman" panose="02020603050405020304" pitchFamily="18" charset="0"/>
                <a:cs typeface="Times New Roman" panose="02020603050405020304" pitchFamily="18" charset="0"/>
              </a:rPr>
              <a:t>phí</a:t>
            </a:r>
            <a:r>
              <a:rPr lang="en-US" sz="2400">
                <a:solidFill>
                  <a:schemeClr val="tx1"/>
                </a:solidFill>
                <a:latin typeface="Times New Roman" panose="02020603050405020304" pitchFamily="18" charset="0"/>
                <a:cs typeface="Times New Roman" panose="02020603050405020304" pitchFamily="18" charset="0"/>
              </a:rPr>
              <a:t> ủy </a:t>
            </a:r>
            <a:r>
              <a:rPr lang="en-US" sz="2400" dirty="0" err="1">
                <a:solidFill>
                  <a:schemeClr val="tx1"/>
                </a:solidFill>
                <a:latin typeface="Times New Roman" panose="02020603050405020304" pitchFamily="18" charset="0"/>
                <a:cs typeface="Times New Roman" panose="02020603050405020304" pitchFamily="18" charset="0"/>
              </a:rPr>
              <a:t>quyền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của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ngân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sách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tỉnh</a:t>
            </a:r>
            <a:r>
              <a:rPr lang="en-US" sz="2400" dirty="0">
                <a:solidFill>
                  <a:schemeClr val="tx1"/>
                </a:solidFill>
                <a:latin typeface="Times New Roman" panose="02020603050405020304" pitchFamily="18" charset="0"/>
                <a:cs typeface="Times New Roman" panose="02020603050405020304" pitchFamily="18" charset="0"/>
              </a:rPr>
              <a:t>;</a:t>
            </a:r>
          </a:p>
          <a:p>
            <a:pPr indent="-365760">
              <a:spcAft>
                <a:spcPts val="400"/>
              </a:spcAft>
              <a:buSzPts val="1600"/>
              <a:buFont typeface="Times New Roman" panose="02020603050405020304" pitchFamily="18" charset="0"/>
              <a:buChar char=""/>
            </a:pPr>
            <a:r>
              <a:rPr lang="vi-VN" sz="2400" dirty="0">
                <a:solidFill>
                  <a:schemeClr val="tx1"/>
                </a:solidFill>
                <a:latin typeface="Times New Roman" panose="02020603050405020304" pitchFamily="18" charset="0"/>
                <a:cs typeface="Times New Roman" panose="02020603050405020304" pitchFamily="18" charset="0"/>
              </a:rPr>
              <a:t>Quyết toán chi xây dựng cơ bản của ngân sách địa phương;</a:t>
            </a:r>
          </a:p>
          <a:p>
            <a:pPr indent="-365760">
              <a:spcAft>
                <a:spcPts val="400"/>
              </a:spcAft>
              <a:buSzPts val="1600"/>
              <a:buFont typeface="Times New Roman" panose="02020603050405020304" pitchFamily="18" charset="0"/>
              <a:buChar char=""/>
            </a:pPr>
            <a:r>
              <a:rPr lang="vi-VN" sz="2400" dirty="0">
                <a:solidFill>
                  <a:schemeClr val="tx1"/>
                </a:solidFill>
                <a:latin typeface="Times New Roman" panose="02020603050405020304" pitchFamily="18" charset="0"/>
                <a:cs typeface="Times New Roman" panose="02020603050405020304" pitchFamily="18" charset="0"/>
              </a:rPr>
              <a:t>Quyết toán chi ngân sách tỉnh phần vốn cấp trực tiếp bằng lệnh chi cho các đối tượng không có quan hệ thường xuyên với ngân sách</a:t>
            </a:r>
            <a:r>
              <a:rPr lang="en-US" sz="2400" dirty="0">
                <a:solidFill>
                  <a:schemeClr val="tx1"/>
                </a:solidFill>
                <a:latin typeface="Times New Roman" panose="02020603050405020304" pitchFamily="18" charset="0"/>
                <a:cs typeface="Times New Roman" panose="02020603050405020304" pitchFamily="18" charset="0"/>
              </a:rPr>
              <a:t>…</a:t>
            </a:r>
            <a:endParaRPr lang="vi-VN" sz="2400" dirty="0">
              <a:solidFill>
                <a:schemeClr val="tx1"/>
              </a:solidFill>
              <a:latin typeface="Times New Roman" panose="02020603050405020304" pitchFamily="18" charset="0"/>
              <a:cs typeface="Times New Roman" panose="02020603050405020304" pitchFamily="18" charset="0"/>
            </a:endParaRPr>
          </a:p>
        </p:txBody>
      </p:sp>
      <p:sp>
        <p:nvSpPr>
          <p:cNvPr id="3" name="Rectangle 2"/>
          <p:cNvSpPr txBox="1">
            <a:spLocks noGrp="1"/>
          </p:cNvSpPr>
          <p:nvPr>
            <p:ph type="title"/>
          </p:nvPr>
        </p:nvSpPr>
        <p:spPr>
          <a:xfrm>
            <a:off x="304796" y="228601"/>
            <a:ext cx="8458204" cy="762000"/>
          </a:xfrm>
        </p:spPr>
        <p:txBody>
          <a:bodyPr anchorCtr="1"/>
          <a:lstStyle/>
          <a:p>
            <a:pPr lvl="0" algn="ctr"/>
            <a:r>
              <a:rPr lang="en-US" sz="3600" dirty="0">
                <a:solidFill>
                  <a:schemeClr val="accent4"/>
                </a:solidFill>
                <a:latin typeface="Times New Roman" panose="02020603050405020304" pitchFamily="18" charset="0"/>
                <a:cs typeface="Times New Roman" panose="02020603050405020304" pitchFamily="18" charset="0"/>
              </a:rPr>
              <a:t>3.2. </a:t>
            </a:r>
            <a:r>
              <a:rPr lang="vi-VN" sz="3600" dirty="0">
                <a:solidFill>
                  <a:schemeClr val="accent4"/>
                </a:solidFill>
                <a:latin typeface="Times New Roman" panose="02020603050405020304" pitchFamily="18" charset="0"/>
                <a:cs typeface="Times New Roman" panose="02020603050405020304" pitchFamily="18" charset="0"/>
              </a:rPr>
              <a:t>Căn cứ lập quyết toán </a:t>
            </a:r>
            <a:r>
              <a:rPr lang="en-US" sz="3600" dirty="0">
                <a:solidFill>
                  <a:schemeClr val="accent4"/>
                </a:solidFill>
                <a:latin typeface="Times New Roman" panose="02020603050405020304" pitchFamily="18" charset="0"/>
                <a:cs typeface="Times New Roman" panose="02020603050405020304" pitchFamily="18" charset="0"/>
              </a:rPr>
              <a:t>NSĐP</a:t>
            </a:r>
          </a:p>
        </p:txBody>
      </p:sp>
    </p:spTree>
  </p:cSld>
  <p:clrMapOvr>
    <a:masterClrMapping/>
  </p:clrMapOvr>
  <p:transition>
    <p:wedge/>
  </p:transition>
</p:sld>
</file>

<file path=ppt/slides/slide45.xml><?xml version="1.0" encoding="utf-8"?>
<p:sld xmlns:a="http://schemas.openxmlformats.org/drawingml/2006/main" xmlns:r="http://schemas.openxmlformats.org/officeDocument/2006/relationships" xmlns:p="http://schemas.openxmlformats.org/presentationml/2006/main">
  <p:cSld name="Slide25">
    <p:spTree>
      <p:nvGrpSpPr>
        <p:cNvPr id="1" name=""/>
        <p:cNvGrpSpPr/>
        <p:nvPr/>
      </p:nvGrpSpPr>
      <p:grpSpPr>
        <a:xfrm>
          <a:off x="0" y="0"/>
          <a:ext cx="0" cy="0"/>
          <a:chOff x="0" y="0"/>
          <a:chExt cx="0" cy="0"/>
        </a:xfrm>
      </p:grpSpPr>
      <p:sp>
        <p:nvSpPr>
          <p:cNvPr id="2" name="Rectangle 3"/>
          <p:cNvSpPr txBox="1">
            <a:spLocks noGrp="1"/>
          </p:cNvSpPr>
          <p:nvPr>
            <p:ph idx="1"/>
          </p:nvPr>
        </p:nvSpPr>
        <p:spPr>
          <a:xfrm>
            <a:off x="380995" y="1160585"/>
            <a:ext cx="8534398" cy="4800600"/>
          </a:xfrm>
        </p:spPr>
        <p:txBody>
          <a:bodyPr/>
          <a:lstStyle/>
          <a:p>
            <a:pPr lvl="0" indent="-365760" algn="just">
              <a:spcAft>
                <a:spcPts val="400"/>
              </a:spcAft>
            </a:pPr>
            <a:r>
              <a:rPr lang="nl-NL" dirty="0">
                <a:solidFill>
                  <a:schemeClr val="tx1"/>
                </a:solidFill>
                <a:latin typeface="Times New Roman" panose="02020603050405020304" pitchFamily="18" charset="0"/>
                <a:cs typeface="Times New Roman" panose="02020603050405020304" pitchFamily="18" charset="0"/>
              </a:rPr>
              <a:t>Số liệu quyết toán phải trung thực, đầy đủ, chính xác.</a:t>
            </a:r>
          </a:p>
          <a:p>
            <a:pPr lvl="0" indent="-365760" algn="just">
              <a:spcAft>
                <a:spcPts val="400"/>
              </a:spcAft>
            </a:pPr>
            <a:r>
              <a:rPr lang="nl-NL" dirty="0">
                <a:solidFill>
                  <a:schemeClr val="tx1"/>
                </a:solidFill>
                <a:latin typeface="Times New Roman" panose="02020603050405020304" pitchFamily="18" charset="0"/>
                <a:cs typeface="Times New Roman" panose="02020603050405020304" pitchFamily="18" charset="0"/>
              </a:rPr>
              <a:t>Số quyết toán thu NS trong niên độ là số đã thực thu vào KBNN trong niên độ; số quyết toán chi NS là số đã đủ thủ tục thanh toán trong niên độ theo chế độ quy định và số chi chuyển nguồn sang năm sau theo quyết định của Chủ tịch UBND, thủ trưởng cơ quan tài chính (nếu </a:t>
            </a:r>
            <a:r>
              <a:rPr lang="nl-NL">
                <a:solidFill>
                  <a:schemeClr val="tx1"/>
                </a:solidFill>
                <a:latin typeface="Times New Roman" panose="02020603050405020304" pitchFamily="18" charset="0"/>
                <a:cs typeface="Times New Roman" panose="02020603050405020304" pitchFamily="18" charset="0"/>
              </a:rPr>
              <a:t>được ủy </a:t>
            </a:r>
            <a:r>
              <a:rPr lang="nl-NL" dirty="0">
                <a:solidFill>
                  <a:schemeClr val="tx1"/>
                </a:solidFill>
                <a:latin typeface="Times New Roman" panose="02020603050405020304" pitchFamily="18" charset="0"/>
                <a:cs typeface="Times New Roman" panose="02020603050405020304" pitchFamily="18" charset="0"/>
              </a:rPr>
              <a:t>quyền).</a:t>
            </a:r>
          </a:p>
          <a:p>
            <a:pPr lvl="0" indent="-365760" algn="just">
              <a:spcAft>
                <a:spcPts val="400"/>
              </a:spcAft>
            </a:pPr>
            <a:r>
              <a:rPr lang="nl-NL" dirty="0">
                <a:solidFill>
                  <a:schemeClr val="tx1"/>
                </a:solidFill>
                <a:latin typeface="Times New Roman" panose="02020603050405020304" pitchFamily="18" charset="0"/>
                <a:cs typeface="Times New Roman" panose="02020603050405020304" pitchFamily="18" charset="0"/>
              </a:rPr>
              <a:t>Nội dung quyết toán phải đúng với nội dung chỉ tiêu trong dự toán được HĐND quyết định.</a:t>
            </a:r>
          </a:p>
          <a:p>
            <a:pPr lvl="0" indent="-365760" algn="just">
              <a:spcAft>
                <a:spcPts val="400"/>
              </a:spcAft>
            </a:pPr>
            <a:r>
              <a:rPr lang="nl-NL" dirty="0">
                <a:solidFill>
                  <a:schemeClr val="tx1"/>
                </a:solidFill>
                <a:latin typeface="Times New Roman" panose="02020603050405020304" pitchFamily="18" charset="0"/>
                <a:cs typeface="Times New Roman" panose="02020603050405020304" pitchFamily="18" charset="0"/>
              </a:rPr>
              <a:t>Báo cáo quyết toán phải theo đúng chỉ tiêu, mẫu biểu quy định và phải có thuyết minh, giải trình.</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3" name="Rectangle 2"/>
          <p:cNvSpPr txBox="1">
            <a:spLocks noGrp="1"/>
          </p:cNvSpPr>
          <p:nvPr>
            <p:ph type="title"/>
          </p:nvPr>
        </p:nvSpPr>
        <p:spPr>
          <a:xfrm>
            <a:off x="381003" y="228600"/>
            <a:ext cx="8534397" cy="914400"/>
          </a:xfrm>
        </p:spPr>
        <p:txBody>
          <a:bodyPr/>
          <a:lstStyle/>
          <a:p>
            <a:pPr lvl="0" algn="ctr"/>
            <a:r>
              <a:rPr lang="nl-NL" sz="3600" dirty="0">
                <a:solidFill>
                  <a:schemeClr val="accent4"/>
                </a:solidFill>
                <a:latin typeface="Times New Roman" panose="02020603050405020304" pitchFamily="18" charset="0"/>
                <a:cs typeface="Times New Roman" panose="02020603050405020304" pitchFamily="18" charset="0"/>
              </a:rPr>
              <a:t>3.3. Nguyên tắc lập quyết toán NSNN </a:t>
            </a:r>
            <a:endParaRPr lang="en-US" sz="3600" dirty="0">
              <a:solidFill>
                <a:schemeClr val="accent4"/>
              </a:solidFill>
              <a:latin typeface="Times New Roman" panose="02020603050405020304" pitchFamily="18" charset="0"/>
              <a:cs typeface="Times New Roman" panose="02020603050405020304" pitchFamily="18" charset="0"/>
            </a:endParaRPr>
          </a:p>
        </p:txBody>
      </p:sp>
    </p:spTree>
  </p:cSld>
  <p:clrMapOvr>
    <a:masterClrMapping/>
  </p:clrMapOvr>
  <p:transition>
    <p:wedge/>
  </p:transition>
</p:sld>
</file>

<file path=ppt/slides/slide46.xml><?xml version="1.0" encoding="utf-8"?>
<p:sld xmlns:a="http://schemas.openxmlformats.org/drawingml/2006/main" xmlns:r="http://schemas.openxmlformats.org/officeDocument/2006/relationships" xmlns:p="http://schemas.openxmlformats.org/presentationml/2006/main">
  <p:cSld name="Slide24">
    <p:spTree>
      <p:nvGrpSpPr>
        <p:cNvPr id="1" name=""/>
        <p:cNvGrpSpPr/>
        <p:nvPr/>
      </p:nvGrpSpPr>
      <p:grpSpPr>
        <a:xfrm>
          <a:off x="0" y="0"/>
          <a:ext cx="0" cy="0"/>
          <a:chOff x="0" y="0"/>
          <a:chExt cx="0" cy="0"/>
        </a:xfrm>
      </p:grpSpPr>
      <p:sp>
        <p:nvSpPr>
          <p:cNvPr id="2" name="Rectangle 3"/>
          <p:cNvSpPr txBox="1">
            <a:spLocks noGrp="1"/>
          </p:cNvSpPr>
          <p:nvPr>
            <p:ph idx="1"/>
          </p:nvPr>
        </p:nvSpPr>
        <p:spPr>
          <a:xfrm>
            <a:off x="427891" y="1371600"/>
            <a:ext cx="8335109" cy="5029200"/>
          </a:xfrm>
        </p:spPr>
        <p:txBody>
          <a:bodyPr/>
          <a:lstStyle/>
          <a:p>
            <a:pPr indent="-365760" algn="just">
              <a:spcBef>
                <a:spcPts val="600"/>
              </a:spcBef>
              <a:spcAft>
                <a:spcPts val="600"/>
              </a:spcAft>
            </a:pPr>
            <a:r>
              <a:rPr lang="en-US" sz="2800" dirty="0" err="1">
                <a:latin typeface="Times New Roman" panose="02020603050405020304" pitchFamily="18" charset="0"/>
                <a:cs typeface="Times New Roman" panose="02020603050405020304" pitchFamily="18" charset="0"/>
              </a:rPr>
              <a:t>Quốc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chuẩn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quyết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toán</a:t>
            </a:r>
            <a:r>
              <a:rPr lang="en-US" sz="2800" dirty="0">
                <a:latin typeface="Times New Roman" panose="02020603050405020304" pitchFamily="18" charset="0"/>
                <a:cs typeface="Times New Roman" panose="02020603050405020304" pitchFamily="18" charset="0"/>
              </a:rPr>
              <a:t> NSNN </a:t>
            </a:r>
            <a:r>
              <a:rPr lang="en-US" sz="2800" dirty="0" err="1">
                <a:latin typeface="Times New Roman" panose="02020603050405020304" pitchFamily="18" charset="0"/>
                <a:cs typeface="Times New Roman" panose="02020603050405020304" pitchFamily="18" charset="0"/>
              </a:rPr>
              <a:t>chậm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nhất</a:t>
            </a:r>
            <a:r>
              <a:rPr lang="en-US" sz="2800" dirty="0">
                <a:latin typeface="Times New Roman" panose="02020603050405020304" pitchFamily="18" charset="0"/>
                <a:cs typeface="Times New Roman" panose="02020603050405020304" pitchFamily="18" charset="0"/>
              </a:rPr>
              <a:t> 18 </a:t>
            </a:r>
            <a:r>
              <a:rPr lang="en-US" sz="2800" dirty="0" err="1">
                <a:latin typeface="Times New Roman" panose="02020603050405020304" pitchFamily="18" charset="0"/>
                <a:cs typeface="Times New Roman" panose="02020603050405020304" pitchFamily="18" charset="0"/>
              </a:rPr>
              <a:t>tháng</a:t>
            </a:r>
            <a:r>
              <a:rPr lang="en-US" sz="2800" dirty="0">
                <a:latin typeface="Times New Roman" panose="02020603050405020304" pitchFamily="18" charset="0"/>
                <a:cs typeface="Times New Roman" panose="02020603050405020304" pitchFamily="18" charset="0"/>
              </a:rPr>
              <a:t>.</a:t>
            </a:r>
          </a:p>
          <a:p>
            <a:pPr indent="-365760" algn="just">
              <a:spcBef>
                <a:spcPts val="600"/>
              </a:spcBef>
              <a:spcAft>
                <a:spcPts val="600"/>
              </a:spcAft>
            </a:pPr>
            <a:r>
              <a:rPr lang="en-US" sz="2800" dirty="0">
                <a:latin typeface="Times New Roman" panose="02020603050405020304" pitchFamily="18" charset="0"/>
                <a:cs typeface="Times New Roman" panose="02020603050405020304" pitchFamily="18" charset="0"/>
              </a:rPr>
              <a:t>HĐND </a:t>
            </a:r>
            <a:r>
              <a:rPr lang="en-US" sz="2800" dirty="0" err="1">
                <a:latin typeface="Times New Roman" panose="02020603050405020304" pitchFamily="18" charset="0"/>
                <a:cs typeface="Times New Roman" panose="02020603050405020304" pitchFamily="18" charset="0"/>
              </a:rPr>
              <a:t>cấp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tỉnh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chuẩn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quyết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toán</a:t>
            </a:r>
            <a:r>
              <a:rPr lang="en-US" sz="2800" dirty="0">
                <a:latin typeface="Times New Roman" panose="02020603050405020304" pitchFamily="18" charset="0"/>
                <a:cs typeface="Times New Roman" panose="02020603050405020304" pitchFamily="18" charset="0"/>
              </a:rPr>
              <a:t> NSĐP </a:t>
            </a:r>
            <a:r>
              <a:rPr lang="en-US" sz="2800" dirty="0" err="1">
                <a:latin typeface="Times New Roman" panose="02020603050405020304" pitchFamily="18" charset="0"/>
                <a:cs typeface="Times New Roman" panose="02020603050405020304" pitchFamily="18" charset="0"/>
              </a:rPr>
              <a:t>chậm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nhất</a:t>
            </a:r>
            <a:r>
              <a:rPr lang="en-US" sz="2800" dirty="0">
                <a:latin typeface="Times New Roman" panose="02020603050405020304" pitchFamily="18" charset="0"/>
                <a:cs typeface="Times New Roman" panose="02020603050405020304" pitchFamily="18" charset="0"/>
              </a:rPr>
              <a:t> 12 </a:t>
            </a:r>
            <a:r>
              <a:rPr lang="en-US" sz="2800" dirty="0" err="1">
                <a:latin typeface="Times New Roman" panose="02020603050405020304" pitchFamily="18" charset="0"/>
                <a:cs typeface="Times New Roman" panose="02020603050405020304" pitchFamily="18" charset="0"/>
              </a:rPr>
              <a:t>tháng</a:t>
            </a:r>
            <a:r>
              <a:rPr lang="en-US" sz="2800" dirty="0">
                <a:latin typeface="Times New Roman" panose="02020603050405020304" pitchFamily="18" charset="0"/>
                <a:cs typeface="Times New Roman" panose="02020603050405020304" pitchFamily="18" charset="0"/>
              </a:rPr>
              <a:t>.  </a:t>
            </a:r>
          </a:p>
          <a:p>
            <a:pPr indent="-365760" algn="just">
              <a:spcBef>
                <a:spcPts val="600"/>
              </a:spcBef>
              <a:spcAft>
                <a:spcPts val="600"/>
              </a:spcAft>
            </a:pPr>
            <a:r>
              <a:rPr lang="vi-VN" sz="2800" dirty="0">
                <a:latin typeface="Times New Roman" panose="02020603050405020304" pitchFamily="18" charset="0"/>
                <a:cs typeface="Times New Roman" panose="02020603050405020304" pitchFamily="18" charset="0"/>
              </a:rPr>
              <a:t>HĐND</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cấp tỉnh quy định thời hạn phê chuẩn quyết toán cho các cấp ngân sách thuộc cấp mình nhưng không ảnh hưởng đến thời hạn phê chuẩn quyết toán của địa phương mình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quá</a:t>
            </a:r>
            <a:r>
              <a:rPr lang="en-US" sz="2800" dirty="0">
                <a:latin typeface="Times New Roman" panose="02020603050405020304" pitchFamily="18" charset="0"/>
                <a:cs typeface="Times New Roman" panose="02020603050405020304" pitchFamily="18" charset="0"/>
              </a:rPr>
              <a:t> 6 </a:t>
            </a:r>
            <a:r>
              <a:rPr lang="en-US" sz="2800" dirty="0" err="1">
                <a:latin typeface="Times New Roman" panose="02020603050405020304" pitchFamily="18" charset="0"/>
                <a:cs typeface="Times New Roman" panose="02020603050405020304" pitchFamily="18" charset="0"/>
              </a:rPr>
              <a:t>tháng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thúc</a:t>
            </a:r>
            <a:r>
              <a:rPr lang="en-US" sz="2800" dirty="0">
                <a:latin typeface="Times New Roman" panose="02020603050405020304" pitchFamily="18" charset="0"/>
                <a:cs typeface="Times New Roman" panose="02020603050405020304" pitchFamily="18" charset="0"/>
              </a:rPr>
              <a:t>)</a:t>
            </a:r>
            <a:r>
              <a:rPr lang="vi-VN" sz="2800" dirty="0">
                <a:latin typeface="Times New Roman" panose="02020603050405020304" pitchFamily="18" charset="0"/>
                <a:cs typeface="Times New Roman" panose="02020603050405020304" pitchFamily="18" charset="0"/>
              </a:rPr>
              <a:t>.</a:t>
            </a:r>
          </a:p>
        </p:txBody>
      </p:sp>
      <p:sp>
        <p:nvSpPr>
          <p:cNvPr id="3" name="Rectangle 2"/>
          <p:cNvSpPr txBox="1">
            <a:spLocks noGrp="1"/>
          </p:cNvSpPr>
          <p:nvPr>
            <p:ph type="title"/>
          </p:nvPr>
        </p:nvSpPr>
        <p:spPr>
          <a:xfrm>
            <a:off x="228600" y="304796"/>
            <a:ext cx="8762997" cy="762004"/>
          </a:xfrm>
        </p:spPr>
        <p:txBody>
          <a:bodyPr anchorCtr="1"/>
          <a:lstStyle/>
          <a:p>
            <a:pPr lvl="0" algn="ctr"/>
            <a:r>
              <a:rPr lang="en-US" sz="3600" dirty="0">
                <a:latin typeface="Times New Roman" panose="02020603050405020304" pitchFamily="18" charset="0"/>
                <a:cs typeface="Times New Roman" panose="02020603050405020304" pitchFamily="18" charset="0"/>
              </a:rPr>
              <a:t>3.4. </a:t>
            </a:r>
            <a:r>
              <a:rPr lang="en-US" sz="3600" dirty="0" err="1">
                <a:latin typeface="Times New Roman" panose="02020603050405020304" pitchFamily="18" charset="0"/>
                <a:cs typeface="Times New Roman" panose="02020603050405020304" pitchFamily="18" charset="0"/>
              </a:rPr>
              <a:t>Thời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hạn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phê</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chuẩn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quyết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toán</a:t>
            </a:r>
            <a:r>
              <a:rPr lang="en-US" sz="3600" dirty="0">
                <a:latin typeface="Times New Roman" panose="02020603050405020304" pitchFamily="18" charset="0"/>
                <a:cs typeface="Times New Roman" panose="02020603050405020304" pitchFamily="18" charset="0"/>
              </a:rPr>
              <a:t> </a:t>
            </a:r>
          </a:p>
        </p:txBody>
      </p:sp>
    </p:spTree>
  </p:cSld>
  <p:clrMapOvr>
    <a:masterClrMapping/>
  </p:clrMapOvr>
  <p:transition>
    <p:wedge/>
  </p:transition>
</p:sld>
</file>

<file path=ppt/slides/slide47.xml><?xml version="1.0" encoding="utf-8"?>
<p:sld xmlns:a="http://schemas.openxmlformats.org/drawingml/2006/main" xmlns:r="http://schemas.openxmlformats.org/officeDocument/2006/relationships" xmlns:p="http://schemas.openxmlformats.org/presentationml/2006/main">
  <p:cSld name="Slide29">
    <p:spTree>
      <p:nvGrpSpPr>
        <p:cNvPr id="1" name=""/>
        <p:cNvGrpSpPr/>
        <p:nvPr/>
      </p:nvGrpSpPr>
      <p:grpSpPr>
        <a:xfrm>
          <a:off x="0" y="0"/>
          <a:ext cx="0" cy="0"/>
          <a:chOff x="0" y="0"/>
          <a:chExt cx="0" cy="0"/>
        </a:xfrm>
      </p:grpSpPr>
      <p:sp>
        <p:nvSpPr>
          <p:cNvPr id="2" name="Rectangle 3"/>
          <p:cNvSpPr txBox="1">
            <a:spLocks noGrp="1"/>
          </p:cNvSpPr>
          <p:nvPr>
            <p:ph idx="1"/>
          </p:nvPr>
        </p:nvSpPr>
        <p:spPr>
          <a:xfrm>
            <a:off x="190502" y="1447800"/>
            <a:ext cx="8762996" cy="4618892"/>
          </a:xfrm>
        </p:spPr>
        <p:txBody>
          <a:bodyPr/>
          <a:lstStyle/>
          <a:p>
            <a:pPr indent="-365760" algn="just">
              <a:spcAft>
                <a:spcPts val="400"/>
              </a:spcAft>
            </a:pPr>
            <a:r>
              <a:rPr lang="en-US" sz="2500" dirty="0" err="1">
                <a:latin typeface="Times New Roman" panose="02020603050405020304" pitchFamily="18" charset="0"/>
                <a:cs typeface="Times New Roman" panose="02020603050405020304" pitchFamily="18" charset="0"/>
              </a:rPr>
              <a:t>Phân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cấp</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quản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lý</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ngân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sách</a:t>
            </a:r>
            <a:r>
              <a:rPr lang="en-US" sz="2500" dirty="0">
                <a:latin typeface="Times New Roman" panose="02020603050405020304" pitchFamily="18" charset="0"/>
                <a:cs typeface="Times New Roman" panose="02020603050405020304" pitchFamily="18" charset="0"/>
              </a:rPr>
              <a:t>, </a:t>
            </a:r>
            <a:r>
              <a:rPr lang="vi-VN" sz="2500" dirty="0">
                <a:latin typeface="Times New Roman" panose="02020603050405020304" pitchFamily="18" charset="0"/>
                <a:cs typeface="Times New Roman" panose="02020603050405020304" pitchFamily="18" charset="0"/>
              </a:rPr>
              <a:t>Cơ chế quản lý, điều hành ngân sách quốc gia. Tuỳ thuộc vào cơ chế quản lý của từng quốc gia mà xác định phạm vi quyết toán khác nhau. </a:t>
            </a:r>
            <a:endParaRPr lang="vi-VN" sz="2500" b="1" dirty="0">
              <a:latin typeface="Times New Roman" panose="02020603050405020304" pitchFamily="18" charset="0"/>
              <a:cs typeface="Times New Roman" panose="02020603050405020304" pitchFamily="18" charset="0"/>
            </a:endParaRPr>
          </a:p>
          <a:p>
            <a:pPr indent="-365760" algn="just">
              <a:spcAft>
                <a:spcPts val="400"/>
              </a:spcAft>
            </a:pPr>
            <a:r>
              <a:rPr lang="vi-VN" sz="2500" dirty="0">
                <a:latin typeface="Times New Roman" panose="02020603050405020304" pitchFamily="18" charset="0"/>
                <a:cs typeface="Times New Roman" panose="02020603050405020304" pitchFamily="18" charset="0"/>
              </a:rPr>
              <a:t>Phụ thuộc vào hệ thống thông tin kế </a:t>
            </a:r>
            <a:r>
              <a:rPr lang="en-US" sz="2500" dirty="0" err="1">
                <a:latin typeface="Times New Roman" panose="02020603050405020304" pitchFamily="18" charset="0"/>
                <a:cs typeface="Times New Roman" panose="02020603050405020304" pitchFamily="18" charset="0"/>
              </a:rPr>
              <a:t>toán</a:t>
            </a:r>
            <a:r>
              <a:rPr lang="en-US" sz="2500" dirty="0">
                <a:latin typeface="Times New Roman" panose="02020603050405020304" pitchFamily="18" charset="0"/>
                <a:cs typeface="Times New Roman" panose="02020603050405020304" pitchFamily="18" charset="0"/>
              </a:rPr>
              <a:t> </a:t>
            </a:r>
            <a:r>
              <a:rPr lang="vi-VN" sz="2500" dirty="0">
                <a:latin typeface="Times New Roman" panose="02020603050405020304" pitchFamily="18" charset="0"/>
                <a:cs typeface="Times New Roman" panose="02020603050405020304" pitchFamily="18" charset="0"/>
              </a:rPr>
              <a:t>về tài chính ngân sách. Thông tin về tài chính ngân sách ở đây được hiểu là các thông tin về kế toán ngân sách bao gồm kế toán của các đơn vị chi tiêu ngân sách, các cơ quan có nhiệm vụ thu chi ngân sách, cơ quan quản lý quỹ ngân sách, và cơ quan điều hành ngân sách.</a:t>
            </a:r>
          </a:p>
          <a:p>
            <a:pPr indent="-365760" algn="just">
              <a:spcAft>
                <a:spcPts val="400"/>
              </a:spcAft>
            </a:pPr>
            <a:r>
              <a:rPr lang="vi-VN" sz="2500" dirty="0">
                <a:latin typeface="Times New Roman" panose="02020603050405020304" pitchFamily="18" charset="0"/>
                <a:cs typeface="Times New Roman" panose="02020603050405020304" pitchFamily="18" charset="0"/>
              </a:rPr>
              <a:t>Tổ chức quyết toán ngân sách: Tổ chức quyết toán khoa học hợp lý từ khâu lập quyết toán đến khâu kiểm toán quyết toán, thẩm tra, phê chuẩn quyết toán sẽ </a:t>
            </a:r>
            <a:r>
              <a:rPr lang="en-US" sz="2500" dirty="0" err="1">
                <a:latin typeface="Times New Roman" panose="02020603050405020304" pitchFamily="18" charset="0"/>
                <a:cs typeface="Times New Roman" panose="02020603050405020304" pitchFamily="18" charset="0"/>
              </a:rPr>
              <a:t>ảnh</a:t>
            </a:r>
            <a:r>
              <a:rPr lang="en-US" sz="2500" dirty="0">
                <a:latin typeface="Times New Roman" panose="02020603050405020304" pitchFamily="18" charset="0"/>
                <a:cs typeface="Times New Roman" panose="02020603050405020304" pitchFamily="18" charset="0"/>
              </a:rPr>
              <a:t> h</a:t>
            </a:r>
            <a:r>
              <a:rPr lang="vi-VN" sz="2500" dirty="0">
                <a:latin typeface="Times New Roman" panose="02020603050405020304" pitchFamily="18" charset="0"/>
                <a:cs typeface="Times New Roman" panose="02020603050405020304" pitchFamily="18" charset="0"/>
              </a:rPr>
              <a:t>ư</a:t>
            </a:r>
            <a:r>
              <a:rPr lang="en-US" sz="2500" dirty="0" err="1">
                <a:latin typeface="Times New Roman" panose="02020603050405020304" pitchFamily="18" charset="0"/>
                <a:cs typeface="Times New Roman" panose="02020603050405020304" pitchFamily="18" charset="0"/>
              </a:rPr>
              <a:t>ởng</a:t>
            </a:r>
            <a:r>
              <a:rPr lang="en-US" sz="2500" dirty="0">
                <a:latin typeface="Times New Roman" panose="02020603050405020304" pitchFamily="18" charset="0"/>
                <a:cs typeface="Times New Roman" panose="02020603050405020304" pitchFamily="18" charset="0"/>
              </a:rPr>
              <a:t> </a:t>
            </a:r>
            <a:r>
              <a:rPr lang="vi-VN" sz="2500" dirty="0">
                <a:latin typeface="Times New Roman" panose="02020603050405020304" pitchFamily="18" charset="0"/>
                <a:cs typeface="Times New Roman" panose="02020603050405020304" pitchFamily="18" charset="0"/>
              </a:rPr>
              <a:t>đến chất lượng quyết toán.</a:t>
            </a:r>
          </a:p>
        </p:txBody>
      </p:sp>
      <p:sp>
        <p:nvSpPr>
          <p:cNvPr id="3" name="Rectangle 2"/>
          <p:cNvSpPr txBox="1">
            <a:spLocks noGrp="1"/>
          </p:cNvSpPr>
          <p:nvPr>
            <p:ph type="title"/>
          </p:nvPr>
        </p:nvSpPr>
        <p:spPr>
          <a:xfrm>
            <a:off x="304796" y="228600"/>
            <a:ext cx="8762996" cy="1066800"/>
          </a:xfrm>
        </p:spPr>
        <p:txBody>
          <a:bodyPr anchorCtr="1"/>
          <a:lstStyle/>
          <a:p>
            <a:pPr lvl="0" algn="ctr"/>
            <a:r>
              <a:rPr lang="en-US" sz="3500" dirty="0">
                <a:solidFill>
                  <a:schemeClr val="accent4"/>
                </a:solidFill>
                <a:latin typeface="Times New Roman" panose="02020603050405020304" pitchFamily="18" charset="0"/>
                <a:cs typeface="Times New Roman" panose="02020603050405020304" pitchFamily="18" charset="0"/>
              </a:rPr>
              <a:t>3.5. </a:t>
            </a:r>
            <a:r>
              <a:rPr lang="vi-VN" sz="3500" dirty="0">
                <a:solidFill>
                  <a:schemeClr val="accent4"/>
                </a:solidFill>
                <a:latin typeface="Times New Roman" panose="02020603050405020304" pitchFamily="18" charset="0"/>
                <a:cs typeface="Times New Roman" panose="02020603050405020304" pitchFamily="18" charset="0"/>
              </a:rPr>
              <a:t>Các nhân tố ảnh hưởng </a:t>
            </a:r>
            <a:br>
              <a:rPr lang="en-US" sz="3500" dirty="0">
                <a:solidFill>
                  <a:schemeClr val="accent4"/>
                </a:solidFill>
                <a:latin typeface="Times New Roman" panose="02020603050405020304" pitchFamily="18" charset="0"/>
                <a:cs typeface="Times New Roman" panose="02020603050405020304" pitchFamily="18" charset="0"/>
              </a:rPr>
            </a:br>
            <a:r>
              <a:rPr lang="vi-VN" sz="3500" dirty="0">
                <a:solidFill>
                  <a:schemeClr val="accent4"/>
                </a:solidFill>
                <a:latin typeface="Times New Roman" panose="02020603050405020304" pitchFamily="18" charset="0"/>
                <a:cs typeface="Times New Roman" panose="02020603050405020304" pitchFamily="18" charset="0"/>
              </a:rPr>
              <a:t>đến quyết toán ngân sách</a:t>
            </a:r>
            <a:endParaRPr lang="en-US" sz="3500" dirty="0">
              <a:solidFill>
                <a:schemeClr val="accent4"/>
              </a:solidFill>
              <a:latin typeface="Times New Roman" panose="02020603050405020304" pitchFamily="18" charset="0"/>
              <a:cs typeface="Times New Roman" panose="02020603050405020304" pitchFamily="18" charset="0"/>
            </a:endParaRPr>
          </a:p>
        </p:txBody>
      </p:sp>
    </p:spTree>
  </p:cSld>
  <p:clrMapOvr>
    <a:masterClrMapping/>
  </p:clrMapOvr>
  <p:transition>
    <p:wedge/>
  </p:transition>
</p:sld>
</file>

<file path=ppt/slides/slide48.xml><?xml version="1.0" encoding="utf-8"?>
<p:sld xmlns:a="http://schemas.openxmlformats.org/drawingml/2006/main" xmlns:r="http://schemas.openxmlformats.org/officeDocument/2006/relationships" xmlns:p="http://schemas.openxmlformats.org/presentationml/2006/main">
  <p:cSld name="Slide52">
    <p:spTree>
      <p:nvGrpSpPr>
        <p:cNvPr id="1" name=""/>
        <p:cNvGrpSpPr/>
        <p:nvPr/>
      </p:nvGrpSpPr>
      <p:grpSpPr>
        <a:xfrm>
          <a:off x="0" y="0"/>
          <a:ext cx="0" cy="0"/>
          <a:chOff x="0" y="0"/>
          <a:chExt cx="0" cy="0"/>
        </a:xfrm>
      </p:grpSpPr>
      <p:sp>
        <p:nvSpPr>
          <p:cNvPr id="2" name="Rectangle 3"/>
          <p:cNvSpPr txBox="1">
            <a:spLocks noGrp="1"/>
          </p:cNvSpPr>
          <p:nvPr>
            <p:ph idx="1"/>
          </p:nvPr>
        </p:nvSpPr>
        <p:spPr>
          <a:xfrm>
            <a:off x="304796" y="990600"/>
            <a:ext cx="8610604" cy="5715000"/>
          </a:xfrm>
        </p:spPr>
        <p:txBody>
          <a:bodyPr/>
          <a:lstStyle/>
          <a:p>
            <a:pPr indent="-365760" algn="just">
              <a:lnSpc>
                <a:spcPct val="90000"/>
              </a:lnSpc>
              <a:spcBef>
                <a:spcPts val="300"/>
              </a:spcBef>
              <a:spcAft>
                <a:spcPts val="300"/>
              </a:spcAft>
            </a:pPr>
            <a:r>
              <a:rPr lang="vi-VN" sz="2150" dirty="0">
                <a:latin typeface="+mj-lt"/>
              </a:rPr>
              <a:t>HĐND thảo luận và quyết định  dự toán NSĐP, phương án phân bổ ngân sách cấp mình.</a:t>
            </a:r>
          </a:p>
          <a:p>
            <a:pPr indent="-365760" algn="just">
              <a:lnSpc>
                <a:spcPct val="90000"/>
              </a:lnSpc>
              <a:spcBef>
                <a:spcPts val="300"/>
              </a:spcBef>
              <a:spcAft>
                <a:spcPts val="300"/>
              </a:spcAft>
            </a:pPr>
            <a:r>
              <a:rPr lang="vi-VN" sz="2150" dirty="0">
                <a:latin typeface="+mj-lt"/>
              </a:rPr>
              <a:t>Trên cơ sở UBND báo cáo trước HĐND, Ban KT&amp;NS báo cáo thẩm tra dự toán NS, HĐND tổ chức thảo luận. Sau khi UBND giải trình tiếp thu, HĐND và quyết định dự toán NS </a:t>
            </a:r>
            <a:r>
              <a:rPr lang="vi-VN" sz="2150">
                <a:latin typeface="+mj-lt"/>
              </a:rPr>
              <a:t>gồm:</a:t>
            </a:r>
            <a:endParaRPr lang="vi-VN" sz="2150" dirty="0">
              <a:latin typeface="+mj-lt"/>
            </a:endParaRPr>
          </a:p>
          <a:p>
            <a:pPr indent="-365760" algn="just">
              <a:lnSpc>
                <a:spcPct val="90000"/>
              </a:lnSpc>
              <a:spcBef>
                <a:spcPts val="300"/>
              </a:spcBef>
              <a:spcAft>
                <a:spcPts val="300"/>
              </a:spcAft>
            </a:pPr>
            <a:r>
              <a:rPr lang="en-US" sz="2150">
                <a:latin typeface="Times New Roman" panose="02020603050405020304" pitchFamily="18" charset="0"/>
                <a:cs typeface="Times New Roman" panose="02020603050405020304" pitchFamily="18" charset="0"/>
              </a:rPr>
              <a:t>Dự toán thu NSNN trên địa bàn; </a:t>
            </a:r>
          </a:p>
          <a:p>
            <a:pPr indent="-365760" algn="just">
              <a:lnSpc>
                <a:spcPct val="90000"/>
              </a:lnSpc>
              <a:spcBef>
                <a:spcPts val="300"/>
              </a:spcBef>
              <a:spcAft>
                <a:spcPts val="300"/>
              </a:spcAft>
            </a:pPr>
            <a:r>
              <a:rPr lang="vi-VN" sz="2150">
                <a:latin typeface="+mj-lt"/>
              </a:rPr>
              <a:t>Chi </a:t>
            </a:r>
            <a:r>
              <a:rPr lang="vi-VN" sz="2150" dirty="0">
                <a:latin typeface="+mj-lt"/>
              </a:rPr>
              <a:t>NSĐP gồm tổng số và mức chi cho từng lĩnh vực; dự toán cho cho từng cơ quan, đơn vị thuộc cấp mình; mức bổ sung của NSĐP cho từng địa phương </a:t>
            </a:r>
            <a:r>
              <a:rPr lang="vi-VN" sz="2150">
                <a:latin typeface="+mj-lt"/>
              </a:rPr>
              <a:t>cấp dưới</a:t>
            </a:r>
            <a:r>
              <a:rPr lang="en-US" sz="2150">
                <a:latin typeface="+mj-lt"/>
              </a:rPr>
              <a:t>. </a:t>
            </a:r>
            <a:endParaRPr lang="vi-VN" sz="2150" dirty="0">
              <a:latin typeface="+mj-lt"/>
            </a:endParaRPr>
          </a:p>
          <a:p>
            <a:pPr indent="-365760" algn="just">
              <a:lnSpc>
                <a:spcPct val="90000"/>
              </a:lnSpc>
              <a:spcBef>
                <a:spcPts val="300"/>
              </a:spcBef>
              <a:spcAft>
                <a:spcPts val="300"/>
              </a:spcAft>
            </a:pPr>
            <a:r>
              <a:rPr lang="vi-VN" sz="2150">
                <a:latin typeface="+mj-lt"/>
              </a:rPr>
              <a:t>Đối </a:t>
            </a:r>
            <a:r>
              <a:rPr lang="vi-VN" sz="2150" dirty="0">
                <a:latin typeface="+mj-lt"/>
              </a:rPr>
              <a:t>với HĐND cấp tỉnh, ngoài các nội dung trên, quyết định phân cấp nguồn thu</a:t>
            </a:r>
            <a:r>
              <a:rPr lang="vi-VN" sz="2150">
                <a:latin typeface="+mj-lt"/>
              </a:rPr>
              <a:t>, </a:t>
            </a:r>
            <a:r>
              <a:rPr lang="vi-VN" sz="2150"/>
              <a:t>n</a:t>
            </a:r>
            <a:r>
              <a:rPr lang="vi-VN" sz="2150">
                <a:latin typeface="+mj-lt"/>
              </a:rPr>
              <a:t>hiệm </a:t>
            </a:r>
            <a:r>
              <a:rPr lang="vi-VN" sz="2150" dirty="0">
                <a:latin typeface="+mj-lt"/>
              </a:rPr>
              <a:t>vụ chi cho từng cấp NSĐP địa phương; tỷ lệ % phân chia các nguồn thu giữa tỉnh với từng huyện; phương án thu phí, lệ phí, các </a:t>
            </a:r>
            <a:r>
              <a:rPr lang="vi-VN" sz="2150">
                <a:latin typeface="+mj-lt"/>
              </a:rPr>
              <a:t>khoản đ</a:t>
            </a:r>
            <a:r>
              <a:rPr lang="vi-VN" sz="2150">
                <a:latin typeface="Times New Roman" panose="02020603050405020304" pitchFamily="18" charset="0"/>
              </a:rPr>
              <a:t>ó</a:t>
            </a:r>
            <a:r>
              <a:rPr lang="vi-VN" sz="2150">
                <a:latin typeface="+mj-lt"/>
              </a:rPr>
              <a:t>ng </a:t>
            </a:r>
            <a:r>
              <a:rPr lang="vi-VN" sz="2150" dirty="0">
                <a:latin typeface="+mj-lt"/>
              </a:rPr>
              <a:t>góp của nhân dân; định mức phân bổ NS, chế độ tiêu chuẩn, định mức chi; phương án huy </a:t>
            </a:r>
            <a:r>
              <a:rPr lang="vi-VN" sz="2150">
                <a:latin typeface="+mj-lt"/>
              </a:rPr>
              <a:t>động vốn</a:t>
            </a:r>
            <a:r>
              <a:rPr lang="en-US" sz="2150">
                <a:latin typeface="+mj-lt"/>
              </a:rPr>
              <a:t>.</a:t>
            </a:r>
            <a:endParaRPr lang="vi-VN" sz="2150" dirty="0">
              <a:latin typeface="+mj-lt"/>
            </a:endParaRPr>
          </a:p>
          <a:p>
            <a:pPr indent="-365760" algn="just">
              <a:lnSpc>
                <a:spcPct val="90000"/>
              </a:lnSpc>
              <a:spcBef>
                <a:spcPts val="300"/>
              </a:spcBef>
              <a:spcAft>
                <a:spcPts val="300"/>
              </a:spcAft>
            </a:pPr>
            <a:r>
              <a:rPr lang="vi-VN" sz="2150" dirty="0">
                <a:latin typeface="+mj-lt"/>
              </a:rPr>
              <a:t>HĐND quyết định dự toán </a:t>
            </a:r>
            <a:r>
              <a:rPr lang="vi-VN" sz="2150">
                <a:latin typeface="+mj-lt"/>
              </a:rPr>
              <a:t>và phư</a:t>
            </a:r>
            <a:r>
              <a:rPr lang="en-US" sz="2150">
                <a:latin typeface="Times New Roman" panose="02020603050405020304" pitchFamily="18" charset="0"/>
                <a:cs typeface="Times New Roman" panose="02020603050405020304" pitchFamily="18" charset="0"/>
              </a:rPr>
              <a:t>ơ</a:t>
            </a:r>
            <a:r>
              <a:rPr lang="vi-VN" sz="2150">
                <a:latin typeface="+mj-lt"/>
              </a:rPr>
              <a:t>ng </a:t>
            </a:r>
            <a:r>
              <a:rPr lang="vi-VN" sz="2150" dirty="0">
                <a:latin typeface="+mj-lt"/>
              </a:rPr>
              <a:t>án phân bổ NS trước ngày 10 tháng 12; HĐND cấp dưới quyết định dự toán NSĐP và phương án phân bổ NS chậm nhất 10 ngày kể từ ngày HĐND cấp trên trực tiếp quyết định dự toán.   </a:t>
            </a:r>
          </a:p>
        </p:txBody>
      </p:sp>
      <p:sp>
        <p:nvSpPr>
          <p:cNvPr id="3" name="Rectangle 2"/>
          <p:cNvSpPr txBox="1">
            <a:spLocks noGrp="1"/>
          </p:cNvSpPr>
          <p:nvPr>
            <p:ph type="title"/>
          </p:nvPr>
        </p:nvSpPr>
        <p:spPr>
          <a:xfrm>
            <a:off x="228600" y="152397"/>
            <a:ext cx="8839203" cy="838203"/>
          </a:xfrm>
        </p:spPr>
        <p:txBody>
          <a:bodyPr anchorCtr="1"/>
          <a:lstStyle/>
          <a:p>
            <a:pPr lvl="0" algn="ctr"/>
            <a:r>
              <a:rPr lang="en-US" sz="3500" i="1" dirty="0" err="1">
                <a:latin typeface="+mj-lt"/>
              </a:rPr>
              <a:t>Thảo</a:t>
            </a:r>
            <a:r>
              <a:rPr lang="en-US" sz="3500" i="1" dirty="0">
                <a:latin typeface="+mj-lt"/>
              </a:rPr>
              <a:t> </a:t>
            </a:r>
            <a:r>
              <a:rPr lang="en-US" sz="3500" i="1" dirty="0" err="1">
                <a:latin typeface="+mj-lt"/>
              </a:rPr>
              <a:t>luận</a:t>
            </a:r>
            <a:r>
              <a:rPr lang="en-US" sz="3500" i="1" dirty="0">
                <a:latin typeface="+mj-lt"/>
              </a:rPr>
              <a:t>, </a:t>
            </a:r>
            <a:r>
              <a:rPr lang="en-US" sz="3500" i="1" dirty="0" err="1">
                <a:latin typeface="+mj-lt"/>
              </a:rPr>
              <a:t>quyết</a:t>
            </a:r>
            <a:r>
              <a:rPr lang="en-US" sz="3500" i="1" dirty="0">
                <a:latin typeface="+mj-lt"/>
              </a:rPr>
              <a:t> </a:t>
            </a:r>
            <a:r>
              <a:rPr lang="en-US" sz="3500" i="1" dirty="0" err="1">
                <a:latin typeface="+mj-lt"/>
              </a:rPr>
              <a:t>định</a:t>
            </a:r>
            <a:r>
              <a:rPr lang="en-US" sz="3500" i="1" dirty="0">
                <a:latin typeface="+mj-lt"/>
              </a:rPr>
              <a:t> </a:t>
            </a:r>
            <a:r>
              <a:rPr lang="en-US" sz="3500" i="1" dirty="0" err="1">
                <a:latin typeface="+mj-lt"/>
              </a:rPr>
              <a:t>ngân</a:t>
            </a:r>
            <a:r>
              <a:rPr lang="en-US" sz="3500" i="1" dirty="0">
                <a:latin typeface="+mj-lt"/>
              </a:rPr>
              <a:t> </a:t>
            </a:r>
            <a:r>
              <a:rPr lang="en-US" sz="3500" i="1" dirty="0" err="1">
                <a:latin typeface="+mj-lt"/>
              </a:rPr>
              <a:t>sách</a:t>
            </a:r>
            <a:r>
              <a:rPr lang="en-US" sz="3500" i="1" dirty="0">
                <a:latin typeface="+mj-lt"/>
              </a:rPr>
              <a:t> </a:t>
            </a:r>
            <a:endParaRPr lang="en-US" sz="3500" dirty="0">
              <a:latin typeface="+mj-lt"/>
            </a:endParaRPr>
          </a:p>
        </p:txBody>
      </p:sp>
    </p:spTree>
  </p:cSld>
  <p:clrMapOvr>
    <a:masterClrMapping/>
  </p:clrMapOvr>
  <p:transition>
    <p:wedge/>
  </p:transition>
</p:sld>
</file>

<file path=ppt/slides/slide49.xml><?xml version="1.0" encoding="utf-8"?>
<p:sld xmlns:a="http://schemas.openxmlformats.org/drawingml/2006/main" xmlns:r="http://schemas.openxmlformats.org/officeDocument/2006/relationships" xmlns:p="http://schemas.openxmlformats.org/presentationml/2006/main">
  <p:cSld name="Slide32">
    <p:spTree>
      <p:nvGrpSpPr>
        <p:cNvPr id="1" name=""/>
        <p:cNvGrpSpPr/>
        <p:nvPr/>
      </p:nvGrpSpPr>
      <p:grpSpPr>
        <a:xfrm>
          <a:off x="0" y="0"/>
          <a:ext cx="0" cy="0"/>
          <a:chOff x="0" y="0"/>
          <a:chExt cx="0" cy="0"/>
        </a:xfrm>
      </p:grpSpPr>
      <p:sp>
        <p:nvSpPr>
          <p:cNvPr id="2" name="Rectangle 3"/>
          <p:cNvSpPr txBox="1">
            <a:spLocks noGrp="1"/>
          </p:cNvSpPr>
          <p:nvPr>
            <p:ph idx="1"/>
          </p:nvPr>
        </p:nvSpPr>
        <p:spPr>
          <a:xfrm>
            <a:off x="457201" y="1359877"/>
            <a:ext cx="8510953" cy="5040923"/>
          </a:xfrm>
        </p:spPr>
        <p:txBody>
          <a:bodyPr/>
          <a:lstStyle/>
          <a:p>
            <a:pPr algn="just">
              <a:spcAft>
                <a:spcPts val="400"/>
              </a:spcAft>
            </a:pPr>
            <a:r>
              <a:rPr lang="nl-NL" sz="2800" dirty="0">
                <a:solidFill>
                  <a:schemeClr val="tx1"/>
                </a:solidFill>
                <a:latin typeface="Times New Roman" panose="02020603050405020304" pitchFamily="18" charset="0"/>
                <a:cs typeface="Times New Roman" panose="02020603050405020304" pitchFamily="18" charset="0"/>
              </a:rPr>
              <a:t>Thẩm tra căn cứ pháp lý của QT NS </a:t>
            </a:r>
            <a:endParaRPr lang="en-US" sz="2800" dirty="0">
              <a:solidFill>
                <a:schemeClr val="tx1"/>
              </a:solidFill>
              <a:latin typeface="Times New Roman" panose="02020603050405020304" pitchFamily="18" charset="0"/>
              <a:cs typeface="Times New Roman" panose="02020603050405020304" pitchFamily="18" charset="0"/>
            </a:endParaRPr>
          </a:p>
          <a:p>
            <a:pPr algn="just">
              <a:spcAft>
                <a:spcPts val="400"/>
              </a:spcAft>
            </a:pPr>
            <a:r>
              <a:rPr lang="vi-VN" sz="2800" dirty="0">
                <a:latin typeface="Times New Roman" panose="02020603050405020304" pitchFamily="18" charset="0"/>
                <a:cs typeface="Times New Roman" panose="02020603050405020304" pitchFamily="18" charset="0"/>
              </a:rPr>
              <a:t>Thẩm tra hồ sơ quyết toán NS</a:t>
            </a:r>
            <a:r>
              <a:rPr lang="en-US" sz="2800" dirty="0">
                <a:latin typeface="Times New Roman" panose="02020603050405020304" pitchFamily="18" charset="0"/>
                <a:cs typeface="Times New Roman" panose="02020603050405020304" pitchFamily="18" charset="0"/>
              </a:rPr>
              <a:t>ĐP</a:t>
            </a:r>
            <a:endParaRPr lang="vi-VN" sz="2800" dirty="0">
              <a:latin typeface="Times New Roman" panose="02020603050405020304" pitchFamily="18" charset="0"/>
              <a:cs typeface="Times New Roman" panose="02020603050405020304" pitchFamily="18" charset="0"/>
            </a:endParaRPr>
          </a:p>
          <a:p>
            <a:pPr algn="just">
              <a:spcAft>
                <a:spcPts val="400"/>
              </a:spcAft>
            </a:pPr>
            <a:r>
              <a:rPr lang="en-US" sz="2800" spc="-30" dirty="0" err="1">
                <a:latin typeface="Times New Roman" panose="02020603050405020304" pitchFamily="18" charset="0"/>
                <a:cs typeface="Times New Roman" panose="02020603050405020304" pitchFamily="18" charset="0"/>
              </a:rPr>
              <a:t>Thẩm</a:t>
            </a:r>
            <a:r>
              <a:rPr lang="en-US" sz="2800" spc="-30" dirty="0">
                <a:latin typeface="Times New Roman" panose="02020603050405020304" pitchFamily="18" charset="0"/>
                <a:cs typeface="Times New Roman" panose="02020603050405020304" pitchFamily="18" charset="0"/>
              </a:rPr>
              <a:t> </a:t>
            </a:r>
            <a:r>
              <a:rPr lang="en-US" sz="2800" spc="-30" dirty="0" err="1">
                <a:latin typeface="Times New Roman" panose="02020603050405020304" pitchFamily="18" charset="0"/>
                <a:cs typeface="Times New Roman" panose="02020603050405020304" pitchFamily="18" charset="0"/>
              </a:rPr>
              <a:t>tra</a:t>
            </a:r>
            <a:r>
              <a:rPr lang="en-US" sz="2800" spc="-30" dirty="0">
                <a:latin typeface="Times New Roman" panose="02020603050405020304" pitchFamily="18" charset="0"/>
                <a:cs typeface="Times New Roman" panose="02020603050405020304" pitchFamily="18" charset="0"/>
              </a:rPr>
              <a:t> </a:t>
            </a:r>
            <a:r>
              <a:rPr lang="en-US" sz="2800" spc="-30" dirty="0" err="1">
                <a:latin typeface="Times New Roman" panose="02020603050405020304" pitchFamily="18" charset="0"/>
                <a:cs typeface="Times New Roman" panose="02020603050405020304" pitchFamily="18" charset="0"/>
              </a:rPr>
              <a:t>tính</a:t>
            </a:r>
            <a:r>
              <a:rPr lang="en-US" sz="2800" spc="-30" dirty="0">
                <a:latin typeface="Times New Roman" panose="02020603050405020304" pitchFamily="18" charset="0"/>
                <a:cs typeface="Times New Roman" panose="02020603050405020304" pitchFamily="18" charset="0"/>
              </a:rPr>
              <a:t> </a:t>
            </a:r>
            <a:r>
              <a:rPr lang="en-US" sz="2800" spc="-30" dirty="0" err="1">
                <a:latin typeface="Times New Roman" panose="02020603050405020304" pitchFamily="18" charset="0"/>
                <a:cs typeface="Times New Roman" panose="02020603050405020304" pitchFamily="18" charset="0"/>
              </a:rPr>
              <a:t>trung</a:t>
            </a:r>
            <a:r>
              <a:rPr lang="en-US" sz="2800" spc="-30" dirty="0">
                <a:latin typeface="Times New Roman" panose="02020603050405020304" pitchFamily="18" charset="0"/>
                <a:cs typeface="Times New Roman" panose="02020603050405020304" pitchFamily="18" charset="0"/>
              </a:rPr>
              <a:t> </a:t>
            </a:r>
            <a:r>
              <a:rPr lang="en-US" sz="2800" spc="-30" dirty="0" err="1">
                <a:latin typeface="Times New Roman" panose="02020603050405020304" pitchFamily="18" charset="0"/>
                <a:cs typeface="Times New Roman" panose="02020603050405020304" pitchFamily="18" charset="0"/>
              </a:rPr>
              <a:t>thực</a:t>
            </a:r>
            <a:r>
              <a:rPr lang="en-US" sz="2800" spc="-30" dirty="0">
                <a:latin typeface="Times New Roman" panose="02020603050405020304" pitchFamily="18" charset="0"/>
                <a:cs typeface="Times New Roman" panose="02020603050405020304" pitchFamily="18" charset="0"/>
              </a:rPr>
              <a:t>, </a:t>
            </a:r>
            <a:r>
              <a:rPr lang="en-US" sz="2800" spc="-30" dirty="0" err="1">
                <a:latin typeface="Times New Roman" panose="02020603050405020304" pitchFamily="18" charset="0"/>
                <a:cs typeface="Times New Roman" panose="02020603050405020304" pitchFamily="18" charset="0"/>
              </a:rPr>
              <a:t>hợp</a:t>
            </a:r>
            <a:r>
              <a:rPr lang="en-US" sz="2800" spc="-30" dirty="0">
                <a:latin typeface="Times New Roman" panose="02020603050405020304" pitchFamily="18" charset="0"/>
                <a:cs typeface="Times New Roman" panose="02020603050405020304" pitchFamily="18" charset="0"/>
              </a:rPr>
              <a:t> </a:t>
            </a:r>
            <a:r>
              <a:rPr lang="en-US" sz="2800" spc="-30" dirty="0" err="1">
                <a:latin typeface="Times New Roman" panose="02020603050405020304" pitchFamily="18" charset="0"/>
                <a:cs typeface="Times New Roman" panose="02020603050405020304" pitchFamily="18" charset="0"/>
              </a:rPr>
              <a:t>pháp</a:t>
            </a:r>
            <a:r>
              <a:rPr lang="en-US" sz="2800" spc="-30" dirty="0">
                <a:latin typeface="Times New Roman" panose="02020603050405020304" pitchFamily="18" charset="0"/>
                <a:cs typeface="Times New Roman" panose="02020603050405020304" pitchFamily="18" charset="0"/>
              </a:rPr>
              <a:t> </a:t>
            </a:r>
            <a:r>
              <a:rPr lang="en-US" sz="2800" spc="-30" dirty="0" err="1">
                <a:latin typeface="Times New Roman" panose="02020603050405020304" pitchFamily="18" charset="0"/>
                <a:cs typeface="Times New Roman" panose="02020603050405020304" pitchFamily="18" charset="0"/>
              </a:rPr>
              <a:t>của</a:t>
            </a:r>
            <a:r>
              <a:rPr lang="en-US" sz="2800" spc="-30" dirty="0">
                <a:latin typeface="Times New Roman" panose="02020603050405020304" pitchFamily="18" charset="0"/>
                <a:cs typeface="Times New Roman" panose="02020603050405020304" pitchFamily="18" charset="0"/>
              </a:rPr>
              <a:t> </a:t>
            </a:r>
            <a:r>
              <a:rPr lang="en-US" sz="2800" spc="-30" dirty="0" err="1">
                <a:latin typeface="Times New Roman" panose="02020603050405020304" pitchFamily="18" charset="0"/>
                <a:cs typeface="Times New Roman" panose="02020603050405020304" pitchFamily="18" charset="0"/>
              </a:rPr>
              <a:t>số</a:t>
            </a:r>
            <a:r>
              <a:rPr lang="en-US" sz="2800" spc="-30" dirty="0">
                <a:latin typeface="Times New Roman" panose="02020603050405020304" pitchFamily="18" charset="0"/>
                <a:cs typeface="Times New Roman" panose="02020603050405020304" pitchFamily="18" charset="0"/>
              </a:rPr>
              <a:t> </a:t>
            </a:r>
            <a:r>
              <a:rPr lang="en-US" sz="2800" spc="-30" dirty="0" err="1">
                <a:latin typeface="Times New Roman" panose="02020603050405020304" pitchFamily="18" charset="0"/>
                <a:cs typeface="Times New Roman" panose="02020603050405020304" pitchFamily="18" charset="0"/>
              </a:rPr>
              <a:t>liệu</a:t>
            </a:r>
            <a:r>
              <a:rPr lang="en-US" sz="2800" spc="-30" dirty="0">
                <a:latin typeface="Times New Roman" panose="02020603050405020304" pitchFamily="18" charset="0"/>
                <a:cs typeface="Times New Roman" panose="02020603050405020304" pitchFamily="18" charset="0"/>
              </a:rPr>
              <a:t> </a:t>
            </a:r>
            <a:r>
              <a:rPr lang="en-US" sz="2800" spc="-30" dirty="0" err="1">
                <a:latin typeface="Times New Roman" panose="02020603050405020304" pitchFamily="18" charset="0"/>
                <a:cs typeface="Times New Roman" panose="02020603050405020304" pitchFamily="18" charset="0"/>
              </a:rPr>
              <a:t>quyết</a:t>
            </a:r>
            <a:r>
              <a:rPr lang="en-US" sz="2800" spc="-30" dirty="0">
                <a:latin typeface="Times New Roman" panose="02020603050405020304" pitchFamily="18" charset="0"/>
                <a:cs typeface="Times New Roman" panose="02020603050405020304" pitchFamily="18" charset="0"/>
              </a:rPr>
              <a:t> </a:t>
            </a:r>
            <a:r>
              <a:rPr lang="en-US" sz="2800" spc="-30" dirty="0" err="1">
                <a:latin typeface="Times New Roman" panose="02020603050405020304" pitchFamily="18" charset="0"/>
                <a:cs typeface="Times New Roman" panose="02020603050405020304" pitchFamily="18" charset="0"/>
              </a:rPr>
              <a:t>toán</a:t>
            </a:r>
            <a:endParaRPr lang="en-US" sz="2800" spc="-30" dirty="0">
              <a:latin typeface="Times New Roman" panose="02020603050405020304" pitchFamily="18" charset="0"/>
              <a:cs typeface="Times New Roman" panose="02020603050405020304" pitchFamily="18" charset="0"/>
            </a:endParaRPr>
          </a:p>
          <a:p>
            <a:pPr algn="just">
              <a:spcAft>
                <a:spcPts val="400"/>
              </a:spcAft>
            </a:pPr>
            <a:r>
              <a:rPr lang="en-US" sz="2800" dirty="0" err="1">
                <a:solidFill>
                  <a:schemeClr val="tx1"/>
                </a:solidFill>
                <a:latin typeface="Times New Roman" pitchFamily="18"/>
              </a:rPr>
              <a:t>Thẩm</a:t>
            </a:r>
            <a:r>
              <a:rPr lang="en-US" sz="2800" dirty="0">
                <a:solidFill>
                  <a:schemeClr val="tx1"/>
                </a:solidFill>
                <a:latin typeface="Times New Roman" pitchFamily="18"/>
              </a:rPr>
              <a:t> </a:t>
            </a:r>
            <a:r>
              <a:rPr lang="en-US" sz="2800" dirty="0" err="1">
                <a:solidFill>
                  <a:schemeClr val="tx1"/>
                </a:solidFill>
                <a:latin typeface="Times New Roman" pitchFamily="18"/>
              </a:rPr>
              <a:t>tra</a:t>
            </a:r>
            <a:r>
              <a:rPr lang="en-US" sz="2800" dirty="0">
                <a:solidFill>
                  <a:schemeClr val="tx1"/>
                </a:solidFill>
                <a:latin typeface="Times New Roman" pitchFamily="18"/>
              </a:rPr>
              <a:t> </a:t>
            </a:r>
            <a:r>
              <a:rPr lang="en-US" sz="2800" dirty="0" err="1">
                <a:solidFill>
                  <a:schemeClr val="tx1"/>
                </a:solidFill>
                <a:latin typeface="Times New Roman" pitchFamily="18"/>
              </a:rPr>
              <a:t>các</a:t>
            </a:r>
            <a:r>
              <a:rPr lang="en-US" sz="2800" dirty="0">
                <a:solidFill>
                  <a:schemeClr val="tx1"/>
                </a:solidFill>
                <a:latin typeface="Times New Roman" pitchFamily="18"/>
              </a:rPr>
              <a:t> </a:t>
            </a:r>
            <a:r>
              <a:rPr lang="en-US" sz="2800" dirty="0" err="1">
                <a:solidFill>
                  <a:schemeClr val="tx1"/>
                </a:solidFill>
                <a:latin typeface="Times New Roman" pitchFamily="18"/>
              </a:rPr>
              <a:t>khoản</a:t>
            </a:r>
            <a:r>
              <a:rPr lang="en-US" sz="2800" dirty="0">
                <a:solidFill>
                  <a:schemeClr val="tx1"/>
                </a:solidFill>
                <a:latin typeface="Times New Roman" pitchFamily="18"/>
              </a:rPr>
              <a:t> </a:t>
            </a:r>
            <a:r>
              <a:rPr lang="en-US" sz="2800" dirty="0" err="1">
                <a:solidFill>
                  <a:schemeClr val="tx1"/>
                </a:solidFill>
                <a:latin typeface="Times New Roman" pitchFamily="18"/>
              </a:rPr>
              <a:t>thu</a:t>
            </a:r>
            <a:r>
              <a:rPr lang="en-US" sz="2800" dirty="0">
                <a:solidFill>
                  <a:schemeClr val="tx1"/>
                </a:solidFill>
                <a:latin typeface="Times New Roman" pitchFamily="18"/>
              </a:rPr>
              <a:t>, chi </a:t>
            </a:r>
            <a:r>
              <a:rPr lang="en-US" sz="2800" dirty="0" err="1">
                <a:solidFill>
                  <a:schemeClr val="tx1"/>
                </a:solidFill>
                <a:latin typeface="Times New Roman" pitchFamily="18"/>
              </a:rPr>
              <a:t>theo</a:t>
            </a:r>
            <a:r>
              <a:rPr lang="en-US" sz="2800" dirty="0">
                <a:solidFill>
                  <a:schemeClr val="tx1"/>
                </a:solidFill>
                <a:latin typeface="Times New Roman" pitchFamily="18"/>
              </a:rPr>
              <a:t> </a:t>
            </a:r>
            <a:r>
              <a:rPr lang="en-US" sz="2800" dirty="0" err="1">
                <a:solidFill>
                  <a:schemeClr val="tx1"/>
                </a:solidFill>
                <a:latin typeface="Times New Roman" pitchFamily="18"/>
              </a:rPr>
              <a:t>lĩnh</a:t>
            </a:r>
            <a:r>
              <a:rPr lang="en-US" sz="2800" dirty="0">
                <a:solidFill>
                  <a:schemeClr val="tx1"/>
                </a:solidFill>
                <a:latin typeface="Times New Roman" pitchFamily="18"/>
              </a:rPr>
              <a:t> </a:t>
            </a:r>
            <a:r>
              <a:rPr lang="en-US" sz="2800" dirty="0" err="1">
                <a:solidFill>
                  <a:schemeClr val="tx1"/>
                </a:solidFill>
                <a:latin typeface="Times New Roman" pitchFamily="18"/>
              </a:rPr>
              <a:t>vực</a:t>
            </a:r>
            <a:endParaRPr lang="en-US" sz="2800" dirty="0">
              <a:solidFill>
                <a:schemeClr val="tx1"/>
              </a:solidFill>
              <a:latin typeface="Times New Roman" pitchFamily="18"/>
            </a:endParaRPr>
          </a:p>
          <a:p>
            <a:pPr algn="just">
              <a:spcAft>
                <a:spcPts val="400"/>
              </a:spcAft>
            </a:pPr>
            <a:r>
              <a:rPr lang="en-US" sz="2800" dirty="0" err="1">
                <a:solidFill>
                  <a:schemeClr val="tx1"/>
                </a:solidFill>
                <a:latin typeface="Times New Roman" panose="02020603050405020304" pitchFamily="18" charset="0"/>
                <a:cs typeface="Times New Roman" panose="02020603050405020304" pitchFamily="18" charset="0"/>
              </a:rPr>
              <a:t>Thẩm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tra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tính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tuân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thủ</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của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các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khoản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thu</a:t>
            </a:r>
            <a:r>
              <a:rPr lang="en-US" sz="2800" dirty="0">
                <a:solidFill>
                  <a:schemeClr val="tx1"/>
                </a:solidFill>
                <a:latin typeface="Times New Roman" panose="02020603050405020304" pitchFamily="18" charset="0"/>
                <a:cs typeface="Times New Roman" panose="02020603050405020304" pitchFamily="18" charset="0"/>
              </a:rPr>
              <a:t>, chi </a:t>
            </a:r>
            <a:r>
              <a:rPr lang="en-US" sz="2800" dirty="0" err="1">
                <a:solidFill>
                  <a:schemeClr val="tx1"/>
                </a:solidFill>
                <a:latin typeface="Times New Roman" panose="02020603050405020304" pitchFamily="18" charset="0"/>
                <a:cs typeface="Times New Roman" panose="02020603050405020304" pitchFamily="18" charset="0"/>
              </a:rPr>
              <a:t>ngân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sách</a:t>
            </a:r>
            <a:endParaRPr lang="en-US" sz="2800" dirty="0">
              <a:solidFill>
                <a:schemeClr val="tx1"/>
              </a:solidFill>
              <a:latin typeface="Times New Roman" panose="02020603050405020304" pitchFamily="18" charset="0"/>
              <a:cs typeface="Times New Roman" panose="02020603050405020304" pitchFamily="18" charset="0"/>
            </a:endParaRPr>
          </a:p>
          <a:p>
            <a:pPr algn="just">
              <a:spcAft>
                <a:spcPts val="400"/>
              </a:spcAft>
            </a:pPr>
            <a:r>
              <a:rPr lang="en-US" sz="2800" dirty="0" err="1">
                <a:solidFill>
                  <a:schemeClr val="tx1"/>
                </a:solidFill>
                <a:latin typeface="Times New Roman" panose="02020603050405020304" pitchFamily="18" charset="0"/>
                <a:cs typeface="Times New Roman" panose="02020603050405020304" pitchFamily="18" charset="0"/>
              </a:rPr>
              <a:t>Đánh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giá</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tính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kinh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tế</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hiệu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lực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và</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hiệu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quả</a:t>
            </a:r>
            <a:r>
              <a:rPr lang="en-US" sz="2800" dirty="0">
                <a:solidFill>
                  <a:schemeClr val="tx1"/>
                </a:solidFill>
                <a:latin typeface="Times New Roman" panose="02020603050405020304" pitchFamily="18" charset="0"/>
                <a:cs typeface="Times New Roman" panose="02020603050405020304" pitchFamily="18" charset="0"/>
              </a:rPr>
              <a:t> </a:t>
            </a:r>
          </a:p>
          <a:p>
            <a:pPr algn="just">
              <a:spcAft>
                <a:spcPts val="400"/>
              </a:spcAft>
            </a:pPr>
            <a:r>
              <a:rPr lang="en-US" sz="2800" dirty="0" err="1">
                <a:solidFill>
                  <a:schemeClr val="tx1"/>
                </a:solidFill>
                <a:latin typeface="Times New Roman" panose="02020603050405020304" pitchFamily="18" charset="0"/>
                <a:cs typeface="Times New Roman" panose="02020603050405020304" pitchFamily="18" charset="0"/>
              </a:rPr>
              <a:t>Thảo</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luận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phê</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chuẩn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quyết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toán</a:t>
            </a:r>
            <a:r>
              <a:rPr lang="en-US" sz="2800" dirty="0">
                <a:solidFill>
                  <a:schemeClr val="tx1"/>
                </a:solidFill>
                <a:latin typeface="Times New Roman" panose="02020603050405020304" pitchFamily="18" charset="0"/>
                <a:cs typeface="Times New Roman" panose="02020603050405020304" pitchFamily="18" charset="0"/>
              </a:rPr>
              <a:t> NSĐP  </a:t>
            </a:r>
          </a:p>
        </p:txBody>
      </p:sp>
      <p:sp>
        <p:nvSpPr>
          <p:cNvPr id="3" name="Rectangle 2"/>
          <p:cNvSpPr txBox="1">
            <a:spLocks noGrp="1"/>
          </p:cNvSpPr>
          <p:nvPr>
            <p:ph type="title"/>
          </p:nvPr>
        </p:nvSpPr>
        <p:spPr>
          <a:xfrm>
            <a:off x="457200" y="228601"/>
            <a:ext cx="8534397" cy="914400"/>
          </a:xfrm>
        </p:spPr>
        <p:txBody>
          <a:bodyPr anchorCtr="1"/>
          <a:lstStyle/>
          <a:p>
            <a:pPr lvl="0" algn="ctr"/>
            <a:r>
              <a:rPr lang="en-US" sz="3500" dirty="0">
                <a:solidFill>
                  <a:schemeClr val="accent4"/>
                </a:solidFill>
                <a:latin typeface="Times New Roman" panose="02020603050405020304" pitchFamily="18" charset="0"/>
                <a:cs typeface="Times New Roman" panose="02020603050405020304" pitchFamily="18" charset="0"/>
              </a:rPr>
              <a:t>3.6. </a:t>
            </a:r>
            <a:r>
              <a:rPr lang="en-US" sz="3500" dirty="0" err="1">
                <a:solidFill>
                  <a:schemeClr val="accent4"/>
                </a:solidFill>
                <a:latin typeface="Times New Roman" panose="02020603050405020304" pitchFamily="18" charset="0"/>
                <a:cs typeface="Times New Roman" panose="02020603050405020304" pitchFamily="18" charset="0"/>
              </a:rPr>
              <a:t>Thẩm</a:t>
            </a:r>
            <a:r>
              <a:rPr lang="en-US" sz="3500" dirty="0">
                <a:solidFill>
                  <a:schemeClr val="accent4"/>
                </a:solidFill>
                <a:latin typeface="Times New Roman" panose="02020603050405020304" pitchFamily="18" charset="0"/>
                <a:cs typeface="Times New Roman" panose="02020603050405020304" pitchFamily="18" charset="0"/>
              </a:rPr>
              <a:t> </a:t>
            </a:r>
            <a:r>
              <a:rPr lang="en-US" sz="3500" dirty="0" err="1">
                <a:solidFill>
                  <a:schemeClr val="accent4"/>
                </a:solidFill>
                <a:latin typeface="Times New Roman" panose="02020603050405020304" pitchFamily="18" charset="0"/>
                <a:cs typeface="Times New Roman" panose="02020603050405020304" pitchFamily="18" charset="0"/>
              </a:rPr>
              <a:t>tra</a:t>
            </a:r>
            <a:r>
              <a:rPr lang="en-US" sz="3500" dirty="0">
                <a:solidFill>
                  <a:schemeClr val="accent4"/>
                </a:solidFill>
                <a:latin typeface="Times New Roman" panose="02020603050405020304" pitchFamily="18" charset="0"/>
                <a:cs typeface="Times New Roman" panose="02020603050405020304" pitchFamily="18" charset="0"/>
              </a:rPr>
              <a:t>, </a:t>
            </a:r>
            <a:r>
              <a:rPr lang="en-US" sz="3500" dirty="0" err="1">
                <a:solidFill>
                  <a:schemeClr val="accent4"/>
                </a:solidFill>
                <a:latin typeface="Times New Roman" panose="02020603050405020304" pitchFamily="18" charset="0"/>
                <a:cs typeface="Times New Roman" panose="02020603050405020304" pitchFamily="18" charset="0"/>
              </a:rPr>
              <a:t>giám</a:t>
            </a:r>
            <a:r>
              <a:rPr lang="en-US" sz="3500" dirty="0">
                <a:solidFill>
                  <a:schemeClr val="accent4"/>
                </a:solidFill>
                <a:latin typeface="Times New Roman" panose="02020603050405020304" pitchFamily="18" charset="0"/>
                <a:cs typeface="Times New Roman" panose="02020603050405020304" pitchFamily="18" charset="0"/>
              </a:rPr>
              <a:t> </a:t>
            </a:r>
            <a:r>
              <a:rPr lang="en-US" sz="3500" dirty="0" err="1">
                <a:solidFill>
                  <a:schemeClr val="accent4"/>
                </a:solidFill>
                <a:latin typeface="Times New Roman" panose="02020603050405020304" pitchFamily="18" charset="0"/>
                <a:cs typeface="Times New Roman" panose="02020603050405020304" pitchFamily="18" charset="0"/>
              </a:rPr>
              <a:t>sát</a:t>
            </a:r>
            <a:r>
              <a:rPr lang="en-US" sz="3500" dirty="0">
                <a:solidFill>
                  <a:schemeClr val="accent4"/>
                </a:solidFill>
                <a:latin typeface="Times New Roman" panose="02020603050405020304" pitchFamily="18" charset="0"/>
                <a:cs typeface="Times New Roman" panose="02020603050405020304" pitchFamily="18" charset="0"/>
              </a:rPr>
              <a:t> </a:t>
            </a:r>
            <a:r>
              <a:rPr lang="en-US" sz="3500" dirty="0" err="1">
                <a:solidFill>
                  <a:schemeClr val="accent4"/>
                </a:solidFill>
                <a:latin typeface="Times New Roman" panose="02020603050405020304" pitchFamily="18" charset="0"/>
                <a:cs typeface="Times New Roman" panose="02020603050405020304" pitchFamily="18" charset="0"/>
              </a:rPr>
              <a:t>quyết</a:t>
            </a:r>
            <a:r>
              <a:rPr lang="en-US" sz="3500" dirty="0">
                <a:solidFill>
                  <a:schemeClr val="accent4"/>
                </a:solidFill>
                <a:latin typeface="Times New Roman" panose="02020603050405020304" pitchFamily="18" charset="0"/>
                <a:cs typeface="Times New Roman" panose="02020603050405020304" pitchFamily="18" charset="0"/>
              </a:rPr>
              <a:t> </a:t>
            </a:r>
            <a:r>
              <a:rPr lang="en-US" sz="3500" dirty="0" err="1">
                <a:solidFill>
                  <a:schemeClr val="accent4"/>
                </a:solidFill>
                <a:latin typeface="Times New Roman" panose="02020603050405020304" pitchFamily="18" charset="0"/>
                <a:cs typeface="Times New Roman" panose="02020603050405020304" pitchFamily="18" charset="0"/>
              </a:rPr>
              <a:t>toán</a:t>
            </a:r>
            <a:r>
              <a:rPr lang="en-US" sz="3500" dirty="0">
                <a:solidFill>
                  <a:schemeClr val="accent4"/>
                </a:solidFill>
                <a:latin typeface="Times New Roman" panose="02020603050405020304" pitchFamily="18" charset="0"/>
                <a:cs typeface="Times New Roman" panose="02020603050405020304" pitchFamily="18" charset="0"/>
              </a:rPr>
              <a:t> NSĐP</a:t>
            </a:r>
          </a:p>
        </p:txBody>
      </p:sp>
    </p:spTree>
  </p:cSld>
  <p:clrMapOvr>
    <a:masterClrMapping/>
  </p:clrMapOvr>
  <p:transition>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
          <p:cNvSpPr txBox="1">
            <a:spLocks noGrp="1"/>
          </p:cNvSpPr>
          <p:nvPr>
            <p:ph type="title"/>
          </p:nvPr>
        </p:nvSpPr>
        <p:spPr>
          <a:xfrm>
            <a:off x="354866" y="341202"/>
            <a:ext cx="8423031" cy="715108"/>
          </a:xfrm>
          <a:prstGeom prst="rect">
            <a:avLst/>
          </a:prstGeom>
          <a:noFill/>
          <a:ln>
            <a:noFill/>
          </a:ln>
        </p:spPr>
        <p:txBody>
          <a:bodyPr spcFirstLastPara="1" vert="horz" wrap="square" lIns="84392" tIns="42185" rIns="84392" bIns="42185" anchor="ctr" anchorCtr="0" compatLnSpc="1">
            <a:noAutofit/>
          </a:bodyPr>
          <a:lstStyle/>
          <a:p>
            <a:pPr algn="ctr"/>
            <a:r>
              <a:rPr lang="nl-NL" sz="2800" dirty="0">
                <a:solidFill>
                  <a:srgbClr val="000099"/>
                </a:solidFill>
                <a:latin typeface="+mn-lt"/>
                <a:ea typeface="+mn-ea"/>
                <a:cs typeface="+mn-cs"/>
              </a:rPr>
              <a:t>2. Quy trình quản lý ngân sách nhà n</a:t>
            </a:r>
            <a:r>
              <a:rPr lang="vi-VN" sz="2800" dirty="0">
                <a:solidFill>
                  <a:srgbClr val="000099"/>
                </a:solidFill>
                <a:latin typeface="+mn-lt"/>
                <a:ea typeface="+mn-ea"/>
                <a:cs typeface="+mn-cs"/>
              </a:rPr>
              <a:t>ư</a:t>
            </a:r>
            <a:r>
              <a:rPr lang="en-US" sz="2800" dirty="0" err="1">
                <a:solidFill>
                  <a:srgbClr val="000099"/>
                </a:solidFill>
                <a:latin typeface="+mn-lt"/>
                <a:ea typeface="+mn-ea"/>
                <a:cs typeface="+mn-cs"/>
              </a:rPr>
              <a:t>ớc</a:t>
            </a:r>
            <a:endParaRPr lang="en-US" sz="2800" dirty="0">
              <a:solidFill>
                <a:srgbClr val="000099"/>
              </a:solidFill>
              <a:latin typeface="+mn-lt"/>
              <a:ea typeface="+mn-ea"/>
              <a:cs typeface="+mn-cs"/>
            </a:endParaRPr>
          </a:p>
        </p:txBody>
      </p:sp>
      <p:sp>
        <p:nvSpPr>
          <p:cNvPr id="228" name="Google Shape;228;p3"/>
          <p:cNvSpPr txBox="1"/>
          <p:nvPr/>
        </p:nvSpPr>
        <p:spPr>
          <a:xfrm>
            <a:off x="8269287" y="6305553"/>
            <a:ext cx="838200" cy="241788"/>
          </a:xfrm>
          <a:prstGeom prst="rect">
            <a:avLst/>
          </a:prstGeom>
          <a:noFill/>
          <a:ln>
            <a:noFill/>
          </a:ln>
        </p:spPr>
        <p:txBody>
          <a:bodyPr spcFirstLastPara="1" wrap="square" lIns="84392" tIns="42185" rIns="84392" bIns="42185" anchor="t" anchorCtr="0">
            <a:noAutofit/>
          </a:bodyPr>
          <a:lstStyle/>
          <a:p>
            <a:pPr algn="ctr">
              <a:buClr>
                <a:schemeClr val="dk1"/>
              </a:buClr>
              <a:buSzPts val="1600"/>
            </a:pPr>
            <a:endParaRPr sz="1662"/>
          </a:p>
        </p:txBody>
      </p:sp>
      <p:graphicFrame>
        <p:nvGraphicFramePr>
          <p:cNvPr id="2" name="Diagram 1">
            <a:extLst>
              <a:ext uri="{FF2B5EF4-FFF2-40B4-BE49-F238E27FC236}">
                <a16:creationId xmlns:a16="http://schemas.microsoft.com/office/drawing/2014/main" id="{D77D807B-E832-4FFE-8721-93B06DA48ABB}"/>
              </a:ext>
            </a:extLst>
          </p:cNvPr>
          <p:cNvGraphicFramePr/>
          <p:nvPr>
            <p:extLst>
              <p:ext uri="{D42A27DB-BD31-4B8C-83A1-F6EECF244321}">
                <p14:modId xmlns:p14="http://schemas.microsoft.com/office/powerpoint/2010/main" val="1336986154"/>
              </p:ext>
            </p:extLst>
          </p:nvPr>
        </p:nvGraphicFramePr>
        <p:xfrm>
          <a:off x="433753" y="1219200"/>
          <a:ext cx="8077201" cy="508635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77491358"/>
      </p:ext>
    </p:extLst>
  </p:cSld>
  <p:clrMapOvr>
    <a:masterClrMapping/>
  </p:clrMapOvr>
  <p:transition spd="slow">
    <p:randomBar/>
  </p:transition>
</p:sld>
</file>

<file path=ppt/slides/slide50.xml><?xml version="1.0" encoding="utf-8"?>
<p:sld xmlns:a="http://schemas.openxmlformats.org/drawingml/2006/main" xmlns:r="http://schemas.openxmlformats.org/officeDocument/2006/relationships" xmlns:p="http://schemas.openxmlformats.org/presentationml/2006/main">
  <p:cSld name="Slide33">
    <p:spTree>
      <p:nvGrpSpPr>
        <p:cNvPr id="1" name=""/>
        <p:cNvGrpSpPr/>
        <p:nvPr/>
      </p:nvGrpSpPr>
      <p:grpSpPr>
        <a:xfrm>
          <a:off x="0" y="0"/>
          <a:ext cx="0" cy="0"/>
          <a:chOff x="0" y="0"/>
          <a:chExt cx="0" cy="0"/>
        </a:xfrm>
      </p:grpSpPr>
      <p:sp>
        <p:nvSpPr>
          <p:cNvPr id="2" name="Rectangle 3"/>
          <p:cNvSpPr txBox="1">
            <a:spLocks noGrp="1"/>
          </p:cNvSpPr>
          <p:nvPr>
            <p:ph idx="1"/>
          </p:nvPr>
        </p:nvSpPr>
        <p:spPr>
          <a:xfrm>
            <a:off x="228600" y="1066800"/>
            <a:ext cx="8801100" cy="5257800"/>
          </a:xfrm>
        </p:spPr>
        <p:txBody>
          <a:bodyPr/>
          <a:lstStyle/>
          <a:p>
            <a:pPr lvl="0" indent="-365760" algn="just">
              <a:lnSpc>
                <a:spcPct val="90000"/>
              </a:lnSpc>
              <a:spcAft>
                <a:spcPts val="400"/>
              </a:spcAft>
            </a:pPr>
            <a:r>
              <a:rPr lang="nl-NL" sz="2600" dirty="0">
                <a:solidFill>
                  <a:schemeClr val="tx1"/>
                </a:solidFill>
                <a:latin typeface="Times New Roman" panose="02020603050405020304" pitchFamily="18" charset="0"/>
                <a:cs typeface="Times New Roman" panose="02020603050405020304" pitchFamily="18" charset="0"/>
              </a:rPr>
              <a:t>Căn cứ mục tiêu phát triển kinh tế - xã hội</a:t>
            </a:r>
          </a:p>
          <a:p>
            <a:pPr lvl="0" indent="-365760" algn="just">
              <a:lnSpc>
                <a:spcPct val="90000"/>
              </a:lnSpc>
              <a:spcAft>
                <a:spcPts val="400"/>
              </a:spcAft>
            </a:pPr>
            <a:r>
              <a:rPr lang="nl-NL" sz="2600" dirty="0">
                <a:solidFill>
                  <a:schemeClr val="tx1"/>
                </a:solidFill>
                <a:latin typeface="Times New Roman" panose="02020603050405020304" pitchFamily="18" charset="0"/>
                <a:cs typeface="Times New Roman" panose="02020603050405020304" pitchFamily="18" charset="0"/>
              </a:rPr>
              <a:t>Căn cứ dự toán và giải pháp thực hiện DTNS đ</a:t>
            </a:r>
            <a:r>
              <a:rPr lang="vi-VN" sz="2600" dirty="0">
                <a:solidFill>
                  <a:schemeClr val="tx1"/>
                </a:solidFill>
                <a:latin typeface="Times New Roman" panose="02020603050405020304" pitchFamily="18" charset="0"/>
                <a:cs typeface="Times New Roman" panose="02020603050405020304" pitchFamily="18" charset="0"/>
              </a:rPr>
              <a:t>ư</a:t>
            </a:r>
            <a:r>
              <a:rPr lang="en-US" sz="2600" dirty="0" err="1">
                <a:solidFill>
                  <a:schemeClr val="tx1"/>
                </a:solidFill>
                <a:latin typeface="Times New Roman" panose="02020603050405020304" pitchFamily="18" charset="0"/>
                <a:cs typeface="Times New Roman" panose="02020603050405020304" pitchFamily="18" charset="0"/>
              </a:rPr>
              <a:t>ợc</a:t>
            </a:r>
            <a:r>
              <a:rPr lang="en-US" sz="2600" dirty="0">
                <a:solidFill>
                  <a:schemeClr val="tx1"/>
                </a:solidFill>
                <a:latin typeface="Times New Roman" panose="02020603050405020304" pitchFamily="18" charset="0"/>
                <a:cs typeface="Times New Roman" panose="02020603050405020304" pitchFamily="18" charset="0"/>
              </a:rPr>
              <a:t> </a:t>
            </a:r>
            <a:r>
              <a:rPr lang="nl-NL" sz="2600" dirty="0">
                <a:solidFill>
                  <a:schemeClr val="tx1"/>
                </a:solidFill>
                <a:latin typeface="Times New Roman" panose="02020603050405020304" pitchFamily="18" charset="0"/>
                <a:cs typeface="Times New Roman" panose="02020603050405020304" pitchFamily="18" charset="0"/>
              </a:rPr>
              <a:t>HĐND quyết định.</a:t>
            </a:r>
          </a:p>
          <a:p>
            <a:pPr lvl="0" indent="-365760" algn="just">
              <a:lnSpc>
                <a:spcPct val="90000"/>
              </a:lnSpc>
              <a:spcAft>
                <a:spcPts val="400"/>
              </a:spcAft>
            </a:pPr>
            <a:r>
              <a:rPr lang="nl-NL" sz="2600" dirty="0">
                <a:solidFill>
                  <a:schemeClr val="tx1"/>
                </a:solidFill>
                <a:latin typeface="Times New Roman" panose="02020603050405020304" pitchFamily="18" charset="0"/>
                <a:cs typeface="Times New Roman" panose="02020603050405020304" pitchFamily="18" charset="0"/>
              </a:rPr>
              <a:t>Số Báo cáo QT có được tổng hợp từ quyết toán ngân sách của các đơn vị dự toán cấp I (các Sở, ban ngành) và đã được cơ quan tài chính thẩm định theo quy định không?</a:t>
            </a:r>
          </a:p>
          <a:p>
            <a:pPr lvl="0" indent="-365760" algn="just">
              <a:lnSpc>
                <a:spcPct val="90000"/>
              </a:lnSpc>
              <a:spcAft>
                <a:spcPts val="400"/>
              </a:spcAft>
            </a:pPr>
            <a:r>
              <a:rPr lang="nl-NL" sz="2600" dirty="0">
                <a:solidFill>
                  <a:schemeClr val="tx1"/>
                </a:solidFill>
                <a:latin typeface="Times New Roman" panose="02020603050405020304" pitchFamily="18" charset="0"/>
                <a:cs typeface="Times New Roman" panose="02020603050405020304" pitchFamily="18" charset="0"/>
              </a:rPr>
              <a:t>Số Báo cáo quyết toán có được tổng hợp từ quyết toán NS đã được HĐND cấp dưới phê chuẩn không?</a:t>
            </a:r>
          </a:p>
          <a:p>
            <a:pPr lvl="0" indent="-365760" algn="just">
              <a:lnSpc>
                <a:spcPct val="90000"/>
              </a:lnSpc>
              <a:spcAft>
                <a:spcPts val="400"/>
              </a:spcAft>
            </a:pPr>
            <a:r>
              <a:rPr lang="nl-NL" sz="2600" dirty="0">
                <a:solidFill>
                  <a:schemeClr val="tx1"/>
                </a:solidFill>
                <a:latin typeface="Times New Roman" panose="02020603050405020304" pitchFamily="18" charset="0"/>
                <a:cs typeface="Times New Roman" panose="02020603050405020304" pitchFamily="18" charset="0"/>
              </a:rPr>
              <a:t>Số liệu quyết toán thu, chi, kết dư đã đối chiếu với báo cáo của KBNN, cơ quan thuế, hải quan. Trường hợp có chênh lệch, UBND đã làm rõ và xử lý thế nào?</a:t>
            </a:r>
          </a:p>
          <a:p>
            <a:pPr lvl="0" indent="-365760" algn="just">
              <a:lnSpc>
                <a:spcPct val="90000"/>
              </a:lnSpc>
              <a:spcAft>
                <a:spcPts val="400"/>
              </a:spcAft>
            </a:pPr>
            <a:r>
              <a:rPr lang="nl-NL" sz="2600" dirty="0">
                <a:solidFill>
                  <a:schemeClr val="tx1"/>
                </a:solidFill>
                <a:latin typeface="Times New Roman" panose="02020603050405020304" pitchFamily="18" charset="0"/>
                <a:cs typeface="Times New Roman" panose="02020603050405020304" pitchFamily="18" charset="0"/>
              </a:rPr>
              <a:t>Ý kiến kết luận của KTNN về BCQT của UBND, trong đó l</a:t>
            </a:r>
            <a:r>
              <a:rPr lang="vi-VN" sz="2600" dirty="0">
                <a:solidFill>
                  <a:schemeClr val="tx1"/>
                </a:solidFill>
                <a:latin typeface="Times New Roman" panose="02020603050405020304" pitchFamily="18" charset="0"/>
                <a:cs typeface="Times New Roman" panose="02020603050405020304" pitchFamily="18" charset="0"/>
              </a:rPr>
              <a:t>ư</a:t>
            </a:r>
            <a:r>
              <a:rPr lang="en-US" sz="2600" dirty="0">
                <a:solidFill>
                  <a:schemeClr val="tx1"/>
                </a:solidFill>
                <a:latin typeface="Times New Roman" panose="02020603050405020304" pitchFamily="18" charset="0"/>
                <a:cs typeface="Times New Roman" panose="02020603050405020304" pitchFamily="18" charset="0"/>
              </a:rPr>
              <a:t>u ý </a:t>
            </a:r>
            <a:r>
              <a:rPr lang="en-US" sz="2600" dirty="0" err="1">
                <a:solidFill>
                  <a:schemeClr val="tx1"/>
                </a:solidFill>
                <a:latin typeface="Times New Roman" panose="02020603050405020304" pitchFamily="18" charset="0"/>
                <a:cs typeface="Times New Roman" panose="02020603050405020304" pitchFamily="18" charset="0"/>
              </a:rPr>
              <a:t>các</a:t>
            </a:r>
            <a:r>
              <a:rPr lang="nl-NL" sz="2600" dirty="0">
                <a:solidFill>
                  <a:schemeClr val="tx1"/>
                </a:solidFill>
                <a:latin typeface="Times New Roman" panose="02020603050405020304" pitchFamily="18" charset="0"/>
                <a:cs typeface="Times New Roman" panose="02020603050405020304" pitchFamily="18" charset="0"/>
              </a:rPr>
              <a:t> số liệu quyết toán mà kiểm toán, thanh tra kiến nghị (nếu có) đã được xem xét và xử lý như thế nào?</a:t>
            </a:r>
            <a:endParaRPr lang="en-US" sz="2600" dirty="0">
              <a:solidFill>
                <a:schemeClr val="tx1"/>
              </a:solidFill>
              <a:latin typeface="Times New Roman" panose="02020603050405020304" pitchFamily="18" charset="0"/>
              <a:cs typeface="Times New Roman" panose="02020603050405020304" pitchFamily="18" charset="0"/>
            </a:endParaRPr>
          </a:p>
        </p:txBody>
      </p:sp>
      <p:sp>
        <p:nvSpPr>
          <p:cNvPr id="3" name="Rectangle 2"/>
          <p:cNvSpPr txBox="1">
            <a:spLocks noGrp="1"/>
          </p:cNvSpPr>
          <p:nvPr>
            <p:ph type="title"/>
          </p:nvPr>
        </p:nvSpPr>
        <p:spPr>
          <a:xfrm>
            <a:off x="342900" y="76200"/>
            <a:ext cx="8686800" cy="990596"/>
          </a:xfrm>
        </p:spPr>
        <p:txBody>
          <a:bodyPr/>
          <a:lstStyle/>
          <a:p>
            <a:pPr lvl="0" algn="ctr"/>
            <a:r>
              <a:rPr lang="nl-NL" sz="3500" b="0" i="1" dirty="0">
                <a:solidFill>
                  <a:srgbClr val="CC66FF"/>
                </a:solidFill>
                <a:latin typeface="Times New Roman" panose="02020603050405020304" pitchFamily="18" charset="0"/>
                <a:cs typeface="Times New Roman" panose="02020603050405020304" pitchFamily="18" charset="0"/>
              </a:rPr>
              <a:t>Thẩm tra căn cứ pháp lý của QTNS</a:t>
            </a:r>
            <a:r>
              <a:rPr lang="nl-NL" sz="3500" b="0" i="1" dirty="0">
                <a:latin typeface="Times New Roman" panose="02020603050405020304" pitchFamily="18" charset="0"/>
                <a:cs typeface="Times New Roman" panose="02020603050405020304" pitchFamily="18" charset="0"/>
              </a:rPr>
              <a:t> </a:t>
            </a:r>
            <a:endParaRPr lang="en-US" sz="3500" b="0" dirty="0">
              <a:latin typeface="Times New Roman" panose="02020603050405020304" pitchFamily="18" charset="0"/>
              <a:cs typeface="Times New Roman" panose="02020603050405020304" pitchFamily="18" charset="0"/>
            </a:endParaRPr>
          </a:p>
        </p:txBody>
      </p:sp>
    </p:spTree>
  </p:cSld>
  <p:clrMapOvr>
    <a:masterClrMapping/>
  </p:clrMapOvr>
  <p:transition>
    <p:wedge/>
  </p:transition>
</p:sld>
</file>

<file path=ppt/slides/slide51.xml><?xml version="1.0" encoding="utf-8"?>
<p:sld xmlns:a="http://schemas.openxmlformats.org/drawingml/2006/main" xmlns:r="http://schemas.openxmlformats.org/officeDocument/2006/relationships" xmlns:p="http://schemas.openxmlformats.org/presentationml/2006/main">
  <p:cSld name="Slide34">
    <p:spTree>
      <p:nvGrpSpPr>
        <p:cNvPr id="1" name=""/>
        <p:cNvGrpSpPr/>
        <p:nvPr/>
      </p:nvGrpSpPr>
      <p:grpSpPr>
        <a:xfrm>
          <a:off x="0" y="0"/>
          <a:ext cx="0" cy="0"/>
          <a:chOff x="0" y="0"/>
          <a:chExt cx="0" cy="0"/>
        </a:xfrm>
      </p:grpSpPr>
      <p:sp>
        <p:nvSpPr>
          <p:cNvPr id="2" name="Rectangle 3"/>
          <p:cNvSpPr txBox="1">
            <a:spLocks noGrp="1"/>
          </p:cNvSpPr>
          <p:nvPr>
            <p:ph idx="1"/>
          </p:nvPr>
        </p:nvSpPr>
        <p:spPr>
          <a:xfrm>
            <a:off x="228599" y="1277807"/>
            <a:ext cx="8839203" cy="5486400"/>
          </a:xfrm>
        </p:spPr>
        <p:txBody>
          <a:bodyPr/>
          <a:lstStyle/>
          <a:p>
            <a:pPr indent="-274320">
              <a:buSzPts val="1900"/>
              <a:buFont typeface="Times New Roman" panose="02020603050405020304" pitchFamily="18" charset="0"/>
              <a:buChar char=""/>
            </a:pPr>
            <a:r>
              <a:rPr lang="vi-VN" sz="3000" dirty="0">
                <a:solidFill>
                  <a:schemeClr val="tx1"/>
                </a:solidFill>
                <a:latin typeface="Times New Roman" panose="02020603050405020304" pitchFamily="18" charset="0"/>
                <a:cs typeface="Times New Roman" panose="02020603050405020304" pitchFamily="18" charset="0"/>
              </a:rPr>
              <a:t>Hồ sơ quyết toán đầy đủ mầu biểu theo </a:t>
            </a:r>
            <a:r>
              <a:rPr lang="vi-VN" sz="3000">
                <a:solidFill>
                  <a:schemeClr val="tx1"/>
                </a:solidFill>
                <a:latin typeface="Times New Roman" panose="02020603050405020304" pitchFamily="18" charset="0"/>
                <a:cs typeface="Times New Roman" panose="02020603050405020304" pitchFamily="18" charset="0"/>
              </a:rPr>
              <a:t>quy định</a:t>
            </a:r>
            <a:r>
              <a:rPr lang="en-US" sz="3000">
                <a:solidFill>
                  <a:schemeClr val="tx1"/>
                </a:solidFill>
                <a:latin typeface="Times New Roman" panose="02020603050405020304" pitchFamily="18" charset="0"/>
                <a:cs typeface="Times New Roman" panose="02020603050405020304" pitchFamily="18" charset="0"/>
              </a:rPr>
              <a:t>.</a:t>
            </a:r>
            <a:r>
              <a:rPr lang="vi-VN" sz="3000">
                <a:solidFill>
                  <a:schemeClr val="tx1"/>
                </a:solidFill>
                <a:latin typeface="Times New Roman" panose="02020603050405020304" pitchFamily="18" charset="0"/>
                <a:cs typeface="Times New Roman" panose="02020603050405020304" pitchFamily="18" charset="0"/>
              </a:rPr>
              <a:t>  </a:t>
            </a:r>
            <a:endParaRPr lang="vi-VN" sz="3000" dirty="0">
              <a:solidFill>
                <a:schemeClr val="tx1"/>
              </a:solidFill>
              <a:latin typeface="Times New Roman" panose="02020603050405020304" pitchFamily="18" charset="0"/>
              <a:cs typeface="Times New Roman" panose="02020603050405020304" pitchFamily="18" charset="0"/>
            </a:endParaRPr>
          </a:p>
          <a:p>
            <a:pPr indent="-274320">
              <a:buSzPts val="1900"/>
              <a:buFont typeface="Times New Roman" panose="02020603050405020304" pitchFamily="18" charset="0"/>
              <a:buChar char=""/>
            </a:pPr>
            <a:r>
              <a:rPr lang="en-US" sz="3000" dirty="0" err="1">
                <a:solidFill>
                  <a:schemeClr val="tx1"/>
                </a:solidFill>
                <a:latin typeface="Times New Roman" panose="02020603050405020304" pitchFamily="18" charset="0"/>
                <a:cs typeface="Times New Roman" panose="02020603050405020304" pitchFamily="18" charset="0"/>
              </a:rPr>
              <a:t>Một</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số</a:t>
            </a:r>
            <a:r>
              <a:rPr lang="en-US" sz="3000" dirty="0">
                <a:solidFill>
                  <a:schemeClr val="tx1"/>
                </a:solidFill>
                <a:latin typeface="Times New Roman" panose="02020603050405020304" pitchFamily="18" charset="0"/>
                <a:cs typeface="Times New Roman" panose="02020603050405020304" pitchFamily="18" charset="0"/>
              </a:rPr>
              <a:t> </a:t>
            </a:r>
            <a:r>
              <a:rPr lang="en-US" sz="3000" err="1">
                <a:solidFill>
                  <a:schemeClr val="tx1"/>
                </a:solidFill>
                <a:latin typeface="Times New Roman" panose="02020603050405020304" pitchFamily="18" charset="0"/>
                <a:cs typeface="Times New Roman" panose="02020603050405020304" pitchFamily="18" charset="0"/>
              </a:rPr>
              <a:t>mẫu</a:t>
            </a:r>
            <a:r>
              <a:rPr lang="en-US" sz="3000">
                <a:solidFill>
                  <a:schemeClr val="tx1"/>
                </a:solidFill>
                <a:latin typeface="Times New Roman" panose="02020603050405020304" pitchFamily="18" charset="0"/>
                <a:cs typeface="Times New Roman" panose="02020603050405020304" pitchFamily="18" charset="0"/>
              </a:rPr>
              <a:t> biểu:</a:t>
            </a:r>
            <a:endParaRPr lang="en-US" sz="3000" dirty="0">
              <a:solidFill>
                <a:schemeClr val="tx1"/>
              </a:solidFill>
              <a:latin typeface="Times New Roman" panose="02020603050405020304" pitchFamily="18" charset="0"/>
              <a:cs typeface="Times New Roman" panose="02020603050405020304" pitchFamily="18" charset="0"/>
            </a:endParaRPr>
          </a:p>
          <a:p>
            <a:pPr marL="855663" indent="-222250">
              <a:buSzPts val="2400"/>
              <a:buFont typeface="Verdana" panose="020B0604030504040204" pitchFamily="34" charset="0"/>
              <a:buChar char="◦"/>
            </a:pPr>
            <a:r>
              <a:rPr lang="vi-VN" sz="3000" dirty="0">
                <a:solidFill>
                  <a:schemeClr val="tx1"/>
                </a:solidFill>
                <a:latin typeface="Times New Roman" panose="02020603050405020304" pitchFamily="18" charset="0"/>
                <a:cs typeface="Times New Roman" panose="02020603050405020304" pitchFamily="18" charset="0"/>
              </a:rPr>
              <a:t>Quyết toán ngân sách </a:t>
            </a:r>
            <a:r>
              <a:rPr lang="vi-VN" sz="3000">
                <a:solidFill>
                  <a:schemeClr val="tx1"/>
                </a:solidFill>
                <a:latin typeface="Times New Roman" panose="02020603050405020304" pitchFamily="18" charset="0"/>
                <a:cs typeface="Times New Roman" panose="02020603050405020304" pitchFamily="18" charset="0"/>
              </a:rPr>
              <a:t>địa phương</a:t>
            </a:r>
            <a:r>
              <a:rPr lang="en-US" sz="3000">
                <a:solidFill>
                  <a:schemeClr val="tx1"/>
                </a:solidFill>
                <a:latin typeface="Times New Roman" panose="02020603050405020304" pitchFamily="18" charset="0"/>
                <a:cs typeface="Times New Roman" panose="02020603050405020304" pitchFamily="18" charset="0"/>
              </a:rPr>
              <a:t>;</a:t>
            </a:r>
            <a:endParaRPr lang="vi-VN" sz="3000" dirty="0">
              <a:solidFill>
                <a:schemeClr val="tx1"/>
              </a:solidFill>
              <a:latin typeface="Times New Roman" panose="02020603050405020304" pitchFamily="18" charset="0"/>
              <a:cs typeface="Times New Roman" panose="02020603050405020304" pitchFamily="18" charset="0"/>
            </a:endParaRPr>
          </a:p>
          <a:p>
            <a:pPr marL="855663" indent="-222250">
              <a:buSzPts val="2400"/>
              <a:buFont typeface="Verdana" panose="020B0604030504040204" pitchFamily="34" charset="0"/>
              <a:buChar char="◦"/>
            </a:pPr>
            <a:r>
              <a:rPr lang="vi-VN" sz="3000" dirty="0">
                <a:solidFill>
                  <a:schemeClr val="tx1"/>
                </a:solidFill>
                <a:latin typeface="Times New Roman" panose="02020603050405020304" pitchFamily="18" charset="0"/>
                <a:cs typeface="Times New Roman" panose="02020603050405020304" pitchFamily="18" charset="0"/>
              </a:rPr>
              <a:t>Quyết toán thu </a:t>
            </a:r>
            <a:r>
              <a:rPr lang="en-US" sz="3000" dirty="0">
                <a:solidFill>
                  <a:schemeClr val="tx1"/>
                </a:solidFill>
                <a:latin typeface="Times New Roman" panose="02020603050405020304" pitchFamily="18" charset="0"/>
                <a:cs typeface="Times New Roman" panose="02020603050405020304" pitchFamily="18" charset="0"/>
              </a:rPr>
              <a:t>NSĐP</a:t>
            </a:r>
            <a:r>
              <a:rPr lang="vi-VN" sz="3000" dirty="0">
                <a:solidFill>
                  <a:schemeClr val="tx1"/>
                </a:solidFill>
                <a:latin typeface="Times New Roman" panose="02020603050405020304" pitchFamily="18" charset="0"/>
                <a:cs typeface="Times New Roman" panose="02020603050405020304" pitchFamily="18" charset="0"/>
              </a:rPr>
              <a:t> theo sắc thuế;</a:t>
            </a:r>
          </a:p>
          <a:p>
            <a:pPr marL="855663" indent="-222250">
              <a:buSzPts val="2400"/>
              <a:buFont typeface="Verdana" panose="020B0604030504040204" pitchFamily="34" charset="0"/>
              <a:buChar char="◦"/>
            </a:pPr>
            <a:r>
              <a:rPr lang="vi-VN" sz="3000" dirty="0">
                <a:solidFill>
                  <a:schemeClr val="tx1"/>
                </a:solidFill>
                <a:latin typeface="Times New Roman" panose="02020603050405020304" pitchFamily="18" charset="0"/>
                <a:cs typeface="Times New Roman" panose="02020603050405020304" pitchFamily="18" charset="0"/>
              </a:rPr>
              <a:t>Quyết toán chi ngân sách địa phương;</a:t>
            </a:r>
          </a:p>
          <a:p>
            <a:pPr marL="855663" indent="-222250">
              <a:buSzPts val="2400"/>
              <a:buFont typeface="Verdana" panose="020B0604030504040204" pitchFamily="34" charset="0"/>
              <a:buChar char="◦"/>
            </a:pPr>
            <a:r>
              <a:rPr lang="vi-VN" sz="3000" dirty="0">
                <a:solidFill>
                  <a:schemeClr val="tx1"/>
                </a:solidFill>
                <a:latin typeface="Times New Roman" panose="02020603050405020304" pitchFamily="18" charset="0"/>
                <a:cs typeface="Times New Roman" panose="02020603050405020304" pitchFamily="18" charset="0"/>
              </a:rPr>
              <a:t>Quyết toán chi chương trình mục tiêu quốc gia;...  </a:t>
            </a:r>
          </a:p>
          <a:p>
            <a:pPr indent="-274320">
              <a:buSzPts val="1900"/>
              <a:buFont typeface="Times New Roman" panose="02020603050405020304" pitchFamily="18" charset="0"/>
              <a:buChar char=""/>
            </a:pPr>
            <a:r>
              <a:rPr lang="vi-VN" sz="3000" dirty="0">
                <a:solidFill>
                  <a:schemeClr val="tx1"/>
                </a:solidFill>
                <a:latin typeface="Times New Roman" panose="02020603050405020304" pitchFamily="18" charset="0"/>
                <a:cs typeface="Times New Roman" panose="02020603050405020304" pitchFamily="18" charset="0"/>
              </a:rPr>
              <a:t>Báo cáo kiểm toán quyết toán NS của cơ quan KTNN  </a:t>
            </a:r>
          </a:p>
          <a:p>
            <a:endParaRPr lang="en-US" b="1" dirty="0">
              <a:solidFill>
                <a:srgbClr val="3333FF"/>
              </a:solidFill>
              <a:latin typeface="+mj-lt"/>
            </a:endParaRPr>
          </a:p>
        </p:txBody>
      </p:sp>
      <p:sp>
        <p:nvSpPr>
          <p:cNvPr id="3" name="Rectangle 2"/>
          <p:cNvSpPr txBox="1">
            <a:spLocks noGrp="1"/>
          </p:cNvSpPr>
          <p:nvPr>
            <p:ph type="title"/>
          </p:nvPr>
        </p:nvSpPr>
        <p:spPr>
          <a:xfrm>
            <a:off x="228600" y="228600"/>
            <a:ext cx="8839203" cy="990596"/>
          </a:xfrm>
        </p:spPr>
        <p:txBody>
          <a:bodyPr anchorCtr="1"/>
          <a:lstStyle/>
          <a:p>
            <a:pPr lvl="0" algn="ctr"/>
            <a:r>
              <a:rPr lang="vi-VN" sz="3600" b="0" i="1" dirty="0">
                <a:solidFill>
                  <a:schemeClr val="accent4"/>
                </a:solidFill>
                <a:latin typeface="Times New Roman" panose="02020603050405020304" pitchFamily="18" charset="0"/>
                <a:cs typeface="Times New Roman" panose="02020603050405020304" pitchFamily="18" charset="0"/>
              </a:rPr>
              <a:t>Thẩm tra hồ sơ quyết toán NS</a:t>
            </a:r>
            <a:r>
              <a:rPr lang="en-US" sz="3600" b="0" i="1" dirty="0">
                <a:solidFill>
                  <a:schemeClr val="accent4"/>
                </a:solidFill>
                <a:latin typeface="Times New Roman" panose="02020603050405020304" pitchFamily="18" charset="0"/>
                <a:cs typeface="Times New Roman" panose="02020603050405020304" pitchFamily="18" charset="0"/>
              </a:rPr>
              <a:t>ĐP</a:t>
            </a:r>
          </a:p>
        </p:txBody>
      </p:sp>
    </p:spTree>
  </p:cSld>
  <p:clrMapOvr>
    <a:masterClrMapping/>
  </p:clrMapOvr>
  <p:transition>
    <p:wedge/>
  </p:transition>
</p:sld>
</file>

<file path=ppt/slides/slide52.xml><?xml version="1.0" encoding="utf-8"?>
<p:sld xmlns:a="http://schemas.openxmlformats.org/drawingml/2006/main" xmlns:r="http://schemas.openxmlformats.org/officeDocument/2006/relationships" xmlns:p="http://schemas.openxmlformats.org/presentationml/2006/main">
  <p:cSld name="Slide35">
    <p:spTree>
      <p:nvGrpSpPr>
        <p:cNvPr id="1" name=""/>
        <p:cNvGrpSpPr/>
        <p:nvPr/>
      </p:nvGrpSpPr>
      <p:grpSpPr>
        <a:xfrm>
          <a:off x="0" y="0"/>
          <a:ext cx="0" cy="0"/>
          <a:chOff x="0" y="0"/>
          <a:chExt cx="0" cy="0"/>
        </a:xfrm>
      </p:grpSpPr>
      <p:sp>
        <p:nvSpPr>
          <p:cNvPr id="2" name="Rectangle 3"/>
          <p:cNvSpPr txBox="1">
            <a:spLocks noGrp="1"/>
          </p:cNvSpPr>
          <p:nvPr>
            <p:ph idx="1"/>
          </p:nvPr>
        </p:nvSpPr>
        <p:spPr>
          <a:xfrm>
            <a:off x="304807" y="1219200"/>
            <a:ext cx="8762996" cy="5181603"/>
          </a:xfrm>
        </p:spPr>
        <p:txBody>
          <a:bodyPr/>
          <a:lstStyle/>
          <a:p>
            <a:pPr indent="-365760" algn="just">
              <a:buSzPts val="1600"/>
              <a:buFont typeface="Times New Roman" panose="02020603050405020304" pitchFamily="18" charset="0"/>
              <a:buChar char=""/>
            </a:pPr>
            <a:r>
              <a:rPr lang="en-US" sz="2800" dirty="0" err="1">
                <a:solidFill>
                  <a:schemeClr val="tx1"/>
                </a:solidFill>
                <a:latin typeface="Times New Roman" panose="02020603050405020304" pitchFamily="18" charset="0"/>
                <a:cs typeface="Times New Roman" panose="02020603050405020304" pitchFamily="18" charset="0"/>
              </a:rPr>
              <a:t>Số</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liệu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quyết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toán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phải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trung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thực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hợp</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pháp</a:t>
            </a:r>
            <a:r>
              <a:rPr lang="en-US" sz="2800" dirty="0">
                <a:solidFill>
                  <a:schemeClr val="tx1"/>
                </a:solidFill>
                <a:latin typeface="Times New Roman" panose="02020603050405020304" pitchFamily="18" charset="0"/>
                <a:cs typeface="Times New Roman" panose="02020603050405020304" pitchFamily="18" charset="0"/>
              </a:rPr>
              <a:t>;</a:t>
            </a:r>
          </a:p>
          <a:p>
            <a:pPr indent="-365760" algn="just">
              <a:buSzPts val="1600"/>
              <a:buFont typeface="Times New Roman" panose="02020603050405020304" pitchFamily="18" charset="0"/>
              <a:buChar char=""/>
            </a:pPr>
            <a:r>
              <a:rPr lang="vi-VN" sz="2800" dirty="0">
                <a:solidFill>
                  <a:schemeClr val="tx1"/>
                </a:solidFill>
                <a:latin typeface="Times New Roman" panose="02020603050405020304" pitchFamily="18" charset="0"/>
                <a:cs typeface="Times New Roman" panose="02020603050405020304" pitchFamily="18" charset="0"/>
              </a:rPr>
              <a:t>Nội dung quyết toán phải theo đúng các nội dung trong dự toán được duyệt. Số liệu phải chi tiết theo</a:t>
            </a:r>
            <a:r>
              <a:rPr lang="en-US" sz="2800" dirty="0">
                <a:solidFill>
                  <a:schemeClr val="tx1"/>
                </a:solidFill>
                <a:latin typeface="Times New Roman" panose="02020603050405020304" pitchFamily="18" charset="0"/>
                <a:cs typeface="Times New Roman" panose="02020603050405020304" pitchFamily="18" charset="0"/>
              </a:rPr>
              <a:t> ML</a:t>
            </a:r>
            <a:r>
              <a:rPr lang="vi-VN" sz="2800" dirty="0">
                <a:solidFill>
                  <a:schemeClr val="tx1"/>
                </a:solidFill>
                <a:latin typeface="Times New Roman" panose="02020603050405020304" pitchFamily="18" charset="0"/>
                <a:cs typeface="Times New Roman" panose="02020603050405020304" pitchFamily="18" charset="0"/>
              </a:rPr>
              <a:t>NSNN;</a:t>
            </a:r>
          </a:p>
          <a:p>
            <a:pPr indent="-365760" algn="just">
              <a:buSzPts val="1600"/>
              <a:buFont typeface="Times New Roman" panose="02020603050405020304" pitchFamily="18" charset="0"/>
              <a:buChar char=""/>
            </a:pPr>
            <a:r>
              <a:rPr lang="vi-VN" sz="2800" dirty="0">
                <a:solidFill>
                  <a:schemeClr val="tx1"/>
                </a:solidFill>
                <a:latin typeface="Times New Roman" panose="02020603050405020304" pitchFamily="18" charset="0"/>
                <a:cs typeface="Times New Roman" panose="02020603050405020304" pitchFamily="18" charset="0"/>
              </a:rPr>
              <a:t>Báo cáo phải được tổng hợp từ cơ sở. Báo cáo NSĐP phải tổng hợp từ </a:t>
            </a:r>
            <a:r>
              <a:rPr lang="en-US" sz="2800" dirty="0">
                <a:solidFill>
                  <a:schemeClr val="tx1"/>
                </a:solidFill>
                <a:latin typeface="Times New Roman" panose="02020603050405020304" pitchFamily="18" charset="0"/>
                <a:cs typeface="Times New Roman" panose="02020603050405020304" pitchFamily="18" charset="0"/>
              </a:rPr>
              <a:t>QT</a:t>
            </a:r>
            <a:r>
              <a:rPr lang="vi-VN" sz="2800" dirty="0">
                <a:solidFill>
                  <a:schemeClr val="tx1"/>
                </a:solidFill>
                <a:latin typeface="Times New Roman" panose="02020603050405020304" pitchFamily="18" charset="0"/>
                <a:cs typeface="Times New Roman" panose="02020603050405020304" pitchFamily="18" charset="0"/>
              </a:rPr>
              <a:t> của NS cấp dưới, báo cáo của vị dự toán cấp mình;</a:t>
            </a:r>
          </a:p>
          <a:p>
            <a:pPr indent="-365760" algn="just">
              <a:buSzPts val="1600"/>
              <a:buFont typeface="Times New Roman" panose="02020603050405020304" pitchFamily="18" charset="0"/>
              <a:buChar char=""/>
            </a:pPr>
            <a:r>
              <a:rPr lang="vi-VN" sz="2800" dirty="0">
                <a:solidFill>
                  <a:schemeClr val="tx1"/>
                </a:solidFill>
                <a:latin typeface="Times New Roman" panose="02020603050405020304" pitchFamily="18" charset="0"/>
                <a:cs typeface="Times New Roman" panose="02020603050405020304" pitchFamily="18" charset="0"/>
              </a:rPr>
              <a:t>Báo cáo của các đơn vị dự toán và chính quyền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cấp</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huyện</a:t>
            </a:r>
            <a:r>
              <a:rPr lang="vi-VN" sz="2800" dirty="0">
                <a:solidFill>
                  <a:schemeClr val="tx1"/>
                </a:solidFill>
                <a:latin typeface="Times New Roman" panose="02020603050405020304" pitchFamily="18" charset="0"/>
                <a:cs typeface="Times New Roman" panose="02020603050405020304" pitchFamily="18" charset="0"/>
              </a:rPr>
              <a:t> không được quyết toán chi l</a:t>
            </a:r>
            <a:r>
              <a:rPr lang="en-US" sz="2800" dirty="0">
                <a:solidFill>
                  <a:schemeClr val="tx1"/>
                </a:solidFill>
                <a:latin typeface="Times New Roman" panose="02020603050405020304" pitchFamily="18" charset="0"/>
                <a:cs typeface="Times New Roman" panose="02020603050405020304" pitchFamily="18" charset="0"/>
              </a:rPr>
              <a:t>ớ</a:t>
            </a:r>
            <a:r>
              <a:rPr lang="vi-VN" sz="2800" dirty="0">
                <a:solidFill>
                  <a:schemeClr val="tx1"/>
                </a:solidFill>
                <a:latin typeface="Times New Roman" panose="02020603050405020304" pitchFamily="18" charset="0"/>
                <a:cs typeface="Times New Roman" panose="02020603050405020304" pitchFamily="18" charset="0"/>
              </a:rPr>
              <a:t>n hơn thu;</a:t>
            </a:r>
          </a:p>
          <a:p>
            <a:pPr indent="-365760" algn="just">
              <a:buSzPts val="1600"/>
              <a:buFont typeface="Times New Roman" panose="02020603050405020304" pitchFamily="18" charset="0"/>
              <a:buChar char=""/>
            </a:pPr>
            <a:r>
              <a:rPr lang="vi-VN" sz="2800" dirty="0">
                <a:solidFill>
                  <a:schemeClr val="tx1"/>
                </a:solidFill>
                <a:latin typeface="Times New Roman" panose="02020603050405020304" pitchFamily="18" charset="0"/>
                <a:cs typeface="Times New Roman" panose="02020603050405020304" pitchFamily="18" charset="0"/>
              </a:rPr>
              <a:t>Báo cáo của NS cấp dưới không được quyết toán các khoản kinh </a:t>
            </a:r>
            <a:r>
              <a:rPr lang="vi-VN" sz="2800">
                <a:solidFill>
                  <a:schemeClr val="tx1"/>
                </a:solidFill>
                <a:latin typeface="Times New Roman" panose="02020603050405020304" pitchFamily="18" charset="0"/>
                <a:cs typeface="Times New Roman" panose="02020603050405020304" pitchFamily="18" charset="0"/>
              </a:rPr>
              <a:t>phí </a:t>
            </a:r>
            <a:r>
              <a:rPr lang="en-US" sz="2800">
                <a:solidFill>
                  <a:schemeClr val="tx1"/>
                </a:solidFill>
                <a:latin typeface="Times New Roman" panose="02020603050405020304" pitchFamily="18" charset="0"/>
                <a:cs typeface="Times New Roman" panose="02020603050405020304" pitchFamily="18" charset="0"/>
              </a:rPr>
              <a:t>ủy</a:t>
            </a:r>
            <a:r>
              <a:rPr lang="vi-VN" sz="2800">
                <a:solidFill>
                  <a:schemeClr val="tx1"/>
                </a:solidFill>
                <a:latin typeface="Times New Roman" panose="02020603050405020304" pitchFamily="18" charset="0"/>
                <a:cs typeface="Times New Roman" panose="02020603050405020304" pitchFamily="18" charset="0"/>
              </a:rPr>
              <a:t> </a:t>
            </a:r>
            <a:r>
              <a:rPr lang="vi-VN" sz="2800" dirty="0">
                <a:solidFill>
                  <a:schemeClr val="tx1"/>
                </a:solidFill>
                <a:latin typeface="Times New Roman" panose="02020603050405020304" pitchFamily="18" charset="0"/>
                <a:cs typeface="Times New Roman" panose="02020603050405020304" pitchFamily="18" charset="0"/>
              </a:rPr>
              <a:t>quyền của NS cấp trên. Các khoản kinh </a:t>
            </a:r>
            <a:r>
              <a:rPr lang="vi-VN" sz="2800">
                <a:solidFill>
                  <a:schemeClr val="tx1"/>
                </a:solidFill>
                <a:latin typeface="Times New Roman" panose="02020603050405020304" pitchFamily="18" charset="0"/>
                <a:cs typeface="Times New Roman" panose="02020603050405020304" pitchFamily="18" charset="0"/>
              </a:rPr>
              <a:t>phí </a:t>
            </a:r>
            <a:r>
              <a:rPr lang="en-US" sz="2800">
                <a:solidFill>
                  <a:schemeClr val="tx1"/>
                </a:solidFill>
                <a:latin typeface="Times New Roman" panose="02020603050405020304" pitchFamily="18" charset="0"/>
                <a:cs typeface="Times New Roman" panose="02020603050405020304" pitchFamily="18" charset="0"/>
              </a:rPr>
              <a:t>ủy</a:t>
            </a:r>
            <a:r>
              <a:rPr lang="vi-VN" sz="2800">
                <a:solidFill>
                  <a:schemeClr val="tx1"/>
                </a:solidFill>
                <a:latin typeface="Times New Roman" panose="02020603050405020304" pitchFamily="18" charset="0"/>
                <a:cs typeface="Times New Roman" panose="02020603050405020304" pitchFamily="18" charset="0"/>
              </a:rPr>
              <a:t> </a:t>
            </a:r>
            <a:r>
              <a:rPr lang="vi-VN" sz="2800" dirty="0">
                <a:solidFill>
                  <a:schemeClr val="tx1"/>
                </a:solidFill>
                <a:latin typeface="Times New Roman" panose="02020603050405020304" pitchFamily="18" charset="0"/>
                <a:cs typeface="Times New Roman" panose="02020603050405020304" pitchFamily="18" charset="0"/>
              </a:rPr>
              <a:t>quyền phải lập báo cáo riêng;</a:t>
            </a:r>
          </a:p>
        </p:txBody>
      </p:sp>
      <p:sp>
        <p:nvSpPr>
          <p:cNvPr id="3" name="Rectangle 2"/>
          <p:cNvSpPr txBox="1">
            <a:spLocks noGrp="1"/>
          </p:cNvSpPr>
          <p:nvPr>
            <p:ph type="title"/>
          </p:nvPr>
        </p:nvSpPr>
        <p:spPr>
          <a:xfrm>
            <a:off x="0" y="76204"/>
            <a:ext cx="9067803" cy="990596"/>
          </a:xfrm>
        </p:spPr>
        <p:txBody>
          <a:bodyPr anchorCtr="1"/>
          <a:lstStyle/>
          <a:p>
            <a:pPr lvl="0" algn="ctr">
              <a:lnSpc>
                <a:spcPct val="90000"/>
              </a:lnSpc>
            </a:pPr>
            <a:r>
              <a:rPr lang="en-US" sz="3400" b="0" i="1" dirty="0" err="1">
                <a:solidFill>
                  <a:schemeClr val="accent4"/>
                </a:solidFill>
                <a:latin typeface="Times New Roman" panose="02020603050405020304" pitchFamily="18" charset="0"/>
                <a:cs typeface="Times New Roman" panose="02020603050405020304" pitchFamily="18" charset="0"/>
              </a:rPr>
              <a:t>Thẩm</a:t>
            </a:r>
            <a:r>
              <a:rPr lang="en-US" sz="3400" b="0" i="1" dirty="0">
                <a:solidFill>
                  <a:schemeClr val="accent4"/>
                </a:solidFill>
                <a:latin typeface="Times New Roman" panose="02020603050405020304" pitchFamily="18" charset="0"/>
                <a:cs typeface="Times New Roman" panose="02020603050405020304" pitchFamily="18" charset="0"/>
              </a:rPr>
              <a:t> </a:t>
            </a:r>
            <a:r>
              <a:rPr lang="en-US" sz="3400" b="0" i="1" dirty="0" err="1">
                <a:solidFill>
                  <a:schemeClr val="accent4"/>
                </a:solidFill>
                <a:latin typeface="Times New Roman" panose="02020603050405020304" pitchFamily="18" charset="0"/>
                <a:cs typeface="Times New Roman" panose="02020603050405020304" pitchFamily="18" charset="0"/>
              </a:rPr>
              <a:t>tra</a:t>
            </a:r>
            <a:r>
              <a:rPr lang="en-US" sz="3400" b="0" i="1" dirty="0">
                <a:solidFill>
                  <a:schemeClr val="accent4"/>
                </a:solidFill>
                <a:latin typeface="Times New Roman" panose="02020603050405020304" pitchFamily="18" charset="0"/>
                <a:cs typeface="Times New Roman" panose="02020603050405020304" pitchFamily="18" charset="0"/>
              </a:rPr>
              <a:t> </a:t>
            </a:r>
            <a:r>
              <a:rPr lang="en-US" sz="3400" b="0" i="1" dirty="0" err="1">
                <a:solidFill>
                  <a:schemeClr val="accent4"/>
                </a:solidFill>
                <a:latin typeface="Times New Roman" panose="02020603050405020304" pitchFamily="18" charset="0"/>
                <a:cs typeface="Times New Roman" panose="02020603050405020304" pitchFamily="18" charset="0"/>
              </a:rPr>
              <a:t>tính</a:t>
            </a:r>
            <a:r>
              <a:rPr lang="en-US" sz="3400" b="0" i="1" dirty="0">
                <a:solidFill>
                  <a:schemeClr val="accent4"/>
                </a:solidFill>
                <a:latin typeface="Times New Roman" panose="02020603050405020304" pitchFamily="18" charset="0"/>
                <a:cs typeface="Times New Roman" panose="02020603050405020304" pitchFamily="18" charset="0"/>
              </a:rPr>
              <a:t> </a:t>
            </a:r>
            <a:r>
              <a:rPr lang="en-US" sz="3400" b="0" i="1" dirty="0" err="1">
                <a:solidFill>
                  <a:schemeClr val="accent4"/>
                </a:solidFill>
                <a:latin typeface="Times New Roman" panose="02020603050405020304" pitchFamily="18" charset="0"/>
                <a:cs typeface="Times New Roman" panose="02020603050405020304" pitchFamily="18" charset="0"/>
              </a:rPr>
              <a:t>trung</a:t>
            </a:r>
            <a:r>
              <a:rPr lang="en-US" sz="3400" b="0" i="1" dirty="0">
                <a:solidFill>
                  <a:schemeClr val="accent4"/>
                </a:solidFill>
                <a:latin typeface="Times New Roman" panose="02020603050405020304" pitchFamily="18" charset="0"/>
                <a:cs typeface="Times New Roman" panose="02020603050405020304" pitchFamily="18" charset="0"/>
              </a:rPr>
              <a:t> </a:t>
            </a:r>
            <a:r>
              <a:rPr lang="en-US" sz="3400" b="0" i="1" dirty="0" err="1">
                <a:solidFill>
                  <a:schemeClr val="accent4"/>
                </a:solidFill>
                <a:latin typeface="Times New Roman" panose="02020603050405020304" pitchFamily="18" charset="0"/>
                <a:cs typeface="Times New Roman" panose="02020603050405020304" pitchFamily="18" charset="0"/>
              </a:rPr>
              <a:t>thực</a:t>
            </a:r>
            <a:r>
              <a:rPr lang="en-US" sz="3400" b="0" i="1" dirty="0">
                <a:solidFill>
                  <a:schemeClr val="accent4"/>
                </a:solidFill>
                <a:latin typeface="Times New Roman" panose="02020603050405020304" pitchFamily="18" charset="0"/>
                <a:cs typeface="Times New Roman" panose="02020603050405020304" pitchFamily="18" charset="0"/>
              </a:rPr>
              <a:t>, </a:t>
            </a:r>
            <a:br>
              <a:rPr lang="en-US" sz="3400" b="0" i="1" dirty="0">
                <a:solidFill>
                  <a:schemeClr val="accent4"/>
                </a:solidFill>
                <a:latin typeface="Times New Roman" panose="02020603050405020304" pitchFamily="18" charset="0"/>
                <a:cs typeface="Times New Roman" panose="02020603050405020304" pitchFamily="18" charset="0"/>
              </a:rPr>
            </a:br>
            <a:r>
              <a:rPr lang="en-US" sz="3400" b="0" i="1" dirty="0" err="1">
                <a:solidFill>
                  <a:schemeClr val="accent4"/>
                </a:solidFill>
                <a:latin typeface="Times New Roman" panose="02020603050405020304" pitchFamily="18" charset="0"/>
                <a:cs typeface="Times New Roman" panose="02020603050405020304" pitchFamily="18" charset="0"/>
              </a:rPr>
              <a:t>hợp</a:t>
            </a:r>
            <a:r>
              <a:rPr lang="en-US" sz="3400" b="0" i="1" dirty="0">
                <a:solidFill>
                  <a:schemeClr val="accent4"/>
                </a:solidFill>
                <a:latin typeface="Times New Roman" panose="02020603050405020304" pitchFamily="18" charset="0"/>
                <a:cs typeface="Times New Roman" panose="02020603050405020304" pitchFamily="18" charset="0"/>
              </a:rPr>
              <a:t> </a:t>
            </a:r>
            <a:r>
              <a:rPr lang="en-US" sz="3400" b="0" i="1" dirty="0" err="1">
                <a:solidFill>
                  <a:schemeClr val="accent4"/>
                </a:solidFill>
                <a:latin typeface="Times New Roman" panose="02020603050405020304" pitchFamily="18" charset="0"/>
                <a:cs typeface="Times New Roman" panose="02020603050405020304" pitchFamily="18" charset="0"/>
              </a:rPr>
              <a:t>pháp</a:t>
            </a:r>
            <a:r>
              <a:rPr lang="en-US" sz="3400" b="0" i="1" dirty="0">
                <a:solidFill>
                  <a:schemeClr val="accent4"/>
                </a:solidFill>
                <a:latin typeface="Times New Roman" panose="02020603050405020304" pitchFamily="18" charset="0"/>
                <a:cs typeface="Times New Roman" panose="02020603050405020304" pitchFamily="18" charset="0"/>
              </a:rPr>
              <a:t> </a:t>
            </a:r>
            <a:r>
              <a:rPr lang="en-US" sz="3400" b="0" i="1" dirty="0" err="1">
                <a:solidFill>
                  <a:schemeClr val="accent4"/>
                </a:solidFill>
                <a:latin typeface="Times New Roman" panose="02020603050405020304" pitchFamily="18" charset="0"/>
                <a:cs typeface="Times New Roman" panose="02020603050405020304" pitchFamily="18" charset="0"/>
              </a:rPr>
              <a:t>của</a:t>
            </a:r>
            <a:r>
              <a:rPr lang="en-US" sz="3400" b="0" i="1" dirty="0">
                <a:solidFill>
                  <a:schemeClr val="accent4"/>
                </a:solidFill>
                <a:latin typeface="Times New Roman" panose="02020603050405020304" pitchFamily="18" charset="0"/>
                <a:cs typeface="Times New Roman" panose="02020603050405020304" pitchFamily="18" charset="0"/>
              </a:rPr>
              <a:t> </a:t>
            </a:r>
            <a:r>
              <a:rPr lang="en-US" sz="3400" b="0" i="1" dirty="0" err="1">
                <a:solidFill>
                  <a:schemeClr val="accent4"/>
                </a:solidFill>
                <a:latin typeface="Times New Roman" panose="02020603050405020304" pitchFamily="18" charset="0"/>
                <a:cs typeface="Times New Roman" panose="02020603050405020304" pitchFamily="18" charset="0"/>
              </a:rPr>
              <a:t>số</a:t>
            </a:r>
            <a:r>
              <a:rPr lang="en-US" sz="3400" b="0" i="1" dirty="0">
                <a:solidFill>
                  <a:schemeClr val="accent4"/>
                </a:solidFill>
                <a:latin typeface="Times New Roman" panose="02020603050405020304" pitchFamily="18" charset="0"/>
                <a:cs typeface="Times New Roman" panose="02020603050405020304" pitchFamily="18" charset="0"/>
              </a:rPr>
              <a:t> </a:t>
            </a:r>
            <a:r>
              <a:rPr lang="en-US" sz="3400" b="0" i="1" dirty="0" err="1">
                <a:solidFill>
                  <a:schemeClr val="accent4"/>
                </a:solidFill>
                <a:latin typeface="Times New Roman" panose="02020603050405020304" pitchFamily="18" charset="0"/>
                <a:cs typeface="Times New Roman" panose="02020603050405020304" pitchFamily="18" charset="0"/>
              </a:rPr>
              <a:t>liệu</a:t>
            </a:r>
            <a:r>
              <a:rPr lang="en-US" sz="3400" b="0" i="1" dirty="0">
                <a:solidFill>
                  <a:schemeClr val="accent4"/>
                </a:solidFill>
                <a:latin typeface="Times New Roman" panose="02020603050405020304" pitchFamily="18" charset="0"/>
                <a:cs typeface="Times New Roman" panose="02020603050405020304" pitchFamily="18" charset="0"/>
              </a:rPr>
              <a:t> </a:t>
            </a:r>
            <a:r>
              <a:rPr lang="en-US" sz="3400" b="0" i="1" dirty="0" err="1">
                <a:solidFill>
                  <a:schemeClr val="accent4"/>
                </a:solidFill>
                <a:latin typeface="Times New Roman" panose="02020603050405020304" pitchFamily="18" charset="0"/>
                <a:cs typeface="Times New Roman" panose="02020603050405020304" pitchFamily="18" charset="0"/>
              </a:rPr>
              <a:t>quyết</a:t>
            </a:r>
            <a:r>
              <a:rPr lang="en-US" sz="3400" b="0" i="1" dirty="0">
                <a:solidFill>
                  <a:schemeClr val="accent4"/>
                </a:solidFill>
                <a:latin typeface="Times New Roman" panose="02020603050405020304" pitchFamily="18" charset="0"/>
                <a:cs typeface="Times New Roman" panose="02020603050405020304" pitchFamily="18" charset="0"/>
              </a:rPr>
              <a:t> </a:t>
            </a:r>
            <a:r>
              <a:rPr lang="en-US" sz="3400" b="0" i="1" dirty="0" err="1">
                <a:solidFill>
                  <a:schemeClr val="accent4"/>
                </a:solidFill>
                <a:latin typeface="Times New Roman" panose="02020603050405020304" pitchFamily="18" charset="0"/>
                <a:cs typeface="Times New Roman" panose="02020603050405020304" pitchFamily="18" charset="0"/>
              </a:rPr>
              <a:t>toán</a:t>
            </a:r>
            <a:r>
              <a:rPr lang="en-US" sz="3400" b="0" i="1" dirty="0">
                <a:solidFill>
                  <a:schemeClr val="accent4"/>
                </a:solidFill>
                <a:latin typeface="Times New Roman" panose="02020603050405020304" pitchFamily="18" charset="0"/>
                <a:cs typeface="Times New Roman" panose="02020603050405020304" pitchFamily="18" charset="0"/>
              </a:rPr>
              <a:t>   </a:t>
            </a:r>
          </a:p>
        </p:txBody>
      </p:sp>
    </p:spTree>
  </p:cSld>
  <p:clrMapOvr>
    <a:masterClrMapping/>
  </p:clrMapOvr>
  <p:transition>
    <p:wedge/>
  </p:transition>
</p:sld>
</file>

<file path=ppt/slides/slide53.xml><?xml version="1.0" encoding="utf-8"?>
<p:sld xmlns:a="http://schemas.openxmlformats.org/drawingml/2006/main" xmlns:r="http://schemas.openxmlformats.org/officeDocument/2006/relationships" xmlns:p="http://schemas.openxmlformats.org/presentationml/2006/main">
  <p:cSld name="Slide36">
    <p:spTree>
      <p:nvGrpSpPr>
        <p:cNvPr id="1" name=""/>
        <p:cNvGrpSpPr/>
        <p:nvPr/>
      </p:nvGrpSpPr>
      <p:grpSpPr>
        <a:xfrm>
          <a:off x="0" y="0"/>
          <a:ext cx="0" cy="0"/>
          <a:chOff x="0" y="0"/>
          <a:chExt cx="0" cy="0"/>
        </a:xfrm>
      </p:grpSpPr>
      <p:sp>
        <p:nvSpPr>
          <p:cNvPr id="2" name="Rectangle 3"/>
          <p:cNvSpPr txBox="1">
            <a:spLocks noGrp="1"/>
          </p:cNvSpPr>
          <p:nvPr>
            <p:ph idx="1"/>
          </p:nvPr>
        </p:nvSpPr>
        <p:spPr>
          <a:xfrm>
            <a:off x="304797" y="1447800"/>
            <a:ext cx="8686803" cy="4724400"/>
          </a:xfrm>
        </p:spPr>
        <p:txBody>
          <a:bodyPr/>
          <a:lstStyle/>
          <a:p>
            <a:pPr indent="-365760" algn="just">
              <a:spcAft>
                <a:spcPts val="400"/>
              </a:spcAft>
            </a:pPr>
            <a:r>
              <a:rPr lang="en-US" sz="2800" dirty="0" err="1">
                <a:solidFill>
                  <a:schemeClr val="tx1"/>
                </a:solidFill>
                <a:latin typeface="Times New Roman" panose="02020603050405020304" pitchFamily="18" charset="0"/>
                <a:cs typeface="Times New Roman" panose="02020603050405020304" pitchFamily="18" charset="0"/>
              </a:rPr>
              <a:t>Kiểm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tra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phân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tích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số</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liệu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quyết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toán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mối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quan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hệ</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giữa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các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số</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liệu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trong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hệ</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thống</a:t>
            </a:r>
            <a:r>
              <a:rPr lang="en-US" sz="2800" dirty="0">
                <a:solidFill>
                  <a:schemeClr val="tx1"/>
                </a:solidFill>
                <a:latin typeface="Times New Roman" panose="02020603050405020304" pitchFamily="18" charset="0"/>
                <a:cs typeface="Times New Roman" panose="02020603050405020304" pitchFamily="18" charset="0"/>
              </a:rPr>
              <a:t> </a:t>
            </a:r>
            <a:r>
              <a:rPr lang="en-US" sz="2800" err="1">
                <a:solidFill>
                  <a:schemeClr val="tx1"/>
                </a:solidFill>
                <a:latin typeface="Times New Roman" panose="02020603050405020304" pitchFamily="18" charset="0"/>
                <a:cs typeface="Times New Roman" panose="02020603050405020304" pitchFamily="18" charset="0"/>
              </a:rPr>
              <a:t>mẫu</a:t>
            </a:r>
            <a:r>
              <a:rPr lang="en-US" sz="2800">
                <a:solidFill>
                  <a:schemeClr val="tx1"/>
                </a:solidFill>
                <a:latin typeface="Times New Roman" panose="02020603050405020304" pitchFamily="18" charset="0"/>
                <a:cs typeface="Times New Roman" panose="02020603050405020304" pitchFamily="18" charset="0"/>
              </a:rPr>
              <a:t> biểu;  </a:t>
            </a:r>
            <a:endParaRPr lang="en-US" sz="2800" dirty="0">
              <a:solidFill>
                <a:schemeClr val="tx1"/>
              </a:solidFill>
              <a:latin typeface="Times New Roman" panose="02020603050405020304" pitchFamily="18" charset="0"/>
              <a:cs typeface="Times New Roman" panose="02020603050405020304" pitchFamily="18" charset="0"/>
            </a:endParaRPr>
          </a:p>
          <a:p>
            <a:pPr indent="-365760" algn="just">
              <a:spcAft>
                <a:spcPts val="400"/>
              </a:spcAft>
            </a:pPr>
            <a:r>
              <a:rPr lang="vi-VN" sz="2800" dirty="0">
                <a:solidFill>
                  <a:schemeClr val="tx1"/>
                </a:solidFill>
                <a:latin typeface="Times New Roman" panose="02020603050405020304" pitchFamily="18" charset="0"/>
                <a:cs typeface="Times New Roman" panose="02020603050405020304" pitchFamily="18" charset="0"/>
              </a:rPr>
              <a:t>Chênh lệch về số liệu phát hiện qua kiểm toán trong báo cáo của cơ quan KTNN; những tồn tại trong quản lý điều hành và lập quyết </a:t>
            </a:r>
            <a:r>
              <a:rPr lang="vi-VN" sz="2800">
                <a:solidFill>
                  <a:schemeClr val="tx1"/>
                </a:solidFill>
                <a:latin typeface="Times New Roman" panose="02020603050405020304" pitchFamily="18" charset="0"/>
                <a:cs typeface="Times New Roman" panose="02020603050405020304" pitchFamily="18" charset="0"/>
              </a:rPr>
              <a:t>toán NS</a:t>
            </a:r>
            <a:r>
              <a:rPr lang="en-US" sz="2800">
                <a:solidFill>
                  <a:schemeClr val="tx1"/>
                </a:solidFill>
                <a:latin typeface="Times New Roman" panose="02020603050405020304" pitchFamily="18" charset="0"/>
                <a:cs typeface="Times New Roman" panose="02020603050405020304" pitchFamily="18" charset="0"/>
              </a:rPr>
              <a:t>;</a:t>
            </a:r>
            <a:endParaRPr lang="vi-VN" sz="2800" dirty="0">
              <a:solidFill>
                <a:schemeClr val="tx1"/>
              </a:solidFill>
              <a:latin typeface="Times New Roman" panose="02020603050405020304" pitchFamily="18" charset="0"/>
              <a:cs typeface="Times New Roman" panose="02020603050405020304" pitchFamily="18" charset="0"/>
            </a:endParaRPr>
          </a:p>
          <a:p>
            <a:pPr indent="-365760" algn="just">
              <a:spcAft>
                <a:spcPts val="400"/>
              </a:spcAft>
            </a:pPr>
            <a:r>
              <a:rPr lang="vi-VN" sz="2800" dirty="0">
                <a:solidFill>
                  <a:schemeClr val="tx1"/>
                </a:solidFill>
                <a:latin typeface="Times New Roman" panose="02020603050405020304" pitchFamily="18" charset="0"/>
                <a:cs typeface="Times New Roman" panose="02020603050405020304" pitchFamily="18" charset="0"/>
              </a:rPr>
              <a:t>Cung cấp và giải trình đầy đủ các căn cứ lập quyết toán NS để có thể minh chứng rằng báo cáo đã được tổng hợp từ </a:t>
            </a:r>
            <a:r>
              <a:rPr lang="vi-VN" sz="2800">
                <a:solidFill>
                  <a:schemeClr val="tx1"/>
                </a:solidFill>
                <a:latin typeface="Times New Roman" panose="02020603050405020304" pitchFamily="18" charset="0"/>
                <a:cs typeface="Times New Roman" panose="02020603050405020304" pitchFamily="18" charset="0"/>
              </a:rPr>
              <a:t>cơ sở</a:t>
            </a:r>
            <a:r>
              <a:rPr lang="en-US" sz="2800">
                <a:solidFill>
                  <a:schemeClr val="tx1"/>
                </a:solidFill>
                <a:latin typeface="Times New Roman" panose="02020603050405020304" pitchFamily="18" charset="0"/>
                <a:cs typeface="Times New Roman" panose="02020603050405020304" pitchFamily="18" charset="0"/>
              </a:rPr>
              <a:t>;</a:t>
            </a:r>
            <a:endParaRPr lang="en-US" sz="2800" dirty="0">
              <a:solidFill>
                <a:schemeClr val="tx1"/>
              </a:solidFill>
              <a:latin typeface="Times New Roman" panose="02020603050405020304" pitchFamily="18" charset="0"/>
              <a:cs typeface="Times New Roman" panose="02020603050405020304" pitchFamily="18" charset="0"/>
            </a:endParaRPr>
          </a:p>
          <a:p>
            <a:pPr indent="-365760" algn="just">
              <a:spcAft>
                <a:spcPts val="400"/>
              </a:spcAft>
            </a:pPr>
            <a:r>
              <a:rPr lang="vi-VN" sz="2800" dirty="0">
                <a:solidFill>
                  <a:schemeClr val="tx1"/>
                </a:solidFill>
                <a:latin typeface="Times New Roman" panose="02020603050405020304" pitchFamily="18" charset="0"/>
                <a:cs typeface="Times New Roman" panose="02020603050405020304" pitchFamily="18" charset="0"/>
              </a:rPr>
              <a:t>Báo cáo phải được KTNN kiểm toán xác nhận tính trung thực, hợp pháp</a:t>
            </a:r>
            <a:r>
              <a:rPr lang="en-US" sz="2800" dirty="0">
                <a:solidFill>
                  <a:schemeClr val="tx1"/>
                </a:solidFill>
                <a:latin typeface="Times New Roman" panose="02020603050405020304" pitchFamily="18" charset="0"/>
                <a:cs typeface="Times New Roman" panose="02020603050405020304" pitchFamily="18" charset="0"/>
              </a:rPr>
              <a:t>, </a:t>
            </a:r>
            <a:r>
              <a:rPr lang="vi-VN" sz="2800" dirty="0">
                <a:solidFill>
                  <a:schemeClr val="tx1"/>
                </a:solidFill>
                <a:latin typeface="Times New Roman" panose="02020603050405020304" pitchFamily="18" charset="0"/>
                <a:cs typeface="Times New Roman" panose="02020603050405020304" pitchFamily="18" charset="0"/>
              </a:rPr>
              <a:t>tính kinh tế, hiệu lực, hiệu quả.</a:t>
            </a:r>
            <a:endParaRPr lang="vi-VN" sz="2800" i="1" dirty="0">
              <a:solidFill>
                <a:schemeClr val="tx1"/>
              </a:solidFill>
              <a:latin typeface="Times New Roman" panose="02020603050405020304" pitchFamily="18" charset="0"/>
              <a:cs typeface="Times New Roman" panose="02020603050405020304" pitchFamily="18" charset="0"/>
            </a:endParaRPr>
          </a:p>
          <a:p>
            <a:endParaRPr lang="vi-VN" dirty="0">
              <a:latin typeface="Times New Roman" panose="02020603050405020304" pitchFamily="18" charset="0"/>
              <a:cs typeface="Times New Roman" panose="02020603050405020304" pitchFamily="18" charset="0"/>
            </a:endParaRPr>
          </a:p>
        </p:txBody>
      </p:sp>
      <p:sp>
        <p:nvSpPr>
          <p:cNvPr id="3" name="Rectangle 2"/>
          <p:cNvSpPr txBox="1">
            <a:spLocks noGrp="1"/>
          </p:cNvSpPr>
          <p:nvPr>
            <p:ph type="title"/>
          </p:nvPr>
        </p:nvSpPr>
        <p:spPr>
          <a:xfrm>
            <a:off x="304796" y="114300"/>
            <a:ext cx="8839203" cy="1143000"/>
          </a:xfrm>
        </p:spPr>
        <p:txBody>
          <a:bodyPr/>
          <a:lstStyle/>
          <a:p>
            <a:pPr lvl="0" algn="ctr"/>
            <a:r>
              <a:rPr lang="en-US" sz="3200" b="0" i="1" dirty="0" err="1">
                <a:solidFill>
                  <a:schemeClr val="accent4"/>
                </a:solidFill>
                <a:latin typeface="Times New Roman" panose="02020603050405020304" pitchFamily="18" charset="0"/>
                <a:cs typeface="Times New Roman" panose="02020603050405020304" pitchFamily="18" charset="0"/>
              </a:rPr>
              <a:t>Thẩm</a:t>
            </a:r>
            <a:r>
              <a:rPr lang="en-US" sz="3200" b="0" i="1" dirty="0">
                <a:solidFill>
                  <a:schemeClr val="accent4"/>
                </a:solidFill>
                <a:latin typeface="Times New Roman" panose="02020603050405020304" pitchFamily="18" charset="0"/>
                <a:cs typeface="Times New Roman" panose="02020603050405020304" pitchFamily="18" charset="0"/>
              </a:rPr>
              <a:t> </a:t>
            </a:r>
            <a:r>
              <a:rPr lang="en-US" sz="3200" b="0" i="1" dirty="0" err="1">
                <a:solidFill>
                  <a:schemeClr val="accent4"/>
                </a:solidFill>
                <a:latin typeface="Times New Roman" panose="02020603050405020304" pitchFamily="18" charset="0"/>
                <a:cs typeface="Times New Roman" panose="02020603050405020304" pitchFamily="18" charset="0"/>
              </a:rPr>
              <a:t>tra</a:t>
            </a:r>
            <a:r>
              <a:rPr lang="en-US" sz="3200" b="0" i="1" dirty="0">
                <a:solidFill>
                  <a:schemeClr val="accent4"/>
                </a:solidFill>
                <a:latin typeface="Times New Roman" panose="02020603050405020304" pitchFamily="18" charset="0"/>
                <a:cs typeface="Times New Roman" panose="02020603050405020304" pitchFamily="18" charset="0"/>
              </a:rPr>
              <a:t> </a:t>
            </a:r>
            <a:r>
              <a:rPr lang="en-US" sz="3200" b="0" i="1" dirty="0" err="1">
                <a:solidFill>
                  <a:schemeClr val="accent4"/>
                </a:solidFill>
                <a:latin typeface="Times New Roman" panose="02020603050405020304" pitchFamily="18" charset="0"/>
                <a:cs typeface="Times New Roman" panose="02020603050405020304" pitchFamily="18" charset="0"/>
              </a:rPr>
              <a:t>tính</a:t>
            </a:r>
            <a:r>
              <a:rPr lang="en-US" sz="3200" b="0" i="1" dirty="0">
                <a:solidFill>
                  <a:schemeClr val="accent4"/>
                </a:solidFill>
                <a:latin typeface="Times New Roman" panose="02020603050405020304" pitchFamily="18" charset="0"/>
                <a:cs typeface="Times New Roman" panose="02020603050405020304" pitchFamily="18" charset="0"/>
              </a:rPr>
              <a:t> </a:t>
            </a:r>
            <a:r>
              <a:rPr lang="en-US" sz="3200" b="0" i="1" dirty="0" err="1">
                <a:solidFill>
                  <a:schemeClr val="accent4"/>
                </a:solidFill>
                <a:latin typeface="Times New Roman" panose="02020603050405020304" pitchFamily="18" charset="0"/>
                <a:cs typeface="Times New Roman" panose="02020603050405020304" pitchFamily="18" charset="0"/>
              </a:rPr>
              <a:t>trung</a:t>
            </a:r>
            <a:r>
              <a:rPr lang="en-US" sz="3200" b="0" i="1" dirty="0">
                <a:solidFill>
                  <a:schemeClr val="accent4"/>
                </a:solidFill>
                <a:latin typeface="Times New Roman" panose="02020603050405020304" pitchFamily="18" charset="0"/>
                <a:cs typeface="Times New Roman" panose="02020603050405020304" pitchFamily="18" charset="0"/>
              </a:rPr>
              <a:t> </a:t>
            </a:r>
            <a:r>
              <a:rPr lang="en-US" sz="3200" b="0" i="1" dirty="0" err="1">
                <a:solidFill>
                  <a:schemeClr val="accent4"/>
                </a:solidFill>
                <a:latin typeface="Times New Roman" panose="02020603050405020304" pitchFamily="18" charset="0"/>
                <a:cs typeface="Times New Roman" panose="02020603050405020304" pitchFamily="18" charset="0"/>
              </a:rPr>
              <a:t>thực</a:t>
            </a:r>
            <a:r>
              <a:rPr lang="en-US" sz="3200" b="0" i="1" dirty="0">
                <a:solidFill>
                  <a:schemeClr val="accent4"/>
                </a:solidFill>
                <a:latin typeface="Times New Roman" panose="02020603050405020304" pitchFamily="18" charset="0"/>
                <a:cs typeface="Times New Roman" panose="02020603050405020304" pitchFamily="18" charset="0"/>
              </a:rPr>
              <a:t>, </a:t>
            </a:r>
            <a:br>
              <a:rPr lang="en-US" sz="3200" b="0" i="1" dirty="0">
                <a:solidFill>
                  <a:schemeClr val="accent4"/>
                </a:solidFill>
                <a:latin typeface="Times New Roman" panose="02020603050405020304" pitchFamily="18" charset="0"/>
                <a:cs typeface="Times New Roman" panose="02020603050405020304" pitchFamily="18" charset="0"/>
              </a:rPr>
            </a:br>
            <a:r>
              <a:rPr lang="en-US" sz="3200" b="0" i="1" dirty="0" err="1">
                <a:solidFill>
                  <a:schemeClr val="accent4"/>
                </a:solidFill>
                <a:latin typeface="Times New Roman" panose="02020603050405020304" pitchFamily="18" charset="0"/>
                <a:cs typeface="Times New Roman" panose="02020603050405020304" pitchFamily="18" charset="0"/>
              </a:rPr>
              <a:t>hợp</a:t>
            </a:r>
            <a:r>
              <a:rPr lang="en-US" sz="3200" b="0" i="1" dirty="0">
                <a:solidFill>
                  <a:schemeClr val="accent4"/>
                </a:solidFill>
                <a:latin typeface="Times New Roman" panose="02020603050405020304" pitchFamily="18" charset="0"/>
                <a:cs typeface="Times New Roman" panose="02020603050405020304" pitchFamily="18" charset="0"/>
              </a:rPr>
              <a:t> </a:t>
            </a:r>
            <a:r>
              <a:rPr lang="en-US" sz="3200" b="0" i="1" dirty="0" err="1">
                <a:solidFill>
                  <a:schemeClr val="accent4"/>
                </a:solidFill>
                <a:latin typeface="Times New Roman" panose="02020603050405020304" pitchFamily="18" charset="0"/>
                <a:cs typeface="Times New Roman" panose="02020603050405020304" pitchFamily="18" charset="0"/>
              </a:rPr>
              <a:t>pháp</a:t>
            </a:r>
            <a:r>
              <a:rPr lang="en-US" sz="3200" b="0" i="1" dirty="0">
                <a:solidFill>
                  <a:schemeClr val="accent4"/>
                </a:solidFill>
                <a:latin typeface="Times New Roman" panose="02020603050405020304" pitchFamily="18" charset="0"/>
                <a:cs typeface="Times New Roman" panose="02020603050405020304" pitchFamily="18" charset="0"/>
              </a:rPr>
              <a:t> </a:t>
            </a:r>
            <a:r>
              <a:rPr lang="en-US" sz="3200" b="0" i="1" dirty="0" err="1">
                <a:solidFill>
                  <a:schemeClr val="accent4"/>
                </a:solidFill>
                <a:latin typeface="Times New Roman" panose="02020603050405020304" pitchFamily="18" charset="0"/>
                <a:cs typeface="Times New Roman" panose="02020603050405020304" pitchFamily="18" charset="0"/>
              </a:rPr>
              <a:t>của</a:t>
            </a:r>
            <a:r>
              <a:rPr lang="en-US" sz="3200" b="0" i="1" dirty="0">
                <a:solidFill>
                  <a:schemeClr val="accent4"/>
                </a:solidFill>
                <a:latin typeface="Times New Roman" panose="02020603050405020304" pitchFamily="18" charset="0"/>
                <a:cs typeface="Times New Roman" panose="02020603050405020304" pitchFamily="18" charset="0"/>
              </a:rPr>
              <a:t> </a:t>
            </a:r>
            <a:r>
              <a:rPr lang="en-US" sz="3200" b="0" i="1" dirty="0" err="1">
                <a:solidFill>
                  <a:schemeClr val="accent4"/>
                </a:solidFill>
                <a:latin typeface="Times New Roman" panose="02020603050405020304" pitchFamily="18" charset="0"/>
                <a:cs typeface="Times New Roman" panose="02020603050405020304" pitchFamily="18" charset="0"/>
              </a:rPr>
              <a:t>số</a:t>
            </a:r>
            <a:r>
              <a:rPr lang="en-US" sz="3200" b="0" i="1" dirty="0">
                <a:solidFill>
                  <a:schemeClr val="accent4"/>
                </a:solidFill>
                <a:latin typeface="Times New Roman" panose="02020603050405020304" pitchFamily="18" charset="0"/>
                <a:cs typeface="Times New Roman" panose="02020603050405020304" pitchFamily="18" charset="0"/>
              </a:rPr>
              <a:t> </a:t>
            </a:r>
            <a:r>
              <a:rPr lang="en-US" sz="3200" b="0" i="1" dirty="0" err="1">
                <a:solidFill>
                  <a:schemeClr val="accent4"/>
                </a:solidFill>
                <a:latin typeface="Times New Roman" panose="02020603050405020304" pitchFamily="18" charset="0"/>
                <a:cs typeface="Times New Roman" panose="02020603050405020304" pitchFamily="18" charset="0"/>
              </a:rPr>
              <a:t>liệu</a:t>
            </a:r>
            <a:r>
              <a:rPr lang="en-US" sz="3200" b="0" i="1" dirty="0">
                <a:solidFill>
                  <a:schemeClr val="accent4"/>
                </a:solidFill>
                <a:latin typeface="Times New Roman" panose="02020603050405020304" pitchFamily="18" charset="0"/>
                <a:cs typeface="Times New Roman" panose="02020603050405020304" pitchFamily="18" charset="0"/>
              </a:rPr>
              <a:t> </a:t>
            </a:r>
            <a:r>
              <a:rPr lang="en-US" sz="3200" b="0" i="1" dirty="0" err="1">
                <a:solidFill>
                  <a:schemeClr val="accent4"/>
                </a:solidFill>
                <a:latin typeface="Times New Roman" panose="02020603050405020304" pitchFamily="18" charset="0"/>
                <a:cs typeface="Times New Roman" panose="02020603050405020304" pitchFamily="18" charset="0"/>
              </a:rPr>
              <a:t>quyết</a:t>
            </a:r>
            <a:r>
              <a:rPr lang="en-US" sz="3200" b="0" i="1" dirty="0">
                <a:solidFill>
                  <a:schemeClr val="accent4"/>
                </a:solidFill>
                <a:latin typeface="Times New Roman" panose="02020603050405020304" pitchFamily="18" charset="0"/>
                <a:cs typeface="Times New Roman" panose="02020603050405020304" pitchFamily="18" charset="0"/>
              </a:rPr>
              <a:t> </a:t>
            </a:r>
            <a:r>
              <a:rPr lang="en-US" sz="3200" b="0" i="1" dirty="0" err="1">
                <a:solidFill>
                  <a:schemeClr val="accent4"/>
                </a:solidFill>
                <a:latin typeface="Times New Roman" panose="02020603050405020304" pitchFamily="18" charset="0"/>
                <a:cs typeface="Times New Roman" panose="02020603050405020304" pitchFamily="18" charset="0"/>
              </a:rPr>
              <a:t>toán</a:t>
            </a:r>
            <a:r>
              <a:rPr lang="en-US" sz="3200" b="0" i="1" dirty="0">
                <a:solidFill>
                  <a:schemeClr val="accent4"/>
                </a:solidFill>
                <a:latin typeface="Times New Roman" panose="02020603050405020304" pitchFamily="18" charset="0"/>
                <a:cs typeface="Times New Roman" panose="02020603050405020304" pitchFamily="18" charset="0"/>
              </a:rPr>
              <a:t> (</a:t>
            </a:r>
            <a:r>
              <a:rPr lang="en-US" sz="3200" b="0" i="1" dirty="0" err="1">
                <a:solidFill>
                  <a:schemeClr val="accent4"/>
                </a:solidFill>
                <a:latin typeface="Times New Roman" panose="02020603050405020304" pitchFamily="18" charset="0"/>
                <a:cs typeface="Times New Roman" panose="02020603050405020304" pitchFamily="18" charset="0"/>
              </a:rPr>
              <a:t>tiếp</a:t>
            </a:r>
            <a:r>
              <a:rPr lang="en-US" sz="3200" b="0" i="1" dirty="0">
                <a:solidFill>
                  <a:schemeClr val="accent4"/>
                </a:solidFill>
                <a:latin typeface="Times New Roman" panose="02020603050405020304" pitchFamily="18" charset="0"/>
                <a:cs typeface="Times New Roman" panose="02020603050405020304" pitchFamily="18" charset="0"/>
              </a:rPr>
              <a:t>)</a:t>
            </a:r>
            <a:endParaRPr lang="en-US" sz="3200" i="1" dirty="0">
              <a:solidFill>
                <a:srgbClr val="660066"/>
              </a:solidFill>
              <a:latin typeface="Times New Roman" panose="02020603050405020304" pitchFamily="18" charset="0"/>
              <a:cs typeface="Times New Roman" panose="02020603050405020304" pitchFamily="18" charset="0"/>
            </a:endParaRPr>
          </a:p>
        </p:txBody>
      </p:sp>
    </p:spTree>
  </p:cSld>
  <p:clrMapOvr>
    <a:masterClrMapping/>
  </p:clrMapOvr>
  <p:transition>
    <p:wedge/>
  </p:transition>
</p:sld>
</file>

<file path=ppt/slides/slide54.xml><?xml version="1.0" encoding="utf-8"?>
<p:sld xmlns:a="http://schemas.openxmlformats.org/drawingml/2006/main" xmlns:r="http://schemas.openxmlformats.org/officeDocument/2006/relationships" xmlns:p="http://schemas.openxmlformats.org/presentationml/2006/main">
  <p:cSld name="Slide37">
    <p:spTree>
      <p:nvGrpSpPr>
        <p:cNvPr id="1" name=""/>
        <p:cNvGrpSpPr/>
        <p:nvPr/>
      </p:nvGrpSpPr>
      <p:grpSpPr>
        <a:xfrm>
          <a:off x="0" y="0"/>
          <a:ext cx="0" cy="0"/>
          <a:chOff x="0" y="0"/>
          <a:chExt cx="0" cy="0"/>
        </a:xfrm>
      </p:grpSpPr>
      <p:sp>
        <p:nvSpPr>
          <p:cNvPr id="2" name="Rectangle 3"/>
          <p:cNvSpPr txBox="1">
            <a:spLocks noGrp="1"/>
          </p:cNvSpPr>
          <p:nvPr>
            <p:ph idx="1"/>
          </p:nvPr>
        </p:nvSpPr>
        <p:spPr>
          <a:xfrm>
            <a:off x="316524" y="1143000"/>
            <a:ext cx="8762996" cy="5181603"/>
          </a:xfrm>
        </p:spPr>
        <p:txBody>
          <a:bodyPr/>
          <a:lstStyle/>
          <a:p>
            <a:pPr lvl="0"/>
            <a:r>
              <a:rPr lang="en-US" sz="3000" dirty="0">
                <a:latin typeface="Times New Roman" pitchFamily="18"/>
              </a:rPr>
              <a:t>Thu </a:t>
            </a:r>
            <a:r>
              <a:rPr lang="en-US" sz="3000" err="1">
                <a:latin typeface="Times New Roman" pitchFamily="18"/>
              </a:rPr>
              <a:t>nội</a:t>
            </a:r>
            <a:r>
              <a:rPr lang="en-US" sz="3000">
                <a:latin typeface="Times New Roman" pitchFamily="18"/>
              </a:rPr>
              <a:t> địa:</a:t>
            </a:r>
            <a:endParaRPr lang="en-US" sz="3000" dirty="0">
              <a:latin typeface="Times New Roman" pitchFamily="18"/>
            </a:endParaRPr>
          </a:p>
          <a:p>
            <a:pPr marL="457200" lvl="0" indent="0">
              <a:buNone/>
            </a:pPr>
            <a:r>
              <a:rPr lang="en-US" sz="3000" dirty="0">
                <a:latin typeface="Times New Roman" pitchFamily="18"/>
              </a:rPr>
              <a:t>- Thu </a:t>
            </a:r>
            <a:r>
              <a:rPr lang="en-US" sz="3000" dirty="0" err="1">
                <a:latin typeface="Times New Roman" pitchFamily="18"/>
              </a:rPr>
              <a:t>từ</a:t>
            </a:r>
            <a:r>
              <a:rPr lang="en-US" sz="3000" dirty="0">
                <a:latin typeface="Times New Roman" pitchFamily="18"/>
              </a:rPr>
              <a:t> </a:t>
            </a:r>
            <a:r>
              <a:rPr lang="en-US" sz="3000" dirty="0" err="1">
                <a:latin typeface="Times New Roman" pitchFamily="18"/>
              </a:rPr>
              <a:t>doanh</a:t>
            </a:r>
            <a:r>
              <a:rPr lang="en-US" sz="3000" dirty="0">
                <a:latin typeface="Times New Roman" pitchFamily="18"/>
              </a:rPr>
              <a:t> </a:t>
            </a:r>
            <a:r>
              <a:rPr lang="en-US" sz="3000" dirty="0" err="1">
                <a:latin typeface="Times New Roman" pitchFamily="18"/>
              </a:rPr>
              <a:t>nghiệp</a:t>
            </a:r>
            <a:r>
              <a:rPr lang="en-US" sz="3000" dirty="0">
                <a:latin typeface="Times New Roman" pitchFamily="18"/>
              </a:rPr>
              <a:t> </a:t>
            </a:r>
            <a:r>
              <a:rPr lang="en-US" sz="3000" err="1">
                <a:latin typeface="Times New Roman" pitchFamily="18"/>
              </a:rPr>
              <a:t>nhà</a:t>
            </a:r>
            <a:r>
              <a:rPr lang="en-US" sz="3000">
                <a:latin typeface="Times New Roman" pitchFamily="18"/>
              </a:rPr>
              <a:t> nước;</a:t>
            </a:r>
            <a:endParaRPr lang="en-US" sz="3000" dirty="0">
              <a:latin typeface="Times New Roman" pitchFamily="18"/>
            </a:endParaRPr>
          </a:p>
          <a:p>
            <a:pPr marL="457200" lvl="0" indent="0">
              <a:buNone/>
            </a:pPr>
            <a:r>
              <a:rPr lang="en-US" sz="3000" dirty="0">
                <a:latin typeface="Times New Roman" pitchFamily="18"/>
              </a:rPr>
              <a:t>- Thu </a:t>
            </a:r>
            <a:r>
              <a:rPr lang="en-US" sz="3000" dirty="0" err="1">
                <a:latin typeface="Times New Roman" pitchFamily="18"/>
              </a:rPr>
              <a:t>từ</a:t>
            </a:r>
            <a:r>
              <a:rPr lang="en-US" sz="3000" dirty="0">
                <a:latin typeface="Times New Roman" pitchFamily="18"/>
              </a:rPr>
              <a:t> </a:t>
            </a:r>
            <a:r>
              <a:rPr lang="en-US" sz="3000" dirty="0" err="1">
                <a:latin typeface="Times New Roman" pitchFamily="18"/>
              </a:rPr>
              <a:t>doanh</a:t>
            </a:r>
            <a:r>
              <a:rPr lang="en-US" sz="3000" dirty="0">
                <a:latin typeface="Times New Roman" pitchFamily="18"/>
              </a:rPr>
              <a:t> </a:t>
            </a:r>
            <a:r>
              <a:rPr lang="en-US" sz="3000" dirty="0" err="1">
                <a:latin typeface="Times New Roman" pitchFamily="18"/>
              </a:rPr>
              <a:t>nghiệp</a:t>
            </a:r>
            <a:r>
              <a:rPr lang="en-US" sz="3000" dirty="0">
                <a:latin typeface="Times New Roman" pitchFamily="18"/>
              </a:rPr>
              <a:t> </a:t>
            </a:r>
            <a:r>
              <a:rPr lang="en-US" sz="3000" dirty="0" err="1">
                <a:latin typeface="Times New Roman" pitchFamily="18"/>
              </a:rPr>
              <a:t>đầu</a:t>
            </a:r>
            <a:r>
              <a:rPr lang="en-US" sz="3000" dirty="0">
                <a:latin typeface="Times New Roman" pitchFamily="18"/>
              </a:rPr>
              <a:t> </a:t>
            </a:r>
            <a:r>
              <a:rPr lang="en-US" sz="3000" dirty="0" err="1">
                <a:latin typeface="Times New Roman" pitchFamily="18"/>
              </a:rPr>
              <a:t>tư</a:t>
            </a:r>
            <a:r>
              <a:rPr lang="en-US" sz="3000" dirty="0">
                <a:latin typeface="Times New Roman" pitchFamily="18"/>
              </a:rPr>
              <a:t> </a:t>
            </a:r>
            <a:r>
              <a:rPr lang="en-US" sz="3000" err="1">
                <a:latin typeface="Times New Roman" pitchFamily="18"/>
              </a:rPr>
              <a:t>nước</a:t>
            </a:r>
            <a:r>
              <a:rPr lang="en-US" sz="3000">
                <a:latin typeface="Times New Roman" pitchFamily="18"/>
              </a:rPr>
              <a:t> ngoài;</a:t>
            </a:r>
            <a:endParaRPr lang="en-US" sz="3000" dirty="0">
              <a:latin typeface="Times New Roman" pitchFamily="18"/>
            </a:endParaRPr>
          </a:p>
          <a:p>
            <a:pPr marL="457200" lvl="0" indent="0">
              <a:buNone/>
            </a:pPr>
            <a:r>
              <a:rPr lang="en-US" sz="3000" dirty="0">
                <a:latin typeface="Times New Roman" pitchFamily="18"/>
              </a:rPr>
              <a:t>- Thu </a:t>
            </a:r>
            <a:r>
              <a:rPr lang="en-US" sz="3000" dirty="0" err="1">
                <a:latin typeface="Times New Roman" pitchFamily="18"/>
              </a:rPr>
              <a:t>từ</a:t>
            </a:r>
            <a:r>
              <a:rPr lang="en-US" sz="3000" dirty="0">
                <a:latin typeface="Times New Roman" pitchFamily="18"/>
              </a:rPr>
              <a:t> </a:t>
            </a:r>
            <a:r>
              <a:rPr lang="en-US" sz="3000" dirty="0" err="1">
                <a:latin typeface="Times New Roman" pitchFamily="18"/>
              </a:rPr>
              <a:t>doanh</a:t>
            </a:r>
            <a:r>
              <a:rPr lang="en-US" sz="3000" dirty="0">
                <a:latin typeface="Times New Roman" pitchFamily="18"/>
              </a:rPr>
              <a:t> </a:t>
            </a:r>
            <a:r>
              <a:rPr lang="en-US" sz="3000" dirty="0" err="1">
                <a:latin typeface="Times New Roman" pitchFamily="18"/>
              </a:rPr>
              <a:t>nghiệp</a:t>
            </a:r>
            <a:r>
              <a:rPr lang="en-US" sz="3000" dirty="0">
                <a:latin typeface="Times New Roman" pitchFamily="18"/>
              </a:rPr>
              <a:t> </a:t>
            </a:r>
            <a:r>
              <a:rPr lang="en-US" sz="3000" dirty="0" err="1">
                <a:latin typeface="Times New Roman" pitchFamily="18"/>
              </a:rPr>
              <a:t>ngoài</a:t>
            </a:r>
            <a:r>
              <a:rPr lang="en-US" sz="3000" dirty="0">
                <a:latin typeface="Times New Roman" pitchFamily="18"/>
              </a:rPr>
              <a:t> </a:t>
            </a:r>
            <a:r>
              <a:rPr lang="en-US" sz="3000" err="1">
                <a:latin typeface="Times New Roman" pitchFamily="18"/>
              </a:rPr>
              <a:t>quốc</a:t>
            </a:r>
            <a:r>
              <a:rPr lang="en-US" sz="3000">
                <a:latin typeface="Times New Roman" pitchFamily="18"/>
              </a:rPr>
              <a:t> doanh;</a:t>
            </a:r>
            <a:endParaRPr lang="en-US" sz="3000" dirty="0">
              <a:latin typeface="Times New Roman" pitchFamily="18"/>
            </a:endParaRPr>
          </a:p>
          <a:p>
            <a:pPr marL="457200" lvl="0" indent="0">
              <a:buNone/>
            </a:pPr>
            <a:r>
              <a:rPr lang="en-US" sz="3000" dirty="0">
                <a:latin typeface="Times New Roman" pitchFamily="18"/>
              </a:rPr>
              <a:t>- Thu </a:t>
            </a:r>
            <a:r>
              <a:rPr lang="en-US" sz="3000" err="1">
                <a:latin typeface="Times New Roman" pitchFamily="18"/>
              </a:rPr>
              <a:t>từ</a:t>
            </a:r>
            <a:r>
              <a:rPr lang="en-US" sz="3000">
                <a:latin typeface="Times New Roman" pitchFamily="18"/>
              </a:rPr>
              <a:t> đất;</a:t>
            </a:r>
            <a:endParaRPr lang="en-US" sz="3000" dirty="0">
              <a:latin typeface="Times New Roman" pitchFamily="18"/>
            </a:endParaRPr>
          </a:p>
          <a:p>
            <a:pPr marL="457200" lvl="0" indent="0">
              <a:buNone/>
            </a:pPr>
            <a:r>
              <a:rPr lang="en-US" sz="3000" dirty="0">
                <a:latin typeface="Times New Roman" pitchFamily="18"/>
              </a:rPr>
              <a:t>- Thu </a:t>
            </a:r>
            <a:r>
              <a:rPr lang="en-US" sz="3000" dirty="0" err="1">
                <a:latin typeface="Times New Roman" pitchFamily="18"/>
              </a:rPr>
              <a:t>sổ</a:t>
            </a:r>
            <a:r>
              <a:rPr lang="en-US" sz="3000" dirty="0">
                <a:latin typeface="Times New Roman" pitchFamily="18"/>
              </a:rPr>
              <a:t> </a:t>
            </a:r>
            <a:r>
              <a:rPr lang="en-US" sz="3000" dirty="0" err="1">
                <a:latin typeface="Times New Roman" pitchFamily="18"/>
              </a:rPr>
              <a:t>xố</a:t>
            </a:r>
            <a:r>
              <a:rPr lang="en-US" sz="3000" dirty="0">
                <a:latin typeface="Times New Roman" pitchFamily="18"/>
              </a:rPr>
              <a:t> </a:t>
            </a:r>
            <a:r>
              <a:rPr lang="en-US" sz="3000" err="1">
                <a:latin typeface="Times New Roman" pitchFamily="18"/>
              </a:rPr>
              <a:t>kiến</a:t>
            </a:r>
            <a:r>
              <a:rPr lang="en-US" sz="3000">
                <a:latin typeface="Times New Roman" pitchFamily="18"/>
              </a:rPr>
              <a:t> thiết;</a:t>
            </a:r>
            <a:endParaRPr lang="en-US" sz="3000" dirty="0">
              <a:latin typeface="Times New Roman" pitchFamily="18"/>
            </a:endParaRPr>
          </a:p>
          <a:p>
            <a:pPr marL="457200" lvl="0" indent="0">
              <a:buNone/>
            </a:pPr>
            <a:r>
              <a:rPr lang="en-US" sz="3000" dirty="0">
                <a:latin typeface="Times New Roman" pitchFamily="18"/>
              </a:rPr>
              <a:t>- Thu </a:t>
            </a:r>
            <a:r>
              <a:rPr lang="en-US" sz="3000" dirty="0" err="1">
                <a:latin typeface="Times New Roman" pitchFamily="18"/>
              </a:rPr>
              <a:t>khác</a:t>
            </a:r>
            <a:r>
              <a:rPr lang="en-US" sz="3000" dirty="0">
                <a:latin typeface="Times New Roman" pitchFamily="18"/>
              </a:rPr>
              <a:t> </a:t>
            </a:r>
            <a:r>
              <a:rPr lang="en-US" sz="3000" err="1">
                <a:latin typeface="Times New Roman" pitchFamily="18"/>
              </a:rPr>
              <a:t>ngân</a:t>
            </a:r>
            <a:r>
              <a:rPr lang="en-US" sz="3000">
                <a:latin typeface="Times New Roman" pitchFamily="18"/>
              </a:rPr>
              <a:t> sách;</a:t>
            </a:r>
            <a:endParaRPr lang="en-US" sz="3000" dirty="0">
              <a:latin typeface="Times New Roman" pitchFamily="18"/>
            </a:endParaRPr>
          </a:p>
          <a:p>
            <a:pPr marL="457200" lvl="0" indent="0">
              <a:buNone/>
            </a:pPr>
            <a:r>
              <a:rPr lang="en-US" sz="3000" dirty="0">
                <a:latin typeface="Times New Roman" pitchFamily="18"/>
              </a:rPr>
              <a:t>- Thu </a:t>
            </a:r>
            <a:r>
              <a:rPr lang="en-US" sz="3000" err="1">
                <a:latin typeface="Times New Roman" pitchFamily="18"/>
              </a:rPr>
              <a:t>chuyển</a:t>
            </a:r>
            <a:r>
              <a:rPr lang="en-US" sz="3000">
                <a:latin typeface="Times New Roman" pitchFamily="18"/>
              </a:rPr>
              <a:t> nguồn. </a:t>
            </a:r>
            <a:endParaRPr lang="en-US" sz="3000" dirty="0">
              <a:latin typeface="Times New Roman" pitchFamily="18"/>
            </a:endParaRPr>
          </a:p>
          <a:p>
            <a:pPr lvl="0">
              <a:spcBef>
                <a:spcPts val="600"/>
              </a:spcBef>
            </a:pPr>
            <a:r>
              <a:rPr lang="en-US" sz="3000" dirty="0">
                <a:latin typeface="Times New Roman" pitchFamily="18"/>
              </a:rPr>
              <a:t>Thu </a:t>
            </a:r>
            <a:r>
              <a:rPr lang="en-US" sz="3000" dirty="0" err="1">
                <a:latin typeface="Times New Roman" pitchFamily="18"/>
              </a:rPr>
              <a:t>từ</a:t>
            </a:r>
            <a:r>
              <a:rPr lang="en-US" sz="3000" dirty="0">
                <a:latin typeface="Times New Roman" pitchFamily="18"/>
              </a:rPr>
              <a:t> </a:t>
            </a:r>
            <a:r>
              <a:rPr lang="en-US" sz="3000" dirty="0" err="1">
                <a:latin typeface="Times New Roman" pitchFamily="18"/>
              </a:rPr>
              <a:t>hoạt</a:t>
            </a:r>
            <a:r>
              <a:rPr lang="en-US" sz="3000" dirty="0">
                <a:latin typeface="Times New Roman" pitchFamily="18"/>
              </a:rPr>
              <a:t> </a:t>
            </a:r>
            <a:r>
              <a:rPr lang="en-US" sz="3000" dirty="0" err="1">
                <a:latin typeface="Times New Roman" pitchFamily="18"/>
              </a:rPr>
              <a:t>động</a:t>
            </a:r>
            <a:r>
              <a:rPr lang="en-US" sz="3000" dirty="0">
                <a:latin typeface="Times New Roman" pitchFamily="18"/>
              </a:rPr>
              <a:t> </a:t>
            </a:r>
            <a:r>
              <a:rPr lang="en-US" sz="3000" dirty="0" err="1">
                <a:latin typeface="Times New Roman" pitchFamily="18"/>
              </a:rPr>
              <a:t>xuất</a:t>
            </a:r>
            <a:r>
              <a:rPr lang="en-US" sz="3000" dirty="0">
                <a:latin typeface="Times New Roman" pitchFamily="18"/>
              </a:rPr>
              <a:t> </a:t>
            </a:r>
            <a:r>
              <a:rPr lang="en-US" sz="3000" err="1">
                <a:latin typeface="Times New Roman" pitchFamily="18"/>
              </a:rPr>
              <a:t>nhập</a:t>
            </a:r>
            <a:r>
              <a:rPr lang="en-US" sz="3000">
                <a:latin typeface="Times New Roman" pitchFamily="18"/>
              </a:rPr>
              <a:t> khẩu.</a:t>
            </a:r>
            <a:endParaRPr lang="en-US" sz="3000" dirty="0">
              <a:latin typeface="Times New Roman" pitchFamily="18"/>
            </a:endParaRPr>
          </a:p>
          <a:p>
            <a:pPr marL="109728" lvl="0" indent="0">
              <a:buNone/>
            </a:pPr>
            <a:endParaRPr lang="en-US" dirty="0">
              <a:latin typeface="Times New Roman" pitchFamily="18"/>
            </a:endParaRPr>
          </a:p>
        </p:txBody>
      </p:sp>
      <p:sp>
        <p:nvSpPr>
          <p:cNvPr id="3" name="Rectangle 2"/>
          <p:cNvSpPr txBox="1">
            <a:spLocks noGrp="1"/>
          </p:cNvSpPr>
          <p:nvPr>
            <p:ph type="title"/>
          </p:nvPr>
        </p:nvSpPr>
        <p:spPr>
          <a:xfrm>
            <a:off x="662350" y="82059"/>
            <a:ext cx="8153403" cy="1066803"/>
          </a:xfrm>
        </p:spPr>
        <p:txBody>
          <a:bodyPr/>
          <a:lstStyle/>
          <a:p>
            <a:pPr lvl="0" algn="ctr"/>
            <a:r>
              <a:rPr lang="en-US" sz="3600" b="0" i="1" dirty="0" err="1">
                <a:solidFill>
                  <a:schemeClr val="accent4"/>
                </a:solidFill>
                <a:latin typeface="Times New Roman" pitchFamily="18"/>
              </a:rPr>
              <a:t>Thẩm</a:t>
            </a:r>
            <a:r>
              <a:rPr lang="en-US" sz="3600" b="0" i="1" dirty="0">
                <a:solidFill>
                  <a:schemeClr val="accent4"/>
                </a:solidFill>
                <a:latin typeface="Times New Roman" pitchFamily="18"/>
              </a:rPr>
              <a:t> </a:t>
            </a:r>
            <a:r>
              <a:rPr lang="en-US" sz="3600" b="0" i="1" dirty="0" err="1">
                <a:solidFill>
                  <a:schemeClr val="accent4"/>
                </a:solidFill>
                <a:latin typeface="Times New Roman" pitchFamily="18"/>
              </a:rPr>
              <a:t>tra</a:t>
            </a:r>
            <a:r>
              <a:rPr lang="en-US" sz="3600" b="0" i="1" dirty="0">
                <a:solidFill>
                  <a:schemeClr val="accent4"/>
                </a:solidFill>
                <a:latin typeface="Times New Roman" pitchFamily="18"/>
              </a:rPr>
              <a:t> </a:t>
            </a:r>
            <a:r>
              <a:rPr lang="en-US" sz="3600" b="0" i="1" dirty="0" err="1">
                <a:solidFill>
                  <a:schemeClr val="accent4"/>
                </a:solidFill>
                <a:latin typeface="Times New Roman" pitchFamily="18"/>
              </a:rPr>
              <a:t>các</a:t>
            </a:r>
            <a:r>
              <a:rPr lang="en-US" sz="3600" b="0" i="1" dirty="0">
                <a:solidFill>
                  <a:schemeClr val="accent4"/>
                </a:solidFill>
                <a:latin typeface="Times New Roman" pitchFamily="18"/>
              </a:rPr>
              <a:t> </a:t>
            </a:r>
            <a:r>
              <a:rPr lang="en-US" sz="3600" b="0" i="1" dirty="0" err="1">
                <a:solidFill>
                  <a:schemeClr val="accent4"/>
                </a:solidFill>
                <a:latin typeface="Times New Roman" pitchFamily="18"/>
              </a:rPr>
              <a:t>khoản</a:t>
            </a:r>
            <a:r>
              <a:rPr lang="en-US" sz="3600" b="0" i="1" dirty="0">
                <a:solidFill>
                  <a:schemeClr val="accent4"/>
                </a:solidFill>
                <a:latin typeface="Times New Roman" pitchFamily="18"/>
              </a:rPr>
              <a:t> </a:t>
            </a:r>
            <a:r>
              <a:rPr lang="en-US" sz="3600" b="0" i="1" dirty="0" err="1">
                <a:solidFill>
                  <a:schemeClr val="accent4"/>
                </a:solidFill>
                <a:latin typeface="Times New Roman" pitchFamily="18"/>
              </a:rPr>
              <a:t>thu</a:t>
            </a:r>
            <a:r>
              <a:rPr lang="en-US" sz="3600" b="0" i="1" dirty="0">
                <a:solidFill>
                  <a:schemeClr val="accent4"/>
                </a:solidFill>
                <a:latin typeface="Times New Roman" pitchFamily="18"/>
              </a:rPr>
              <a:t> </a:t>
            </a:r>
            <a:r>
              <a:rPr lang="en-US" sz="3600" b="0" i="1" dirty="0" err="1">
                <a:solidFill>
                  <a:schemeClr val="accent4"/>
                </a:solidFill>
                <a:latin typeface="Times New Roman" pitchFamily="18"/>
              </a:rPr>
              <a:t>theo</a:t>
            </a:r>
            <a:r>
              <a:rPr lang="en-US" sz="3600" b="0" i="1" dirty="0">
                <a:solidFill>
                  <a:schemeClr val="accent4"/>
                </a:solidFill>
                <a:latin typeface="Times New Roman" pitchFamily="18"/>
              </a:rPr>
              <a:t> </a:t>
            </a:r>
            <a:r>
              <a:rPr lang="en-US" sz="3600" b="0" i="1" dirty="0" err="1">
                <a:solidFill>
                  <a:schemeClr val="accent4"/>
                </a:solidFill>
                <a:latin typeface="Times New Roman" pitchFamily="18"/>
              </a:rPr>
              <a:t>lĩnh</a:t>
            </a:r>
            <a:r>
              <a:rPr lang="en-US" sz="3600" b="0" i="1" dirty="0">
                <a:solidFill>
                  <a:schemeClr val="accent4"/>
                </a:solidFill>
                <a:latin typeface="Times New Roman" pitchFamily="18"/>
              </a:rPr>
              <a:t> </a:t>
            </a:r>
            <a:r>
              <a:rPr lang="en-US" sz="3600" b="0" i="1" dirty="0" err="1">
                <a:solidFill>
                  <a:schemeClr val="accent4"/>
                </a:solidFill>
                <a:latin typeface="Times New Roman" pitchFamily="18"/>
              </a:rPr>
              <a:t>vực</a:t>
            </a:r>
            <a:endParaRPr lang="en-US" sz="3600" b="0" i="1" dirty="0">
              <a:solidFill>
                <a:schemeClr val="accent4"/>
              </a:solidFill>
              <a:latin typeface="Times New Roman" pitchFamily="18"/>
            </a:endParaRPr>
          </a:p>
        </p:txBody>
      </p:sp>
    </p:spTree>
  </p:cSld>
  <p:clrMapOvr>
    <a:masterClrMapping/>
  </p:clrMapOvr>
  <p:transition>
    <p:wedge/>
  </p:transition>
</p:sld>
</file>

<file path=ppt/slides/slide55.xml><?xml version="1.0" encoding="utf-8"?>
<p:sld xmlns:a="http://schemas.openxmlformats.org/drawingml/2006/main" xmlns:r="http://schemas.openxmlformats.org/officeDocument/2006/relationships" xmlns:p="http://schemas.openxmlformats.org/presentationml/2006/main">
  <p:cSld name="Slide38">
    <p:spTree>
      <p:nvGrpSpPr>
        <p:cNvPr id="1" name=""/>
        <p:cNvGrpSpPr/>
        <p:nvPr/>
      </p:nvGrpSpPr>
      <p:grpSpPr>
        <a:xfrm>
          <a:off x="0" y="0"/>
          <a:ext cx="0" cy="0"/>
          <a:chOff x="0" y="0"/>
          <a:chExt cx="0" cy="0"/>
        </a:xfrm>
      </p:grpSpPr>
      <p:sp>
        <p:nvSpPr>
          <p:cNvPr id="2" name="Rectangle 3"/>
          <p:cNvSpPr txBox="1">
            <a:spLocks noGrp="1"/>
          </p:cNvSpPr>
          <p:nvPr>
            <p:ph idx="1"/>
          </p:nvPr>
        </p:nvSpPr>
        <p:spPr>
          <a:xfrm>
            <a:off x="533396" y="1295403"/>
            <a:ext cx="8534396" cy="5105396"/>
          </a:xfrm>
        </p:spPr>
        <p:txBody>
          <a:bodyPr/>
          <a:lstStyle/>
          <a:p>
            <a:pPr lvl="0"/>
            <a:r>
              <a:rPr lang="en-US" sz="3000" dirty="0">
                <a:latin typeface="Times New Roman" pitchFamily="18"/>
              </a:rPr>
              <a:t>Chi </a:t>
            </a:r>
            <a:r>
              <a:rPr lang="en-US" sz="3000" dirty="0" err="1">
                <a:latin typeface="Times New Roman" pitchFamily="18"/>
              </a:rPr>
              <a:t>đầu</a:t>
            </a:r>
            <a:r>
              <a:rPr lang="en-US" sz="3000" dirty="0">
                <a:latin typeface="Times New Roman" pitchFamily="18"/>
              </a:rPr>
              <a:t> </a:t>
            </a:r>
            <a:r>
              <a:rPr lang="en-US" sz="3000" dirty="0" err="1">
                <a:latin typeface="Times New Roman" pitchFamily="18"/>
              </a:rPr>
              <a:t>tư</a:t>
            </a:r>
            <a:r>
              <a:rPr lang="en-US" sz="3000" dirty="0">
                <a:latin typeface="Times New Roman" pitchFamily="18"/>
              </a:rPr>
              <a:t> </a:t>
            </a:r>
            <a:r>
              <a:rPr lang="en-US" sz="3000" dirty="0" err="1">
                <a:latin typeface="Times New Roman" pitchFamily="18"/>
              </a:rPr>
              <a:t>phát</a:t>
            </a:r>
            <a:r>
              <a:rPr lang="en-US" sz="3000" dirty="0">
                <a:latin typeface="Times New Roman" pitchFamily="18"/>
              </a:rPr>
              <a:t> </a:t>
            </a:r>
            <a:r>
              <a:rPr lang="en-US" sz="3000" dirty="0" err="1">
                <a:latin typeface="Times New Roman" pitchFamily="18"/>
              </a:rPr>
              <a:t>triển</a:t>
            </a:r>
            <a:endParaRPr lang="en-US" sz="3000" dirty="0">
              <a:latin typeface="Times New Roman" pitchFamily="18"/>
            </a:endParaRPr>
          </a:p>
          <a:p>
            <a:pPr lvl="0"/>
            <a:r>
              <a:rPr lang="en-US" sz="3000" dirty="0">
                <a:latin typeface="Times New Roman" pitchFamily="18"/>
              </a:rPr>
              <a:t>Chi </a:t>
            </a:r>
            <a:r>
              <a:rPr lang="en-US" sz="3000" dirty="0" err="1">
                <a:latin typeface="Times New Roman" pitchFamily="18"/>
              </a:rPr>
              <a:t>thường</a:t>
            </a:r>
            <a:r>
              <a:rPr lang="en-US" sz="3000" dirty="0">
                <a:latin typeface="Times New Roman" pitchFamily="18"/>
              </a:rPr>
              <a:t> </a:t>
            </a:r>
            <a:r>
              <a:rPr lang="en-US" sz="3000" dirty="0" err="1">
                <a:latin typeface="Times New Roman" pitchFamily="18"/>
              </a:rPr>
              <a:t>xuyên</a:t>
            </a:r>
            <a:endParaRPr lang="en-US" sz="3000" dirty="0">
              <a:latin typeface="Times New Roman" pitchFamily="18"/>
            </a:endParaRPr>
          </a:p>
          <a:p>
            <a:pPr marL="796925" lvl="1" indent="-280988"/>
            <a:r>
              <a:rPr lang="en-US" sz="3000" dirty="0">
                <a:latin typeface="Times New Roman" pitchFamily="18"/>
              </a:rPr>
              <a:t>Chi </a:t>
            </a:r>
            <a:r>
              <a:rPr lang="en-US" sz="3000" dirty="0" err="1">
                <a:latin typeface="Times New Roman" pitchFamily="18"/>
              </a:rPr>
              <a:t>sự</a:t>
            </a:r>
            <a:r>
              <a:rPr lang="en-US" sz="3000" dirty="0">
                <a:latin typeface="Times New Roman" pitchFamily="18"/>
              </a:rPr>
              <a:t> </a:t>
            </a:r>
            <a:r>
              <a:rPr lang="en-US" sz="3000" dirty="0" err="1">
                <a:latin typeface="Times New Roman" pitchFamily="18"/>
              </a:rPr>
              <a:t>nghiệp</a:t>
            </a:r>
            <a:r>
              <a:rPr lang="en-US" sz="3000" dirty="0">
                <a:latin typeface="Times New Roman" pitchFamily="18"/>
              </a:rPr>
              <a:t> </a:t>
            </a:r>
            <a:r>
              <a:rPr lang="en-US" sz="3000" dirty="0" err="1">
                <a:latin typeface="Times New Roman" pitchFamily="18"/>
              </a:rPr>
              <a:t>giáo</a:t>
            </a:r>
            <a:r>
              <a:rPr lang="en-US" sz="3000" dirty="0">
                <a:latin typeface="Times New Roman" pitchFamily="18"/>
              </a:rPr>
              <a:t> </a:t>
            </a:r>
            <a:r>
              <a:rPr lang="en-US" sz="3000" err="1">
                <a:latin typeface="Times New Roman" pitchFamily="18"/>
              </a:rPr>
              <a:t>dục</a:t>
            </a:r>
            <a:r>
              <a:rPr lang="en-US" sz="3000">
                <a:latin typeface="Times New Roman" pitchFamily="18"/>
              </a:rPr>
              <a:t> - </a:t>
            </a:r>
            <a:r>
              <a:rPr lang="en-US" sz="3000" err="1">
                <a:latin typeface="Times New Roman" pitchFamily="18"/>
              </a:rPr>
              <a:t>đào</a:t>
            </a:r>
            <a:r>
              <a:rPr lang="en-US" sz="3000">
                <a:latin typeface="Times New Roman" pitchFamily="18"/>
              </a:rPr>
              <a:t> tạo;</a:t>
            </a:r>
            <a:endParaRPr lang="en-US" sz="3000" dirty="0">
              <a:latin typeface="Times New Roman" pitchFamily="18"/>
            </a:endParaRPr>
          </a:p>
          <a:p>
            <a:pPr marL="796925" lvl="1" indent="-280988"/>
            <a:r>
              <a:rPr lang="en-US" sz="3000" dirty="0">
                <a:latin typeface="Times New Roman" pitchFamily="18"/>
              </a:rPr>
              <a:t>Chi </a:t>
            </a:r>
            <a:r>
              <a:rPr lang="en-US" sz="3000" dirty="0" err="1">
                <a:latin typeface="Times New Roman" pitchFamily="18"/>
              </a:rPr>
              <a:t>sự</a:t>
            </a:r>
            <a:r>
              <a:rPr lang="en-US" sz="3000" dirty="0">
                <a:latin typeface="Times New Roman" pitchFamily="18"/>
              </a:rPr>
              <a:t> </a:t>
            </a:r>
            <a:r>
              <a:rPr lang="en-US" sz="3000" dirty="0" err="1">
                <a:latin typeface="Times New Roman" pitchFamily="18"/>
              </a:rPr>
              <a:t>nghiệp</a:t>
            </a:r>
            <a:r>
              <a:rPr lang="en-US" sz="3000" dirty="0">
                <a:latin typeface="Times New Roman" pitchFamily="18"/>
              </a:rPr>
              <a:t> </a:t>
            </a:r>
            <a:r>
              <a:rPr lang="en-US" sz="3000">
                <a:latin typeface="Times New Roman" pitchFamily="18"/>
              </a:rPr>
              <a:t>y tế;</a:t>
            </a:r>
            <a:endParaRPr lang="en-US" sz="3000" dirty="0">
              <a:latin typeface="Times New Roman" pitchFamily="18"/>
            </a:endParaRPr>
          </a:p>
          <a:p>
            <a:pPr marL="796925" lvl="1" indent="-280988"/>
            <a:r>
              <a:rPr lang="en-US" sz="3000" dirty="0">
                <a:latin typeface="Times New Roman" pitchFamily="18"/>
              </a:rPr>
              <a:t>Chi </a:t>
            </a:r>
            <a:r>
              <a:rPr lang="en-US" sz="3000" dirty="0" err="1">
                <a:latin typeface="Times New Roman" pitchFamily="18"/>
              </a:rPr>
              <a:t>sự</a:t>
            </a:r>
            <a:r>
              <a:rPr lang="en-US" sz="3000" dirty="0">
                <a:latin typeface="Times New Roman" pitchFamily="18"/>
              </a:rPr>
              <a:t> </a:t>
            </a:r>
            <a:r>
              <a:rPr lang="en-US" sz="3000" dirty="0" err="1">
                <a:latin typeface="Times New Roman" pitchFamily="18"/>
              </a:rPr>
              <a:t>nghiệp</a:t>
            </a:r>
            <a:r>
              <a:rPr lang="en-US" sz="3000" dirty="0">
                <a:latin typeface="Times New Roman" pitchFamily="18"/>
              </a:rPr>
              <a:t> khoa </a:t>
            </a:r>
            <a:r>
              <a:rPr lang="en-US" sz="3000" dirty="0" err="1">
                <a:latin typeface="Times New Roman" pitchFamily="18"/>
              </a:rPr>
              <a:t>học</a:t>
            </a:r>
            <a:r>
              <a:rPr lang="en-US" sz="3000" dirty="0">
                <a:latin typeface="Times New Roman" pitchFamily="18"/>
              </a:rPr>
              <a:t> </a:t>
            </a:r>
            <a:r>
              <a:rPr lang="en-US" sz="3000" err="1">
                <a:latin typeface="Times New Roman" pitchFamily="18"/>
              </a:rPr>
              <a:t>công</a:t>
            </a:r>
            <a:r>
              <a:rPr lang="en-US" sz="3000">
                <a:latin typeface="Times New Roman" pitchFamily="18"/>
              </a:rPr>
              <a:t> nghệ;</a:t>
            </a:r>
            <a:endParaRPr lang="en-US" sz="3000" dirty="0">
              <a:latin typeface="Times New Roman" pitchFamily="18"/>
            </a:endParaRPr>
          </a:p>
          <a:p>
            <a:pPr marL="796925" lvl="1" indent="-280988"/>
            <a:r>
              <a:rPr lang="en-US" sz="3000" dirty="0">
                <a:latin typeface="Times New Roman" pitchFamily="18"/>
              </a:rPr>
              <a:t>Chi </a:t>
            </a:r>
            <a:r>
              <a:rPr lang="en-US" sz="3000" dirty="0" err="1">
                <a:latin typeface="Times New Roman" pitchFamily="18"/>
              </a:rPr>
              <a:t>sự</a:t>
            </a:r>
            <a:r>
              <a:rPr lang="en-US" sz="3000" dirty="0">
                <a:latin typeface="Times New Roman" pitchFamily="18"/>
              </a:rPr>
              <a:t> </a:t>
            </a:r>
            <a:r>
              <a:rPr lang="en-US" sz="3000" dirty="0" err="1">
                <a:latin typeface="Times New Roman" pitchFamily="18"/>
              </a:rPr>
              <a:t>nghiệp</a:t>
            </a:r>
            <a:r>
              <a:rPr lang="en-US" sz="3000" dirty="0">
                <a:latin typeface="Times New Roman" pitchFamily="18"/>
              </a:rPr>
              <a:t> </a:t>
            </a:r>
            <a:r>
              <a:rPr lang="en-US" sz="3000" err="1">
                <a:latin typeface="Times New Roman" pitchFamily="18"/>
              </a:rPr>
              <a:t>văn</a:t>
            </a:r>
            <a:r>
              <a:rPr lang="en-US" sz="3000">
                <a:latin typeface="Times New Roman" pitchFamily="18"/>
              </a:rPr>
              <a:t> hóa </a:t>
            </a:r>
            <a:r>
              <a:rPr lang="en-US" sz="3000" err="1">
                <a:latin typeface="Times New Roman" pitchFamily="18"/>
              </a:rPr>
              <a:t>xã</a:t>
            </a:r>
            <a:r>
              <a:rPr lang="en-US" sz="3000">
                <a:latin typeface="Times New Roman" pitchFamily="18"/>
              </a:rPr>
              <a:t> hội;</a:t>
            </a:r>
            <a:endParaRPr lang="en-US" sz="3000" dirty="0">
              <a:latin typeface="Times New Roman" pitchFamily="18"/>
            </a:endParaRPr>
          </a:p>
          <a:p>
            <a:pPr marL="796925" lvl="1" indent="-280988"/>
            <a:r>
              <a:rPr lang="en-US" sz="3000" dirty="0">
                <a:latin typeface="Times New Roman" pitchFamily="18"/>
              </a:rPr>
              <a:t>Chi </a:t>
            </a:r>
            <a:r>
              <a:rPr lang="en-US" sz="3000" dirty="0" err="1">
                <a:latin typeface="Times New Roman" pitchFamily="18"/>
              </a:rPr>
              <a:t>sự</a:t>
            </a:r>
            <a:r>
              <a:rPr lang="en-US" sz="3000" dirty="0">
                <a:latin typeface="Times New Roman" pitchFamily="18"/>
              </a:rPr>
              <a:t> </a:t>
            </a:r>
            <a:r>
              <a:rPr lang="en-US" sz="3000" dirty="0" err="1">
                <a:latin typeface="Times New Roman" pitchFamily="18"/>
              </a:rPr>
              <a:t>nghiệp</a:t>
            </a:r>
            <a:r>
              <a:rPr lang="en-US" sz="3000" dirty="0">
                <a:latin typeface="Times New Roman" pitchFamily="18"/>
              </a:rPr>
              <a:t> </a:t>
            </a:r>
            <a:r>
              <a:rPr lang="en-US" sz="3000" dirty="0" err="1">
                <a:latin typeface="Times New Roman" pitchFamily="18"/>
              </a:rPr>
              <a:t>phát</a:t>
            </a:r>
            <a:r>
              <a:rPr lang="en-US" sz="3000" dirty="0">
                <a:latin typeface="Times New Roman" pitchFamily="18"/>
              </a:rPr>
              <a:t> </a:t>
            </a:r>
            <a:r>
              <a:rPr lang="en-US" sz="3000" err="1">
                <a:latin typeface="Times New Roman" pitchFamily="18"/>
              </a:rPr>
              <a:t>thanh</a:t>
            </a:r>
            <a:r>
              <a:rPr lang="en-US" sz="3000">
                <a:latin typeface="Times New Roman" pitchFamily="18"/>
              </a:rPr>
              <a:t> - truyền hình;</a:t>
            </a:r>
            <a:endParaRPr lang="en-US" sz="3000" dirty="0">
              <a:latin typeface="Times New Roman" pitchFamily="18"/>
            </a:endParaRPr>
          </a:p>
          <a:p>
            <a:pPr marL="796925" lvl="1" indent="-280988"/>
            <a:r>
              <a:rPr lang="en-US" sz="3000" dirty="0">
                <a:latin typeface="Times New Roman" pitchFamily="18"/>
              </a:rPr>
              <a:t>Chi </a:t>
            </a:r>
            <a:r>
              <a:rPr lang="en-US" sz="3000" dirty="0" err="1">
                <a:latin typeface="Times New Roman" pitchFamily="18"/>
              </a:rPr>
              <a:t>sự</a:t>
            </a:r>
            <a:r>
              <a:rPr lang="en-US" sz="3000" dirty="0">
                <a:latin typeface="Times New Roman" pitchFamily="18"/>
              </a:rPr>
              <a:t> </a:t>
            </a:r>
            <a:r>
              <a:rPr lang="en-US" sz="3000" dirty="0" err="1">
                <a:latin typeface="Times New Roman" pitchFamily="18"/>
              </a:rPr>
              <a:t>nghiệp</a:t>
            </a:r>
            <a:r>
              <a:rPr lang="en-US" sz="3000" dirty="0">
                <a:latin typeface="Times New Roman" pitchFamily="18"/>
              </a:rPr>
              <a:t> </a:t>
            </a:r>
            <a:r>
              <a:rPr lang="en-US" sz="3000" err="1">
                <a:latin typeface="Times New Roman" pitchFamily="18"/>
              </a:rPr>
              <a:t>kinh</a:t>
            </a:r>
            <a:r>
              <a:rPr lang="en-US" sz="3000">
                <a:latin typeface="Times New Roman" pitchFamily="18"/>
              </a:rPr>
              <a:t> tế.</a:t>
            </a:r>
            <a:endParaRPr lang="en-US" sz="3000" dirty="0">
              <a:latin typeface="Times New Roman" pitchFamily="18"/>
            </a:endParaRPr>
          </a:p>
          <a:p>
            <a:pPr lvl="1"/>
            <a:endParaRPr lang="en-US" dirty="0">
              <a:latin typeface="Times New Roman" pitchFamily="18"/>
            </a:endParaRPr>
          </a:p>
        </p:txBody>
      </p:sp>
      <p:sp>
        <p:nvSpPr>
          <p:cNvPr id="3" name="Rectangle 2"/>
          <p:cNvSpPr txBox="1">
            <a:spLocks noGrp="1"/>
          </p:cNvSpPr>
          <p:nvPr>
            <p:ph type="title"/>
          </p:nvPr>
        </p:nvSpPr>
        <p:spPr>
          <a:xfrm>
            <a:off x="381000" y="76200"/>
            <a:ext cx="8610603" cy="1143000"/>
          </a:xfrm>
        </p:spPr>
        <p:txBody>
          <a:bodyPr/>
          <a:lstStyle/>
          <a:p>
            <a:pPr lvl="0" algn="ctr"/>
            <a:r>
              <a:rPr lang="en-US" sz="3600" b="0" i="1" dirty="0" err="1">
                <a:solidFill>
                  <a:schemeClr val="accent4"/>
                </a:solidFill>
                <a:latin typeface="Times New Roman" pitchFamily="18"/>
              </a:rPr>
              <a:t>Thẩm</a:t>
            </a:r>
            <a:r>
              <a:rPr lang="en-US" sz="3600" b="0" i="1" dirty="0">
                <a:solidFill>
                  <a:schemeClr val="accent4"/>
                </a:solidFill>
                <a:latin typeface="Times New Roman" pitchFamily="18"/>
              </a:rPr>
              <a:t> </a:t>
            </a:r>
            <a:r>
              <a:rPr lang="en-US" sz="3600" b="0" i="1" dirty="0" err="1">
                <a:solidFill>
                  <a:schemeClr val="accent4"/>
                </a:solidFill>
                <a:latin typeface="Times New Roman" pitchFamily="18"/>
              </a:rPr>
              <a:t>tra</a:t>
            </a:r>
            <a:r>
              <a:rPr lang="en-US" sz="3600" b="0" i="1" dirty="0">
                <a:solidFill>
                  <a:schemeClr val="accent4"/>
                </a:solidFill>
                <a:latin typeface="Times New Roman" pitchFamily="18"/>
              </a:rPr>
              <a:t> </a:t>
            </a:r>
            <a:r>
              <a:rPr lang="en-US" sz="3600" b="0" i="1" dirty="0" err="1">
                <a:solidFill>
                  <a:schemeClr val="accent4"/>
                </a:solidFill>
                <a:latin typeface="Times New Roman" pitchFamily="18"/>
              </a:rPr>
              <a:t>các</a:t>
            </a:r>
            <a:r>
              <a:rPr lang="en-US" sz="3600" b="0" i="1" dirty="0">
                <a:solidFill>
                  <a:schemeClr val="accent4"/>
                </a:solidFill>
                <a:latin typeface="Times New Roman" pitchFamily="18"/>
              </a:rPr>
              <a:t> </a:t>
            </a:r>
            <a:r>
              <a:rPr lang="en-US" sz="3600" b="0" i="1" dirty="0" err="1">
                <a:solidFill>
                  <a:schemeClr val="accent4"/>
                </a:solidFill>
                <a:latin typeface="Times New Roman" pitchFamily="18"/>
              </a:rPr>
              <a:t>khoản</a:t>
            </a:r>
            <a:r>
              <a:rPr lang="en-US" sz="3600" b="0" i="1" dirty="0">
                <a:solidFill>
                  <a:schemeClr val="accent4"/>
                </a:solidFill>
                <a:latin typeface="Times New Roman" pitchFamily="18"/>
              </a:rPr>
              <a:t> chi </a:t>
            </a:r>
            <a:r>
              <a:rPr lang="en-US" sz="3600" b="0" i="1" dirty="0" err="1">
                <a:solidFill>
                  <a:schemeClr val="accent4"/>
                </a:solidFill>
                <a:latin typeface="Times New Roman" pitchFamily="18"/>
              </a:rPr>
              <a:t>theo</a:t>
            </a:r>
            <a:r>
              <a:rPr lang="en-US" sz="3600" b="0" i="1" dirty="0">
                <a:solidFill>
                  <a:schemeClr val="accent4"/>
                </a:solidFill>
                <a:latin typeface="Times New Roman" pitchFamily="18"/>
              </a:rPr>
              <a:t> </a:t>
            </a:r>
            <a:r>
              <a:rPr lang="en-US" sz="3600" b="0" i="1" dirty="0" err="1">
                <a:solidFill>
                  <a:schemeClr val="accent4"/>
                </a:solidFill>
                <a:latin typeface="Times New Roman" pitchFamily="18"/>
              </a:rPr>
              <a:t>lĩnh</a:t>
            </a:r>
            <a:r>
              <a:rPr lang="en-US" sz="3600" b="0" i="1" dirty="0">
                <a:solidFill>
                  <a:schemeClr val="accent4"/>
                </a:solidFill>
                <a:latin typeface="Times New Roman" pitchFamily="18"/>
              </a:rPr>
              <a:t> </a:t>
            </a:r>
            <a:r>
              <a:rPr lang="en-US" sz="3600" b="0" i="1" dirty="0" err="1">
                <a:solidFill>
                  <a:schemeClr val="accent4"/>
                </a:solidFill>
                <a:latin typeface="Times New Roman" pitchFamily="18"/>
              </a:rPr>
              <a:t>vực</a:t>
            </a:r>
            <a:endParaRPr lang="en-US" sz="3600" b="0" i="1" dirty="0">
              <a:solidFill>
                <a:schemeClr val="accent4"/>
              </a:solidFill>
              <a:latin typeface="Times New Roman" pitchFamily="18"/>
            </a:endParaRPr>
          </a:p>
        </p:txBody>
      </p:sp>
    </p:spTree>
  </p:cSld>
  <p:clrMapOvr>
    <a:masterClrMapping/>
  </p:clrMapOvr>
  <p:transition>
    <p:wedge/>
  </p:transition>
</p:sld>
</file>

<file path=ppt/slides/slide56.xml><?xml version="1.0" encoding="utf-8"?>
<p:sld xmlns:a="http://schemas.openxmlformats.org/drawingml/2006/main" xmlns:r="http://schemas.openxmlformats.org/officeDocument/2006/relationships" xmlns:p="http://schemas.openxmlformats.org/presentationml/2006/main">
  <p:cSld name="Slide41">
    <p:spTree>
      <p:nvGrpSpPr>
        <p:cNvPr id="1" name=""/>
        <p:cNvGrpSpPr/>
        <p:nvPr/>
      </p:nvGrpSpPr>
      <p:grpSpPr>
        <a:xfrm>
          <a:off x="0" y="0"/>
          <a:ext cx="0" cy="0"/>
          <a:chOff x="0" y="0"/>
          <a:chExt cx="0" cy="0"/>
        </a:xfrm>
      </p:grpSpPr>
      <p:sp>
        <p:nvSpPr>
          <p:cNvPr id="2" name="Rectangle 3"/>
          <p:cNvSpPr txBox="1">
            <a:spLocks noGrp="1"/>
          </p:cNvSpPr>
          <p:nvPr>
            <p:ph idx="1"/>
          </p:nvPr>
        </p:nvSpPr>
        <p:spPr>
          <a:xfrm>
            <a:off x="246185" y="1436073"/>
            <a:ext cx="8745415" cy="5029200"/>
          </a:xfrm>
        </p:spPr>
        <p:txBody>
          <a:bodyPr/>
          <a:lstStyle/>
          <a:p>
            <a:pPr indent="-365760" algn="just">
              <a:spcAft>
                <a:spcPts val="400"/>
              </a:spcAft>
              <a:buSzPts val="1800"/>
              <a:buFont typeface="Times New Roman" panose="02020603050405020304" pitchFamily="18" charset="0"/>
              <a:buChar char=""/>
            </a:pPr>
            <a:r>
              <a:rPr lang="vi-VN" sz="2800">
                <a:solidFill>
                  <a:schemeClr val="tx1"/>
                </a:solidFill>
                <a:latin typeface="Times New Roman" panose="02020603050405020304" pitchFamily="18" charset="0"/>
                <a:cs typeface="Times New Roman" panose="02020603050405020304" pitchFamily="18" charset="0"/>
              </a:rPr>
              <a:t>Các </a:t>
            </a:r>
            <a:r>
              <a:rPr lang="vi-VN" sz="2800" dirty="0">
                <a:solidFill>
                  <a:schemeClr val="tx1"/>
                </a:solidFill>
                <a:latin typeface="Times New Roman" panose="02020603050405020304" pitchFamily="18" charset="0"/>
                <a:cs typeface="Times New Roman" panose="02020603050405020304" pitchFamily="18" charset="0"/>
              </a:rPr>
              <a:t>khoản thu ngân sách phải thực hiện theo đúng quy định của Luật </a:t>
            </a:r>
            <a:r>
              <a:rPr lang="en-US" sz="2800" dirty="0">
                <a:solidFill>
                  <a:schemeClr val="tx1"/>
                </a:solidFill>
                <a:latin typeface="Times New Roman" panose="02020603050405020304" pitchFamily="18" charset="0"/>
                <a:cs typeface="Times New Roman" panose="02020603050405020304" pitchFamily="18" charset="0"/>
              </a:rPr>
              <a:t>T</a:t>
            </a:r>
            <a:r>
              <a:rPr lang="vi-VN" sz="2800" dirty="0">
                <a:solidFill>
                  <a:schemeClr val="tx1"/>
                </a:solidFill>
                <a:latin typeface="Times New Roman" panose="02020603050405020304" pitchFamily="18" charset="0"/>
                <a:cs typeface="Times New Roman" panose="02020603050405020304" pitchFamily="18" charset="0"/>
              </a:rPr>
              <a:t>huế và các quy định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của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Nhà</a:t>
            </a:r>
            <a:r>
              <a:rPr lang="en-US" sz="2800" dirty="0">
                <a:solidFill>
                  <a:schemeClr val="tx1"/>
                </a:solidFill>
                <a:latin typeface="Times New Roman" panose="02020603050405020304" pitchFamily="18" charset="0"/>
                <a:cs typeface="Times New Roman" panose="02020603050405020304" pitchFamily="18" charset="0"/>
              </a:rPr>
              <a:t> n</a:t>
            </a:r>
            <a:r>
              <a:rPr lang="vi-VN" sz="2800" dirty="0">
                <a:solidFill>
                  <a:schemeClr val="tx1"/>
                </a:solidFill>
                <a:latin typeface="Times New Roman" panose="02020603050405020304" pitchFamily="18" charset="0"/>
                <a:cs typeface="Times New Roman" panose="02020603050405020304" pitchFamily="18" charset="0"/>
              </a:rPr>
              <a:t>ư</a:t>
            </a:r>
            <a:r>
              <a:rPr lang="en-US" sz="2800" dirty="0" err="1">
                <a:solidFill>
                  <a:schemeClr val="tx1"/>
                </a:solidFill>
                <a:latin typeface="Times New Roman" panose="02020603050405020304" pitchFamily="18" charset="0"/>
                <a:cs typeface="Times New Roman" panose="02020603050405020304" pitchFamily="18" charset="0"/>
              </a:rPr>
              <a:t>ớc</a:t>
            </a:r>
            <a:r>
              <a:rPr lang="vi-VN" sz="2800" dirty="0">
                <a:solidFill>
                  <a:schemeClr val="tx1"/>
                </a:solidFill>
                <a:latin typeface="Times New Roman" panose="02020603050405020304" pitchFamily="18" charset="0"/>
                <a:cs typeface="Times New Roman" panose="02020603050405020304" pitchFamily="18" charset="0"/>
              </a:rPr>
              <a:t> (lưu ý đến các khoản không nằm trong quyết toán thu NSĐP như </a:t>
            </a:r>
            <a:r>
              <a:rPr lang="vi-VN" sz="2800" i="1" dirty="0">
                <a:solidFill>
                  <a:schemeClr val="tx1"/>
                </a:solidFill>
                <a:latin typeface="Times New Roman" panose="02020603050405020304" pitchFamily="18" charset="0"/>
                <a:cs typeface="Times New Roman" panose="02020603050405020304" pitchFamily="18" charset="0"/>
              </a:rPr>
              <a:t>miễn giảm thuế, hoàn thuế GTGT, thuế tồn </a:t>
            </a:r>
            <a:r>
              <a:rPr lang="vi-VN" sz="2800" i="1">
                <a:solidFill>
                  <a:schemeClr val="tx1"/>
                </a:solidFill>
                <a:latin typeface="Times New Roman" panose="02020603050405020304" pitchFamily="18" charset="0"/>
                <a:cs typeface="Times New Roman" panose="02020603050405020304" pitchFamily="18" charset="0"/>
              </a:rPr>
              <a:t>đọng)</a:t>
            </a:r>
            <a:r>
              <a:rPr lang="en-US" sz="2800">
                <a:solidFill>
                  <a:schemeClr val="tx1"/>
                </a:solidFill>
                <a:latin typeface="Times New Roman" panose="02020603050405020304" pitchFamily="18" charset="0"/>
                <a:cs typeface="Times New Roman" panose="02020603050405020304" pitchFamily="18" charset="0"/>
              </a:rPr>
              <a:t>;</a:t>
            </a:r>
            <a:endParaRPr lang="vi-VN" sz="2800" dirty="0">
              <a:solidFill>
                <a:schemeClr val="tx1"/>
              </a:solidFill>
              <a:latin typeface="Times New Roman" panose="02020603050405020304" pitchFamily="18" charset="0"/>
              <a:cs typeface="Times New Roman" panose="02020603050405020304" pitchFamily="18" charset="0"/>
            </a:endParaRPr>
          </a:p>
          <a:p>
            <a:pPr indent="-365760" algn="just">
              <a:spcAft>
                <a:spcPts val="400"/>
              </a:spcAft>
              <a:buSzPts val="1600"/>
              <a:buFont typeface="Times New Roman" panose="02020603050405020304" pitchFamily="18" charset="0"/>
              <a:buChar char=""/>
            </a:pPr>
            <a:r>
              <a:rPr lang="vi-VN" sz="2800" dirty="0">
                <a:solidFill>
                  <a:schemeClr val="tx1"/>
                </a:solidFill>
                <a:latin typeface="Times New Roman" panose="02020603050405020304" pitchFamily="18" charset="0"/>
                <a:cs typeface="Times New Roman" panose="02020603050405020304" pitchFamily="18" charset="0"/>
              </a:rPr>
              <a:t>Xem xét các khoản</a:t>
            </a:r>
            <a:r>
              <a:rPr lang="en-US" sz="2800" dirty="0">
                <a:solidFill>
                  <a:schemeClr val="tx1"/>
                </a:solidFill>
                <a:latin typeface="Times New Roman" panose="02020603050405020304" pitchFamily="18" charset="0"/>
                <a:cs typeface="Times New Roman" panose="02020603050405020304" pitchFamily="18" charset="0"/>
              </a:rPr>
              <a:t> </a:t>
            </a:r>
            <a:r>
              <a:rPr lang="vi-VN" sz="2800" dirty="0">
                <a:solidFill>
                  <a:schemeClr val="tx1"/>
                </a:solidFill>
                <a:latin typeface="Times New Roman" panose="02020603050405020304" pitchFamily="18" charset="0"/>
                <a:cs typeface="Times New Roman" panose="02020603050405020304" pitchFamily="18" charset="0"/>
              </a:rPr>
              <a:t>vay theo </a:t>
            </a:r>
            <a:r>
              <a:rPr lang="en-US" sz="2800" dirty="0">
                <a:solidFill>
                  <a:schemeClr val="tx1"/>
                </a:solidFill>
                <a:latin typeface="Times New Roman" panose="02020603050405020304" pitchFamily="18" charset="0"/>
                <a:cs typeface="Times New Roman" panose="02020603050405020304" pitchFamily="18" charset="0"/>
              </a:rPr>
              <a:t>N</a:t>
            </a:r>
            <a:r>
              <a:rPr lang="vi-VN" sz="2800" dirty="0">
                <a:solidFill>
                  <a:schemeClr val="tx1"/>
                </a:solidFill>
                <a:latin typeface="Times New Roman" panose="02020603050405020304" pitchFamily="18" charset="0"/>
                <a:cs typeface="Times New Roman" panose="02020603050405020304" pitchFamily="18" charset="0"/>
              </a:rPr>
              <a:t>ghị quyết </a:t>
            </a:r>
            <a:r>
              <a:rPr lang="en-US" sz="2800" dirty="0" err="1">
                <a:solidFill>
                  <a:schemeClr val="tx1"/>
                </a:solidFill>
                <a:latin typeface="Times New Roman" panose="02020603050405020304" pitchFamily="18" charset="0"/>
                <a:cs typeface="Times New Roman" panose="02020603050405020304" pitchFamily="18" charset="0"/>
              </a:rPr>
              <a:t>của</a:t>
            </a:r>
            <a:r>
              <a:rPr lang="en-US" sz="2800" dirty="0">
                <a:solidFill>
                  <a:schemeClr val="tx1"/>
                </a:solidFill>
                <a:latin typeface="Times New Roman" panose="02020603050405020304" pitchFamily="18" charset="0"/>
                <a:cs typeface="Times New Roman" panose="02020603050405020304" pitchFamily="18" charset="0"/>
              </a:rPr>
              <a:t> HĐND </a:t>
            </a:r>
            <a:r>
              <a:rPr lang="vi-VN" sz="2800" dirty="0">
                <a:solidFill>
                  <a:schemeClr val="tx1"/>
                </a:solidFill>
                <a:latin typeface="Times New Roman" panose="02020603050405020304" pitchFamily="18" charset="0"/>
                <a:cs typeface="Times New Roman" panose="02020603050405020304" pitchFamily="18" charset="0"/>
              </a:rPr>
              <a:t>về các khía cạnh </a:t>
            </a:r>
            <a:r>
              <a:rPr lang="en-US" sz="2800" dirty="0" err="1">
                <a:solidFill>
                  <a:schemeClr val="tx1"/>
                </a:solidFill>
                <a:latin typeface="Times New Roman" panose="02020603050405020304" pitchFamily="18" charset="0"/>
                <a:cs typeface="Times New Roman" panose="02020603050405020304" pitchFamily="18" charset="0"/>
              </a:rPr>
              <a:t>nh</a:t>
            </a:r>
            <a:r>
              <a:rPr lang="vi-VN" sz="2800" dirty="0">
                <a:solidFill>
                  <a:schemeClr val="tx1"/>
                </a:solidFill>
                <a:latin typeface="Times New Roman" panose="02020603050405020304" pitchFamily="18" charset="0"/>
                <a:cs typeface="Times New Roman" panose="02020603050405020304" pitchFamily="18" charset="0"/>
              </a:rPr>
              <a:t>ư</a:t>
            </a:r>
            <a:r>
              <a:rPr lang="en-US" sz="2800" dirty="0">
                <a:solidFill>
                  <a:schemeClr val="tx1"/>
                </a:solidFill>
                <a:latin typeface="Times New Roman" panose="02020603050405020304" pitchFamily="18" charset="0"/>
                <a:cs typeface="Times New Roman" panose="02020603050405020304" pitchFamily="18" charset="0"/>
              </a:rPr>
              <a:t> </a:t>
            </a:r>
            <a:r>
              <a:rPr lang="vi-VN" sz="2800" dirty="0">
                <a:solidFill>
                  <a:schemeClr val="tx1"/>
                </a:solidFill>
                <a:latin typeface="Times New Roman" panose="02020603050405020304" pitchFamily="18" charset="0"/>
                <a:cs typeface="Times New Roman" panose="02020603050405020304" pitchFamily="18" charset="0"/>
              </a:rPr>
              <a:t>sự cần thiết, </a:t>
            </a:r>
            <a:r>
              <a:rPr lang="en-US" sz="2800" dirty="0">
                <a:solidFill>
                  <a:schemeClr val="tx1"/>
                </a:solidFill>
                <a:latin typeface="Times New Roman" panose="02020603050405020304" pitchFamily="18" charset="0"/>
                <a:cs typeface="Times New Roman" panose="02020603050405020304" pitchFamily="18" charset="0"/>
              </a:rPr>
              <a:t>m</a:t>
            </a:r>
            <a:r>
              <a:rPr lang="vi-VN" sz="2800" dirty="0">
                <a:solidFill>
                  <a:schemeClr val="tx1"/>
                </a:solidFill>
                <a:latin typeface="Times New Roman" panose="02020603050405020304" pitchFamily="18" charset="0"/>
                <a:cs typeface="Times New Roman" panose="02020603050405020304" pitchFamily="18" charset="0"/>
              </a:rPr>
              <a:t>ục đích; mối tương quan giữa vay, trả nợ và hiệu </a:t>
            </a:r>
            <a:r>
              <a:rPr lang="en-US" sz="2800" dirty="0" err="1">
                <a:solidFill>
                  <a:schemeClr val="tx1"/>
                </a:solidFill>
                <a:latin typeface="Times New Roman" panose="02020603050405020304" pitchFamily="18" charset="0"/>
                <a:cs typeface="Times New Roman" panose="02020603050405020304" pitchFamily="18" charset="0"/>
              </a:rPr>
              <a:t>quả</a:t>
            </a:r>
            <a:r>
              <a:rPr lang="vi-VN" sz="2800" dirty="0">
                <a:solidFill>
                  <a:schemeClr val="tx1"/>
                </a:solidFill>
                <a:latin typeface="Times New Roman" panose="02020603050405020304" pitchFamily="18" charset="0"/>
                <a:cs typeface="Times New Roman" panose="02020603050405020304" pitchFamily="18" charset="0"/>
              </a:rPr>
              <a:t> các khoản vay;</a:t>
            </a:r>
          </a:p>
          <a:p>
            <a:pPr indent="-365760" algn="just">
              <a:spcAft>
                <a:spcPts val="400"/>
              </a:spcAft>
              <a:buSzPts val="1600"/>
              <a:buFont typeface="Times New Roman" panose="02020603050405020304" pitchFamily="18" charset="0"/>
              <a:buChar char=""/>
            </a:pPr>
            <a:r>
              <a:rPr lang="vi-VN" sz="2800" dirty="0">
                <a:solidFill>
                  <a:schemeClr val="tx1"/>
                </a:solidFill>
                <a:latin typeface="Times New Roman" panose="02020603050405020304" pitchFamily="18" charset="0"/>
                <a:cs typeface="Times New Roman" panose="02020603050405020304" pitchFamily="18" charset="0"/>
              </a:rPr>
              <a:t>Các khoản chi cần lưu ý đến việc sử dụng theo từng nguồn kinh phí, tránh việc sử dụng</a:t>
            </a:r>
            <a:r>
              <a:rPr lang="en-US" sz="2800" dirty="0">
                <a:solidFill>
                  <a:schemeClr val="tx1"/>
                </a:solidFill>
                <a:latin typeface="Times New Roman" panose="02020603050405020304" pitchFamily="18" charset="0"/>
                <a:cs typeface="Times New Roman" panose="02020603050405020304" pitchFamily="18" charset="0"/>
              </a:rPr>
              <a:t> </a:t>
            </a:r>
            <a:r>
              <a:rPr lang="vi-VN" sz="2800" dirty="0">
                <a:solidFill>
                  <a:schemeClr val="tx1"/>
                </a:solidFill>
                <a:latin typeface="Times New Roman" panose="02020603050405020304" pitchFamily="18" charset="0"/>
                <a:cs typeface="Times New Roman" panose="02020603050405020304" pitchFamily="18" charset="0"/>
              </a:rPr>
              <a:t>kinh phí sai mục đích, không đúng quy định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việc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tuân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thủ</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nghị</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quyết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của</a:t>
            </a:r>
            <a:r>
              <a:rPr lang="en-US" sz="2800" dirty="0">
                <a:solidFill>
                  <a:schemeClr val="tx1"/>
                </a:solidFill>
                <a:latin typeface="Times New Roman" panose="02020603050405020304" pitchFamily="18" charset="0"/>
                <a:cs typeface="Times New Roman" panose="02020603050405020304" pitchFamily="18" charset="0"/>
              </a:rPr>
              <a:t> HĐND </a:t>
            </a:r>
            <a:r>
              <a:rPr lang="en-US" sz="2800" dirty="0" err="1">
                <a:solidFill>
                  <a:schemeClr val="tx1"/>
                </a:solidFill>
                <a:latin typeface="Times New Roman" panose="02020603050405020304" pitchFamily="18" charset="0"/>
                <a:cs typeface="Times New Roman" panose="02020603050405020304" pitchFamily="18" charset="0"/>
              </a:rPr>
              <a:t>về</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phân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bổ</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ngân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sách</a:t>
            </a:r>
            <a:r>
              <a:rPr lang="en-US" sz="2800" dirty="0">
                <a:solidFill>
                  <a:schemeClr val="tx1"/>
                </a:solidFill>
                <a:latin typeface="Times New Roman" panose="02020603050405020304" pitchFamily="18" charset="0"/>
                <a:cs typeface="Times New Roman" panose="02020603050405020304" pitchFamily="18" charset="0"/>
              </a:rPr>
              <a:t>.</a:t>
            </a:r>
          </a:p>
          <a:p>
            <a:endParaRPr lang="en-US" sz="2200" b="1" dirty="0">
              <a:solidFill>
                <a:srgbClr val="3333FF"/>
              </a:solidFill>
              <a:latin typeface="+mj-lt"/>
            </a:endParaRPr>
          </a:p>
        </p:txBody>
      </p:sp>
      <p:sp>
        <p:nvSpPr>
          <p:cNvPr id="3" name="Rectangle 2"/>
          <p:cNvSpPr txBox="1">
            <a:spLocks noGrp="1"/>
          </p:cNvSpPr>
          <p:nvPr>
            <p:ph type="title"/>
          </p:nvPr>
        </p:nvSpPr>
        <p:spPr>
          <a:xfrm>
            <a:off x="246185" y="228600"/>
            <a:ext cx="8839203" cy="990600"/>
          </a:xfrm>
        </p:spPr>
        <p:txBody>
          <a:bodyPr/>
          <a:lstStyle/>
          <a:p>
            <a:pPr lvl="0" algn="ctr">
              <a:lnSpc>
                <a:spcPct val="90000"/>
              </a:lnSpc>
            </a:pPr>
            <a:r>
              <a:rPr lang="en-US" dirty="0">
                <a:latin typeface="+mj-lt"/>
              </a:rPr>
              <a:t> </a:t>
            </a:r>
            <a:r>
              <a:rPr lang="en-US" sz="3400" b="0" i="1" dirty="0" err="1">
                <a:solidFill>
                  <a:schemeClr val="accent4"/>
                </a:solidFill>
                <a:latin typeface="Times New Roman" panose="02020603050405020304" pitchFamily="18" charset="0"/>
                <a:cs typeface="Times New Roman" panose="02020603050405020304" pitchFamily="18" charset="0"/>
              </a:rPr>
              <a:t>Thẩm</a:t>
            </a:r>
            <a:r>
              <a:rPr lang="en-US" sz="3400" b="0" i="1" dirty="0">
                <a:solidFill>
                  <a:schemeClr val="accent4"/>
                </a:solidFill>
                <a:latin typeface="Times New Roman" panose="02020603050405020304" pitchFamily="18" charset="0"/>
                <a:cs typeface="Times New Roman" panose="02020603050405020304" pitchFamily="18" charset="0"/>
              </a:rPr>
              <a:t> </a:t>
            </a:r>
            <a:r>
              <a:rPr lang="en-US" sz="3400" b="0" i="1" dirty="0" err="1">
                <a:solidFill>
                  <a:schemeClr val="accent4"/>
                </a:solidFill>
                <a:latin typeface="Times New Roman" panose="02020603050405020304" pitchFamily="18" charset="0"/>
                <a:cs typeface="Times New Roman" panose="02020603050405020304" pitchFamily="18" charset="0"/>
              </a:rPr>
              <a:t>tra</a:t>
            </a:r>
            <a:r>
              <a:rPr lang="en-US" sz="3400" b="0" i="1" dirty="0">
                <a:solidFill>
                  <a:schemeClr val="accent4"/>
                </a:solidFill>
                <a:latin typeface="Times New Roman" panose="02020603050405020304" pitchFamily="18" charset="0"/>
                <a:cs typeface="Times New Roman" panose="02020603050405020304" pitchFamily="18" charset="0"/>
              </a:rPr>
              <a:t> </a:t>
            </a:r>
            <a:r>
              <a:rPr lang="en-US" sz="3400" b="0" i="1" dirty="0" err="1">
                <a:solidFill>
                  <a:schemeClr val="accent4"/>
                </a:solidFill>
                <a:latin typeface="Times New Roman" panose="02020603050405020304" pitchFamily="18" charset="0"/>
                <a:cs typeface="Times New Roman" panose="02020603050405020304" pitchFamily="18" charset="0"/>
              </a:rPr>
              <a:t>tính</a:t>
            </a:r>
            <a:r>
              <a:rPr lang="en-US" sz="3400" b="0" i="1" dirty="0">
                <a:solidFill>
                  <a:schemeClr val="accent4"/>
                </a:solidFill>
                <a:latin typeface="Times New Roman" panose="02020603050405020304" pitchFamily="18" charset="0"/>
                <a:cs typeface="Times New Roman" panose="02020603050405020304" pitchFamily="18" charset="0"/>
              </a:rPr>
              <a:t> </a:t>
            </a:r>
            <a:r>
              <a:rPr lang="en-US" sz="3400" b="0" i="1" dirty="0" err="1">
                <a:solidFill>
                  <a:schemeClr val="accent4"/>
                </a:solidFill>
                <a:latin typeface="Times New Roman" panose="02020603050405020304" pitchFamily="18" charset="0"/>
                <a:cs typeface="Times New Roman" panose="02020603050405020304" pitchFamily="18" charset="0"/>
              </a:rPr>
              <a:t>tuân</a:t>
            </a:r>
            <a:r>
              <a:rPr lang="en-US" sz="3400" b="0" i="1" dirty="0">
                <a:solidFill>
                  <a:schemeClr val="accent4"/>
                </a:solidFill>
                <a:latin typeface="Times New Roman" panose="02020603050405020304" pitchFamily="18" charset="0"/>
                <a:cs typeface="Times New Roman" panose="02020603050405020304" pitchFamily="18" charset="0"/>
              </a:rPr>
              <a:t> </a:t>
            </a:r>
            <a:r>
              <a:rPr lang="en-US" sz="3400" b="0" i="1" dirty="0" err="1">
                <a:solidFill>
                  <a:schemeClr val="accent4"/>
                </a:solidFill>
                <a:latin typeface="Times New Roman" panose="02020603050405020304" pitchFamily="18" charset="0"/>
                <a:cs typeface="Times New Roman" panose="02020603050405020304" pitchFamily="18" charset="0"/>
              </a:rPr>
              <a:t>thủ</a:t>
            </a:r>
            <a:r>
              <a:rPr lang="en-US" sz="3400" b="0" i="1" dirty="0">
                <a:solidFill>
                  <a:schemeClr val="accent4"/>
                </a:solidFill>
                <a:latin typeface="Times New Roman" panose="02020603050405020304" pitchFamily="18" charset="0"/>
                <a:cs typeface="Times New Roman" panose="02020603050405020304" pitchFamily="18" charset="0"/>
              </a:rPr>
              <a:t> </a:t>
            </a:r>
            <a:r>
              <a:rPr lang="en-US" sz="3400" b="0" i="1" dirty="0" err="1">
                <a:solidFill>
                  <a:schemeClr val="accent4"/>
                </a:solidFill>
                <a:latin typeface="Times New Roman" panose="02020603050405020304" pitchFamily="18" charset="0"/>
                <a:cs typeface="Times New Roman" panose="02020603050405020304" pitchFamily="18" charset="0"/>
              </a:rPr>
              <a:t>của</a:t>
            </a:r>
            <a:r>
              <a:rPr lang="en-US" sz="3400" b="0" i="1" dirty="0">
                <a:solidFill>
                  <a:schemeClr val="accent4"/>
                </a:solidFill>
                <a:latin typeface="Times New Roman" panose="02020603050405020304" pitchFamily="18" charset="0"/>
                <a:cs typeface="Times New Roman" panose="02020603050405020304" pitchFamily="18" charset="0"/>
              </a:rPr>
              <a:t> </a:t>
            </a:r>
            <a:br>
              <a:rPr lang="en-US" sz="3400" b="0" i="1" dirty="0">
                <a:solidFill>
                  <a:schemeClr val="accent4"/>
                </a:solidFill>
                <a:latin typeface="Times New Roman" panose="02020603050405020304" pitchFamily="18" charset="0"/>
                <a:cs typeface="Times New Roman" panose="02020603050405020304" pitchFamily="18" charset="0"/>
              </a:rPr>
            </a:br>
            <a:r>
              <a:rPr lang="en-US" sz="3400" b="0" i="1" dirty="0" err="1">
                <a:solidFill>
                  <a:schemeClr val="accent4"/>
                </a:solidFill>
                <a:latin typeface="Times New Roman" panose="02020603050405020304" pitchFamily="18" charset="0"/>
                <a:cs typeface="Times New Roman" panose="02020603050405020304" pitchFamily="18" charset="0"/>
              </a:rPr>
              <a:t>các</a:t>
            </a:r>
            <a:r>
              <a:rPr lang="en-US" sz="3400" b="0" i="1" dirty="0">
                <a:solidFill>
                  <a:schemeClr val="accent4"/>
                </a:solidFill>
                <a:latin typeface="Times New Roman" panose="02020603050405020304" pitchFamily="18" charset="0"/>
                <a:cs typeface="Times New Roman" panose="02020603050405020304" pitchFamily="18" charset="0"/>
              </a:rPr>
              <a:t> </a:t>
            </a:r>
            <a:r>
              <a:rPr lang="en-US" sz="3400" b="0" i="1" dirty="0" err="1">
                <a:solidFill>
                  <a:schemeClr val="accent4"/>
                </a:solidFill>
                <a:latin typeface="Times New Roman" panose="02020603050405020304" pitchFamily="18" charset="0"/>
                <a:cs typeface="Times New Roman" panose="02020603050405020304" pitchFamily="18" charset="0"/>
              </a:rPr>
              <a:t>khoản</a:t>
            </a:r>
            <a:r>
              <a:rPr lang="en-US" sz="3400" b="0" i="1" dirty="0">
                <a:solidFill>
                  <a:schemeClr val="accent4"/>
                </a:solidFill>
                <a:latin typeface="Times New Roman" panose="02020603050405020304" pitchFamily="18" charset="0"/>
                <a:cs typeface="Times New Roman" panose="02020603050405020304" pitchFamily="18" charset="0"/>
              </a:rPr>
              <a:t> </a:t>
            </a:r>
            <a:r>
              <a:rPr lang="en-US" sz="3400" b="0" i="1" dirty="0" err="1">
                <a:solidFill>
                  <a:schemeClr val="accent4"/>
                </a:solidFill>
                <a:latin typeface="Times New Roman" panose="02020603050405020304" pitchFamily="18" charset="0"/>
                <a:cs typeface="Times New Roman" panose="02020603050405020304" pitchFamily="18" charset="0"/>
              </a:rPr>
              <a:t>thu</a:t>
            </a:r>
            <a:r>
              <a:rPr lang="en-US" sz="3400" b="0" i="1" dirty="0">
                <a:solidFill>
                  <a:schemeClr val="accent4"/>
                </a:solidFill>
                <a:latin typeface="Times New Roman" panose="02020603050405020304" pitchFamily="18" charset="0"/>
                <a:cs typeface="Times New Roman" panose="02020603050405020304" pitchFamily="18" charset="0"/>
              </a:rPr>
              <a:t>, chi </a:t>
            </a:r>
            <a:r>
              <a:rPr lang="en-US" sz="3400" b="0" i="1" dirty="0" err="1">
                <a:solidFill>
                  <a:schemeClr val="accent4"/>
                </a:solidFill>
                <a:latin typeface="Times New Roman" panose="02020603050405020304" pitchFamily="18" charset="0"/>
                <a:cs typeface="Times New Roman" panose="02020603050405020304" pitchFamily="18" charset="0"/>
              </a:rPr>
              <a:t>ngân</a:t>
            </a:r>
            <a:r>
              <a:rPr lang="en-US" sz="3400" b="0" i="1" dirty="0">
                <a:solidFill>
                  <a:schemeClr val="accent4"/>
                </a:solidFill>
                <a:latin typeface="Times New Roman" panose="02020603050405020304" pitchFamily="18" charset="0"/>
                <a:cs typeface="Times New Roman" panose="02020603050405020304" pitchFamily="18" charset="0"/>
              </a:rPr>
              <a:t> </a:t>
            </a:r>
            <a:r>
              <a:rPr lang="en-US" sz="3400" b="0" i="1" dirty="0" err="1">
                <a:solidFill>
                  <a:schemeClr val="accent4"/>
                </a:solidFill>
                <a:latin typeface="Times New Roman" panose="02020603050405020304" pitchFamily="18" charset="0"/>
                <a:cs typeface="Times New Roman" panose="02020603050405020304" pitchFamily="18" charset="0"/>
              </a:rPr>
              <a:t>sách</a:t>
            </a:r>
            <a:endParaRPr lang="en-US" sz="3400" b="0" i="1" dirty="0">
              <a:solidFill>
                <a:schemeClr val="accent4"/>
              </a:solidFill>
              <a:latin typeface="Times New Roman" panose="02020603050405020304" pitchFamily="18" charset="0"/>
              <a:cs typeface="Times New Roman" panose="02020603050405020304" pitchFamily="18" charset="0"/>
            </a:endParaRPr>
          </a:p>
        </p:txBody>
      </p:sp>
    </p:spTree>
  </p:cSld>
  <p:clrMapOvr>
    <a:masterClrMapping/>
  </p:clrMapOvr>
  <p:transition>
    <p:wedge/>
  </p:transition>
</p:sld>
</file>

<file path=ppt/slides/slide57.xml><?xml version="1.0" encoding="utf-8"?>
<p:sld xmlns:a="http://schemas.openxmlformats.org/drawingml/2006/main" xmlns:r="http://schemas.openxmlformats.org/officeDocument/2006/relationships" xmlns:p="http://schemas.openxmlformats.org/presentationml/2006/main">
  <p:cSld name="Slide42">
    <p:spTree>
      <p:nvGrpSpPr>
        <p:cNvPr id="1" name=""/>
        <p:cNvGrpSpPr/>
        <p:nvPr/>
      </p:nvGrpSpPr>
      <p:grpSpPr>
        <a:xfrm>
          <a:off x="0" y="0"/>
          <a:ext cx="0" cy="0"/>
          <a:chOff x="0" y="0"/>
          <a:chExt cx="0" cy="0"/>
        </a:xfrm>
      </p:grpSpPr>
      <p:sp>
        <p:nvSpPr>
          <p:cNvPr id="2" name="Rectangle 3"/>
          <p:cNvSpPr txBox="1">
            <a:spLocks noGrp="1"/>
          </p:cNvSpPr>
          <p:nvPr>
            <p:ph idx="1"/>
          </p:nvPr>
        </p:nvSpPr>
        <p:spPr>
          <a:xfrm>
            <a:off x="228600" y="937846"/>
            <a:ext cx="8839204" cy="5029200"/>
          </a:xfrm>
        </p:spPr>
        <p:txBody>
          <a:bodyPr/>
          <a:lstStyle/>
          <a:p>
            <a:pPr algn="just">
              <a:buSzPts val="1600"/>
              <a:buFont typeface="Times New Roman" panose="02020603050405020304" pitchFamily="18" charset="0"/>
              <a:buChar char=""/>
            </a:pPr>
            <a:r>
              <a:rPr lang="en-US" sz="2300" dirty="0" err="1">
                <a:solidFill>
                  <a:schemeClr val="tx1"/>
                </a:solidFill>
                <a:latin typeface="Times New Roman" panose="02020603050405020304" pitchFamily="18" charset="0"/>
                <a:cs typeface="Times New Roman" panose="02020603050405020304" pitchFamily="18" charset="0"/>
              </a:rPr>
              <a:t>Khi</a:t>
            </a:r>
            <a:r>
              <a:rPr lang="en-US" sz="2300" dirty="0">
                <a:solidFill>
                  <a:schemeClr val="tx1"/>
                </a:solidFill>
                <a:latin typeface="Times New Roman" panose="02020603050405020304" pitchFamily="18" charset="0"/>
                <a:cs typeface="Times New Roman" panose="02020603050405020304" pitchFamily="18" charset="0"/>
              </a:rPr>
              <a:t> </a:t>
            </a:r>
            <a:r>
              <a:rPr lang="en-US" sz="2300" dirty="0" err="1">
                <a:solidFill>
                  <a:schemeClr val="tx1"/>
                </a:solidFill>
                <a:latin typeface="Times New Roman" panose="02020603050405020304" pitchFamily="18" charset="0"/>
                <a:cs typeface="Times New Roman" panose="02020603050405020304" pitchFamily="18" charset="0"/>
              </a:rPr>
              <a:t>đánh</a:t>
            </a:r>
            <a:r>
              <a:rPr lang="en-US" sz="2300" dirty="0">
                <a:solidFill>
                  <a:schemeClr val="tx1"/>
                </a:solidFill>
                <a:latin typeface="Times New Roman" panose="02020603050405020304" pitchFamily="18" charset="0"/>
                <a:cs typeface="Times New Roman" panose="02020603050405020304" pitchFamily="18" charset="0"/>
              </a:rPr>
              <a:t> </a:t>
            </a:r>
            <a:r>
              <a:rPr lang="en-US" sz="2300" dirty="0" err="1">
                <a:solidFill>
                  <a:schemeClr val="tx1"/>
                </a:solidFill>
                <a:latin typeface="Times New Roman" panose="02020603050405020304" pitchFamily="18" charset="0"/>
                <a:cs typeface="Times New Roman" panose="02020603050405020304" pitchFamily="18" charset="0"/>
              </a:rPr>
              <a:t>giá</a:t>
            </a:r>
            <a:r>
              <a:rPr lang="en-US" sz="2300" dirty="0">
                <a:solidFill>
                  <a:schemeClr val="tx1"/>
                </a:solidFill>
                <a:latin typeface="Times New Roman" panose="02020603050405020304" pitchFamily="18" charset="0"/>
                <a:cs typeface="Times New Roman" panose="02020603050405020304" pitchFamily="18" charset="0"/>
              </a:rPr>
              <a:t> </a:t>
            </a:r>
            <a:r>
              <a:rPr lang="en-US" sz="2300" dirty="0" err="1">
                <a:solidFill>
                  <a:schemeClr val="tx1"/>
                </a:solidFill>
                <a:latin typeface="Times New Roman" panose="02020603050405020304" pitchFamily="18" charset="0"/>
                <a:cs typeface="Times New Roman" panose="02020603050405020304" pitchFamily="18" charset="0"/>
              </a:rPr>
              <a:t>cần</a:t>
            </a:r>
            <a:r>
              <a:rPr lang="en-US" sz="2300" dirty="0">
                <a:solidFill>
                  <a:schemeClr val="tx1"/>
                </a:solidFill>
                <a:latin typeface="Times New Roman" panose="02020603050405020304" pitchFamily="18" charset="0"/>
                <a:cs typeface="Times New Roman" panose="02020603050405020304" pitchFamily="18" charset="0"/>
              </a:rPr>
              <a:t> </a:t>
            </a:r>
            <a:r>
              <a:rPr lang="en-US" sz="2300" dirty="0" err="1">
                <a:solidFill>
                  <a:schemeClr val="tx1"/>
                </a:solidFill>
                <a:latin typeface="Times New Roman" panose="02020603050405020304" pitchFamily="18" charset="0"/>
                <a:cs typeface="Times New Roman" panose="02020603050405020304" pitchFamily="18" charset="0"/>
              </a:rPr>
              <a:t>theo</a:t>
            </a:r>
            <a:r>
              <a:rPr lang="en-US" sz="2300" dirty="0">
                <a:solidFill>
                  <a:schemeClr val="tx1"/>
                </a:solidFill>
                <a:latin typeface="Times New Roman" panose="02020603050405020304" pitchFamily="18" charset="0"/>
                <a:cs typeface="Times New Roman" panose="02020603050405020304" pitchFamily="18" charset="0"/>
              </a:rPr>
              <a:t> </a:t>
            </a:r>
            <a:r>
              <a:rPr lang="en-US" sz="2300" dirty="0" err="1">
                <a:solidFill>
                  <a:schemeClr val="tx1"/>
                </a:solidFill>
                <a:latin typeface="Times New Roman" panose="02020603050405020304" pitchFamily="18" charset="0"/>
                <a:cs typeface="Times New Roman" panose="02020603050405020304" pitchFamily="18" charset="0"/>
              </a:rPr>
              <a:t>từng</a:t>
            </a:r>
            <a:r>
              <a:rPr lang="en-US" sz="2300" dirty="0">
                <a:solidFill>
                  <a:schemeClr val="tx1"/>
                </a:solidFill>
                <a:latin typeface="Times New Roman" panose="02020603050405020304" pitchFamily="18" charset="0"/>
                <a:cs typeface="Times New Roman" panose="02020603050405020304" pitchFamily="18" charset="0"/>
              </a:rPr>
              <a:t> </a:t>
            </a:r>
            <a:r>
              <a:rPr lang="en-US" sz="2300" dirty="0" err="1">
                <a:solidFill>
                  <a:schemeClr val="tx1"/>
                </a:solidFill>
                <a:latin typeface="Times New Roman" panose="02020603050405020304" pitchFamily="18" charset="0"/>
                <a:cs typeface="Times New Roman" panose="02020603050405020304" pitchFamily="18" charset="0"/>
              </a:rPr>
              <a:t>nội</a:t>
            </a:r>
            <a:r>
              <a:rPr lang="en-US" sz="2300" dirty="0">
                <a:solidFill>
                  <a:schemeClr val="tx1"/>
                </a:solidFill>
                <a:latin typeface="Times New Roman" panose="02020603050405020304" pitchFamily="18" charset="0"/>
                <a:cs typeface="Times New Roman" panose="02020603050405020304" pitchFamily="18" charset="0"/>
              </a:rPr>
              <a:t> dung </a:t>
            </a:r>
            <a:r>
              <a:rPr lang="en-US" sz="2300" dirty="0" err="1">
                <a:solidFill>
                  <a:schemeClr val="tx1"/>
                </a:solidFill>
                <a:latin typeface="Times New Roman" panose="02020603050405020304" pitchFamily="18" charset="0"/>
                <a:cs typeface="Times New Roman" panose="02020603050405020304" pitchFamily="18" charset="0"/>
              </a:rPr>
              <a:t>trong</a:t>
            </a:r>
            <a:r>
              <a:rPr lang="en-US" sz="2300" dirty="0">
                <a:solidFill>
                  <a:schemeClr val="tx1"/>
                </a:solidFill>
                <a:latin typeface="Times New Roman" panose="02020603050405020304" pitchFamily="18" charset="0"/>
                <a:cs typeface="Times New Roman" panose="02020603050405020304" pitchFamily="18" charset="0"/>
              </a:rPr>
              <a:t> </a:t>
            </a:r>
            <a:r>
              <a:rPr lang="en-US" sz="2300" dirty="0" err="1">
                <a:solidFill>
                  <a:schemeClr val="tx1"/>
                </a:solidFill>
                <a:latin typeface="Times New Roman" panose="02020603050405020304" pitchFamily="18" charset="0"/>
                <a:cs typeface="Times New Roman" panose="02020603050405020304" pitchFamily="18" charset="0"/>
              </a:rPr>
              <a:t>mối</a:t>
            </a:r>
            <a:r>
              <a:rPr lang="en-US" sz="2300" dirty="0">
                <a:solidFill>
                  <a:schemeClr val="tx1"/>
                </a:solidFill>
                <a:latin typeface="Times New Roman" panose="02020603050405020304" pitchFamily="18" charset="0"/>
                <a:cs typeface="Times New Roman" panose="02020603050405020304" pitchFamily="18" charset="0"/>
              </a:rPr>
              <a:t> </a:t>
            </a:r>
            <a:r>
              <a:rPr lang="en-US" sz="2300" dirty="0" err="1">
                <a:solidFill>
                  <a:schemeClr val="tx1"/>
                </a:solidFill>
                <a:latin typeface="Times New Roman" panose="02020603050405020304" pitchFamily="18" charset="0"/>
                <a:cs typeface="Times New Roman" panose="02020603050405020304" pitchFamily="18" charset="0"/>
              </a:rPr>
              <a:t>quan</a:t>
            </a:r>
            <a:r>
              <a:rPr lang="en-US" sz="2300" dirty="0">
                <a:solidFill>
                  <a:schemeClr val="tx1"/>
                </a:solidFill>
                <a:latin typeface="Times New Roman" panose="02020603050405020304" pitchFamily="18" charset="0"/>
                <a:cs typeface="Times New Roman" panose="02020603050405020304" pitchFamily="18" charset="0"/>
              </a:rPr>
              <a:t> </a:t>
            </a:r>
            <a:r>
              <a:rPr lang="en-US" sz="2300" dirty="0" err="1">
                <a:solidFill>
                  <a:schemeClr val="tx1"/>
                </a:solidFill>
                <a:latin typeface="Times New Roman" panose="02020603050405020304" pitchFamily="18" charset="0"/>
                <a:cs typeface="Times New Roman" panose="02020603050405020304" pitchFamily="18" charset="0"/>
              </a:rPr>
              <a:t>hệ</a:t>
            </a:r>
            <a:r>
              <a:rPr lang="en-US" sz="2300" dirty="0">
                <a:solidFill>
                  <a:schemeClr val="tx1"/>
                </a:solidFill>
                <a:latin typeface="Times New Roman" panose="02020603050405020304" pitchFamily="18" charset="0"/>
                <a:cs typeface="Times New Roman" panose="02020603050405020304" pitchFamily="18" charset="0"/>
              </a:rPr>
              <a:t> </a:t>
            </a:r>
            <a:r>
              <a:rPr lang="en-US" sz="2300" dirty="0" err="1">
                <a:solidFill>
                  <a:schemeClr val="tx1"/>
                </a:solidFill>
                <a:latin typeface="Times New Roman" panose="02020603050405020304" pitchFamily="18" charset="0"/>
                <a:cs typeface="Times New Roman" panose="02020603050405020304" pitchFamily="18" charset="0"/>
              </a:rPr>
              <a:t>với</a:t>
            </a:r>
            <a:r>
              <a:rPr lang="en-US" sz="2300" dirty="0">
                <a:solidFill>
                  <a:schemeClr val="tx1"/>
                </a:solidFill>
                <a:latin typeface="Times New Roman" panose="02020603050405020304" pitchFamily="18" charset="0"/>
                <a:cs typeface="Times New Roman" panose="02020603050405020304" pitchFamily="18" charset="0"/>
              </a:rPr>
              <a:t> </a:t>
            </a:r>
            <a:r>
              <a:rPr lang="en-US" sz="2300" dirty="0" err="1">
                <a:solidFill>
                  <a:schemeClr val="tx1"/>
                </a:solidFill>
                <a:latin typeface="Times New Roman" panose="02020603050405020304" pitchFamily="18" charset="0"/>
                <a:cs typeface="Times New Roman" panose="02020603050405020304" pitchFamily="18" charset="0"/>
              </a:rPr>
              <a:t>các</a:t>
            </a:r>
            <a:r>
              <a:rPr lang="en-US" sz="2300" dirty="0">
                <a:solidFill>
                  <a:schemeClr val="tx1"/>
                </a:solidFill>
                <a:latin typeface="Times New Roman" panose="02020603050405020304" pitchFamily="18" charset="0"/>
                <a:cs typeface="Times New Roman" panose="02020603050405020304" pitchFamily="18" charset="0"/>
              </a:rPr>
              <a:t> </a:t>
            </a:r>
            <a:r>
              <a:rPr lang="en-US" sz="2300" dirty="0" err="1">
                <a:solidFill>
                  <a:schemeClr val="tx1"/>
                </a:solidFill>
                <a:latin typeface="Times New Roman" panose="02020603050405020304" pitchFamily="18" charset="0"/>
                <a:cs typeface="Times New Roman" panose="02020603050405020304" pitchFamily="18" charset="0"/>
              </a:rPr>
              <a:t>khoản</a:t>
            </a:r>
            <a:r>
              <a:rPr lang="en-US" sz="2300" dirty="0">
                <a:solidFill>
                  <a:schemeClr val="tx1"/>
                </a:solidFill>
                <a:latin typeface="Times New Roman" panose="02020603050405020304" pitchFamily="18" charset="0"/>
                <a:cs typeface="Times New Roman" panose="02020603050405020304" pitchFamily="18" charset="0"/>
              </a:rPr>
              <a:t> chi </a:t>
            </a:r>
            <a:r>
              <a:rPr lang="en-US" sz="2300" dirty="0" err="1">
                <a:solidFill>
                  <a:schemeClr val="tx1"/>
                </a:solidFill>
                <a:latin typeface="Times New Roman" panose="02020603050405020304" pitchFamily="18" charset="0"/>
                <a:cs typeface="Times New Roman" panose="02020603050405020304" pitchFamily="18" charset="0"/>
              </a:rPr>
              <a:t>khác</a:t>
            </a:r>
            <a:r>
              <a:rPr lang="en-US" sz="2300" dirty="0">
                <a:solidFill>
                  <a:schemeClr val="tx1"/>
                </a:solidFill>
                <a:latin typeface="Times New Roman" panose="02020603050405020304" pitchFamily="18" charset="0"/>
                <a:cs typeface="Times New Roman" panose="02020603050405020304" pitchFamily="18" charset="0"/>
              </a:rPr>
              <a:t>.</a:t>
            </a:r>
          </a:p>
          <a:p>
            <a:pPr algn="just">
              <a:buSzPts val="2300"/>
              <a:buFont typeface="Verdana" panose="020B0604030504040204" pitchFamily="34" charset="0"/>
              <a:buChar char="◦"/>
            </a:pPr>
            <a:r>
              <a:rPr lang="vi-VN" sz="2300">
                <a:solidFill>
                  <a:schemeClr val="tx1"/>
                </a:solidFill>
                <a:latin typeface="Times New Roman" panose="02020603050405020304" pitchFamily="18" charset="0"/>
                <a:cs typeface="Times New Roman" panose="02020603050405020304" pitchFamily="18" charset="0"/>
              </a:rPr>
              <a:t>Ví </a:t>
            </a:r>
            <a:r>
              <a:rPr lang="vi-VN" sz="2300" dirty="0">
                <a:solidFill>
                  <a:schemeClr val="tx1"/>
                </a:solidFill>
                <a:latin typeface="Times New Roman" panose="02020603050405020304" pitchFamily="18" charset="0"/>
                <a:cs typeface="Times New Roman" panose="02020603050405020304" pitchFamily="18" charset="0"/>
              </a:rPr>
              <a:t>dụ: </a:t>
            </a:r>
            <a:r>
              <a:rPr lang="vi-VN" sz="2300" i="1" dirty="0">
                <a:solidFill>
                  <a:schemeClr val="tx1"/>
                </a:solidFill>
                <a:latin typeface="Times New Roman" panose="02020603050405020304" pitchFamily="18" charset="0"/>
                <a:cs typeface="Times New Roman" panose="02020603050405020304" pitchFamily="18" charset="0"/>
              </a:rPr>
              <a:t>Các khoản thu ngân sách, khi xem xét quan hệ giữa miễn giảm thuế với việc thực hiện các chính sách xã hội, giữa miễn giảm thuế với chi trợ cấp của ngân sách</a:t>
            </a:r>
            <a:r>
              <a:rPr lang="vi-VN" sz="2300" i="1">
                <a:solidFill>
                  <a:schemeClr val="tx1"/>
                </a:solidFill>
                <a:latin typeface="Times New Roman" panose="02020603050405020304" pitchFamily="18" charset="0"/>
                <a:cs typeface="Times New Roman" panose="02020603050405020304" pitchFamily="18" charset="0"/>
              </a:rPr>
              <a:t>; Hoặc </a:t>
            </a:r>
            <a:r>
              <a:rPr lang="vi-VN" sz="2300" i="1" dirty="0">
                <a:solidFill>
                  <a:schemeClr val="tx1"/>
                </a:solidFill>
                <a:latin typeface="Times New Roman" panose="02020603050405020304" pitchFamily="18" charset="0"/>
                <a:cs typeface="Times New Roman" panose="02020603050405020304" pitchFamily="18" charset="0"/>
              </a:rPr>
              <a:t>việc ban hành thu một số khoản phí, lệ phí có tác động đối với thu ngân sách trên địa bàn và các chính sách xã hội </a:t>
            </a:r>
            <a:r>
              <a:rPr lang="vi-VN" sz="2300" i="1">
                <a:solidFill>
                  <a:schemeClr val="tx1"/>
                </a:solidFill>
                <a:latin typeface="Times New Roman" panose="02020603050405020304" pitchFamily="18" charset="0"/>
                <a:cs typeface="Times New Roman" panose="02020603050405020304" pitchFamily="18" charset="0"/>
              </a:rPr>
              <a:t>khác không? </a:t>
            </a:r>
            <a:r>
              <a:rPr lang="vi-VN" sz="2300" i="1" dirty="0">
                <a:solidFill>
                  <a:schemeClr val="tx1"/>
                </a:solidFill>
                <a:latin typeface="Times New Roman" panose="02020603050405020304" pitchFamily="18" charset="0"/>
                <a:cs typeface="Times New Roman" panose="02020603050405020304" pitchFamily="18" charset="0"/>
              </a:rPr>
              <a:t>mức thu đã hợp </a:t>
            </a:r>
            <a:r>
              <a:rPr lang="vi-VN" sz="2300" i="1">
                <a:solidFill>
                  <a:schemeClr val="tx1"/>
                </a:solidFill>
                <a:latin typeface="Times New Roman" panose="02020603050405020304" pitchFamily="18" charset="0"/>
                <a:cs typeface="Times New Roman" panose="02020603050405020304" pitchFamily="18" charset="0"/>
              </a:rPr>
              <a:t>lý chưa? </a:t>
            </a:r>
            <a:r>
              <a:rPr lang="vi-VN" sz="2300" i="1" dirty="0">
                <a:solidFill>
                  <a:schemeClr val="tx1"/>
                </a:solidFill>
                <a:latin typeface="Times New Roman" panose="02020603050405020304" pitchFamily="18" charset="0"/>
                <a:cs typeface="Times New Roman" panose="02020603050405020304" pitchFamily="18" charset="0"/>
              </a:rPr>
              <a:t>hoặc đa số dân chúng có đồng tình với chính sách này </a:t>
            </a:r>
            <a:r>
              <a:rPr lang="vi-VN" sz="2300" i="1">
                <a:solidFill>
                  <a:schemeClr val="tx1"/>
                </a:solidFill>
                <a:latin typeface="Times New Roman" panose="02020603050405020304" pitchFamily="18" charset="0"/>
                <a:cs typeface="Times New Roman" panose="02020603050405020304" pitchFamily="18" charset="0"/>
              </a:rPr>
              <a:t>hay không?</a:t>
            </a:r>
            <a:endParaRPr lang="vi-VN" sz="2300" i="1" dirty="0">
              <a:solidFill>
                <a:schemeClr val="tx1"/>
              </a:solidFill>
              <a:latin typeface="Times New Roman" panose="02020603050405020304" pitchFamily="18" charset="0"/>
              <a:cs typeface="Times New Roman" panose="02020603050405020304" pitchFamily="18" charset="0"/>
            </a:endParaRPr>
          </a:p>
          <a:p>
            <a:pPr algn="just">
              <a:buSzPts val="1600"/>
              <a:buFont typeface="Times New Roman" panose="02020603050405020304" pitchFamily="18" charset="0"/>
              <a:buChar char=""/>
            </a:pPr>
            <a:r>
              <a:rPr lang="vi-VN" sz="2300" dirty="0">
                <a:solidFill>
                  <a:schemeClr val="tx1"/>
                </a:solidFill>
                <a:latin typeface="Times New Roman" panose="02020603050405020304" pitchFamily="18" charset="0"/>
                <a:cs typeface="Times New Roman" panose="02020603050405020304" pitchFamily="18" charset="0"/>
              </a:rPr>
              <a:t>Các khoản chi cần xem xét tương quan giữa kết quả đầu vào và kết quả đầu ra</a:t>
            </a:r>
          </a:p>
          <a:p>
            <a:pPr algn="just">
              <a:buSzPts val="2000"/>
              <a:buFont typeface="Verdana" panose="020B0604030504040204" pitchFamily="34" charset="0"/>
              <a:buChar char="◦"/>
            </a:pPr>
            <a:r>
              <a:rPr lang="vi-VN" sz="2300" dirty="0">
                <a:solidFill>
                  <a:schemeClr val="tx1"/>
                </a:solidFill>
                <a:latin typeface="Times New Roman" panose="02020603050405020304" pitchFamily="18" charset="0"/>
                <a:cs typeface="Times New Roman" panose="02020603050405020304" pitchFamily="18" charset="0"/>
              </a:rPr>
              <a:t>Ví </a:t>
            </a:r>
            <a:r>
              <a:rPr lang="vi-VN" sz="2300">
                <a:solidFill>
                  <a:schemeClr val="tx1"/>
                </a:solidFill>
                <a:latin typeface="Times New Roman" panose="02020603050405020304" pitchFamily="18" charset="0"/>
                <a:cs typeface="Times New Roman" panose="02020603050405020304" pitchFamily="18" charset="0"/>
              </a:rPr>
              <a:t>dụ: </a:t>
            </a:r>
            <a:r>
              <a:rPr lang="vi-VN" sz="2300" i="1" dirty="0">
                <a:solidFill>
                  <a:schemeClr val="tx1"/>
                </a:solidFill>
                <a:latin typeface="Times New Roman" panose="02020603050405020304" pitchFamily="18" charset="0"/>
                <a:cs typeface="Times New Roman" panose="02020603050405020304" pitchFamily="18" charset="0"/>
              </a:rPr>
              <a:t>Chẳng hạn cần xem xét với một lượng tiền ít ỏi dành cho xây dựng cơ bản </a:t>
            </a:r>
            <a:r>
              <a:rPr lang="vi-VN" sz="2300" i="1">
                <a:solidFill>
                  <a:schemeClr val="tx1"/>
                </a:solidFill>
                <a:latin typeface="Times New Roman" panose="02020603050405020304" pitchFamily="18" charset="0"/>
                <a:cs typeface="Times New Roman" panose="02020603050405020304" pitchFamily="18" charset="0"/>
              </a:rPr>
              <a:t>của </a:t>
            </a:r>
            <a:r>
              <a:rPr lang="en-US" sz="2300" i="1">
                <a:solidFill>
                  <a:schemeClr val="tx1"/>
                </a:solidFill>
                <a:latin typeface="Times New Roman" panose="02020603050405020304" pitchFamily="18" charset="0"/>
                <a:cs typeface="Times New Roman" panose="02020603050405020304" pitchFamily="18" charset="0"/>
              </a:rPr>
              <a:t>đ</a:t>
            </a:r>
            <a:r>
              <a:rPr lang="vi-VN" sz="2300" i="1">
                <a:solidFill>
                  <a:schemeClr val="tx1"/>
                </a:solidFill>
                <a:latin typeface="Times New Roman" panose="02020603050405020304" pitchFamily="18" charset="0"/>
                <a:cs typeface="Times New Roman" panose="02020603050405020304" pitchFamily="18" charset="0"/>
              </a:rPr>
              <a:t>ịa </a:t>
            </a:r>
            <a:r>
              <a:rPr lang="vi-VN" sz="2300" i="1" dirty="0">
                <a:solidFill>
                  <a:schemeClr val="tx1"/>
                </a:solidFill>
                <a:latin typeface="Times New Roman" panose="02020603050405020304" pitchFamily="18" charset="0"/>
                <a:cs typeface="Times New Roman" panose="02020603050405020304" pitchFamily="18" charset="0"/>
              </a:rPr>
              <a:t>phương thì nên xây một con đường hay xây một trường học hay một trụ sở làm việc..., việc khởi công xây dựng một nhà </a:t>
            </a:r>
            <a:r>
              <a:rPr lang="vi-VN" sz="2300" i="1">
                <a:solidFill>
                  <a:schemeClr val="tx1"/>
                </a:solidFill>
                <a:latin typeface="Times New Roman" panose="02020603050405020304" pitchFamily="18" charset="0"/>
                <a:cs typeface="Times New Roman" panose="02020603050405020304" pitchFamily="18" charset="0"/>
              </a:rPr>
              <a:t>văn h</a:t>
            </a:r>
            <a:r>
              <a:rPr lang="en-US" sz="2300" i="1">
                <a:solidFill>
                  <a:schemeClr val="tx1"/>
                </a:solidFill>
                <a:latin typeface="Times New Roman" panose="02020603050405020304" pitchFamily="18" charset="0"/>
                <a:cs typeface="Times New Roman" panose="02020603050405020304" pitchFamily="18" charset="0"/>
              </a:rPr>
              <a:t>óa</a:t>
            </a:r>
            <a:r>
              <a:rPr lang="vi-VN" sz="2300" i="1">
                <a:solidFill>
                  <a:schemeClr val="tx1"/>
                </a:solidFill>
                <a:latin typeface="Times New Roman" panose="02020603050405020304" pitchFamily="18" charset="0"/>
                <a:cs typeface="Times New Roman" panose="02020603050405020304" pitchFamily="18" charset="0"/>
              </a:rPr>
              <a:t> </a:t>
            </a:r>
            <a:r>
              <a:rPr lang="vi-VN" sz="2300" i="1" dirty="0">
                <a:solidFill>
                  <a:schemeClr val="tx1"/>
                </a:solidFill>
                <a:latin typeface="Times New Roman" panose="02020603050405020304" pitchFamily="18" charset="0"/>
                <a:cs typeface="Times New Roman" panose="02020603050405020304" pitchFamily="18" charset="0"/>
              </a:rPr>
              <a:t>có đảm bảo cho đông đảo dân chúng được hưởng phúc lợi từ việc xây nhà hay xây nhà </a:t>
            </a:r>
            <a:r>
              <a:rPr lang="vi-VN" sz="2300" i="1">
                <a:solidFill>
                  <a:schemeClr val="tx1"/>
                </a:solidFill>
                <a:latin typeface="Times New Roman" panose="02020603050405020304" pitchFamily="18" charset="0"/>
                <a:cs typeface="Times New Roman" panose="02020603050405020304" pitchFamily="18" charset="0"/>
              </a:rPr>
              <a:t>văn h</a:t>
            </a:r>
            <a:r>
              <a:rPr lang="en-US" sz="2300" i="1">
                <a:solidFill>
                  <a:schemeClr val="tx1"/>
                </a:solidFill>
                <a:latin typeface="Times New Roman" panose="02020603050405020304" pitchFamily="18" charset="0"/>
                <a:cs typeface="Times New Roman" panose="02020603050405020304" pitchFamily="18" charset="0"/>
              </a:rPr>
              <a:t>óa</a:t>
            </a:r>
            <a:r>
              <a:rPr lang="vi-VN" sz="2300" i="1">
                <a:solidFill>
                  <a:schemeClr val="tx1"/>
                </a:solidFill>
                <a:latin typeface="Times New Roman" panose="02020603050405020304" pitchFamily="18" charset="0"/>
                <a:cs typeface="Times New Roman" panose="02020603050405020304" pitchFamily="18" charset="0"/>
              </a:rPr>
              <a:t> </a:t>
            </a:r>
            <a:r>
              <a:rPr lang="vi-VN" sz="2300" i="1" dirty="0">
                <a:solidFill>
                  <a:schemeClr val="tx1"/>
                </a:solidFill>
                <a:latin typeface="Times New Roman" panose="02020603050405020304" pitchFamily="18" charset="0"/>
                <a:cs typeface="Times New Roman" panose="02020603050405020304" pitchFamily="18" charset="0"/>
              </a:rPr>
              <a:t>chỉ để hội họp và cho thuê đám cưới...</a:t>
            </a:r>
          </a:p>
          <a:p>
            <a:endParaRPr lang="en-US" sz="3200" dirty="0">
              <a:solidFill>
                <a:srgbClr val="3333FF"/>
              </a:solidFill>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
        <p:nvSpPr>
          <p:cNvPr id="3" name="Rectangle 2"/>
          <p:cNvSpPr txBox="1">
            <a:spLocks noGrp="1"/>
          </p:cNvSpPr>
          <p:nvPr>
            <p:ph type="title"/>
          </p:nvPr>
        </p:nvSpPr>
        <p:spPr>
          <a:xfrm>
            <a:off x="381000" y="0"/>
            <a:ext cx="8839203" cy="937846"/>
          </a:xfrm>
        </p:spPr>
        <p:txBody>
          <a:bodyPr anchorCtr="1"/>
          <a:lstStyle/>
          <a:p>
            <a:pPr lvl="0" algn="ctr"/>
            <a:r>
              <a:rPr lang="en-US" sz="3400" b="0" i="1" dirty="0" err="1">
                <a:solidFill>
                  <a:schemeClr val="accent4"/>
                </a:solidFill>
                <a:latin typeface="Times New Roman" panose="02020603050405020304" pitchFamily="18" charset="0"/>
                <a:cs typeface="Times New Roman" panose="02020603050405020304" pitchFamily="18" charset="0"/>
              </a:rPr>
              <a:t>Đánh</a:t>
            </a:r>
            <a:r>
              <a:rPr lang="en-US" sz="3400" b="0" i="1" dirty="0">
                <a:solidFill>
                  <a:schemeClr val="accent4"/>
                </a:solidFill>
                <a:latin typeface="Times New Roman" panose="02020603050405020304" pitchFamily="18" charset="0"/>
                <a:cs typeface="Times New Roman" panose="02020603050405020304" pitchFamily="18" charset="0"/>
              </a:rPr>
              <a:t> </a:t>
            </a:r>
            <a:r>
              <a:rPr lang="en-US" sz="3400" b="0" i="1" dirty="0" err="1">
                <a:solidFill>
                  <a:schemeClr val="accent4"/>
                </a:solidFill>
                <a:latin typeface="Times New Roman" panose="02020603050405020304" pitchFamily="18" charset="0"/>
                <a:cs typeface="Times New Roman" panose="02020603050405020304" pitchFamily="18" charset="0"/>
              </a:rPr>
              <a:t>giá</a:t>
            </a:r>
            <a:r>
              <a:rPr lang="en-US" sz="3400" b="0" i="1" dirty="0">
                <a:solidFill>
                  <a:schemeClr val="accent4"/>
                </a:solidFill>
                <a:latin typeface="Times New Roman" panose="02020603050405020304" pitchFamily="18" charset="0"/>
                <a:cs typeface="Times New Roman" panose="02020603050405020304" pitchFamily="18" charset="0"/>
              </a:rPr>
              <a:t> </a:t>
            </a:r>
            <a:r>
              <a:rPr lang="en-US" sz="3400" b="0" i="1" dirty="0" err="1">
                <a:solidFill>
                  <a:schemeClr val="accent4"/>
                </a:solidFill>
                <a:latin typeface="Times New Roman" panose="02020603050405020304" pitchFamily="18" charset="0"/>
                <a:cs typeface="Times New Roman" panose="02020603050405020304" pitchFamily="18" charset="0"/>
              </a:rPr>
              <a:t>tính</a:t>
            </a:r>
            <a:r>
              <a:rPr lang="en-US" sz="3400" b="0" i="1" dirty="0">
                <a:solidFill>
                  <a:schemeClr val="accent4"/>
                </a:solidFill>
                <a:latin typeface="Times New Roman" panose="02020603050405020304" pitchFamily="18" charset="0"/>
                <a:cs typeface="Times New Roman" panose="02020603050405020304" pitchFamily="18" charset="0"/>
              </a:rPr>
              <a:t> </a:t>
            </a:r>
            <a:r>
              <a:rPr lang="en-US" sz="3400" b="0" i="1" dirty="0" err="1">
                <a:solidFill>
                  <a:schemeClr val="accent4"/>
                </a:solidFill>
                <a:latin typeface="Times New Roman" panose="02020603050405020304" pitchFamily="18" charset="0"/>
                <a:cs typeface="Times New Roman" panose="02020603050405020304" pitchFamily="18" charset="0"/>
              </a:rPr>
              <a:t>kinh</a:t>
            </a:r>
            <a:r>
              <a:rPr lang="en-US" sz="3400" b="0" i="1" dirty="0">
                <a:solidFill>
                  <a:schemeClr val="accent4"/>
                </a:solidFill>
                <a:latin typeface="Times New Roman" panose="02020603050405020304" pitchFamily="18" charset="0"/>
                <a:cs typeface="Times New Roman" panose="02020603050405020304" pitchFamily="18" charset="0"/>
              </a:rPr>
              <a:t> </a:t>
            </a:r>
            <a:r>
              <a:rPr lang="en-US" sz="3400" b="0" i="1" dirty="0" err="1">
                <a:solidFill>
                  <a:schemeClr val="accent4"/>
                </a:solidFill>
                <a:latin typeface="Times New Roman" panose="02020603050405020304" pitchFamily="18" charset="0"/>
                <a:cs typeface="Times New Roman" panose="02020603050405020304" pitchFamily="18" charset="0"/>
              </a:rPr>
              <a:t>tế</a:t>
            </a:r>
            <a:r>
              <a:rPr lang="en-US" sz="3400" b="0" i="1" dirty="0">
                <a:solidFill>
                  <a:schemeClr val="accent4"/>
                </a:solidFill>
                <a:latin typeface="Times New Roman" panose="02020603050405020304" pitchFamily="18" charset="0"/>
                <a:cs typeface="Times New Roman" panose="02020603050405020304" pitchFamily="18" charset="0"/>
              </a:rPr>
              <a:t>, </a:t>
            </a:r>
            <a:r>
              <a:rPr lang="en-US" sz="3400" b="0" i="1" dirty="0" err="1">
                <a:solidFill>
                  <a:schemeClr val="accent4"/>
                </a:solidFill>
                <a:latin typeface="Times New Roman" panose="02020603050405020304" pitchFamily="18" charset="0"/>
                <a:cs typeface="Times New Roman" panose="02020603050405020304" pitchFamily="18" charset="0"/>
              </a:rPr>
              <a:t>hiệu</a:t>
            </a:r>
            <a:r>
              <a:rPr lang="en-US" sz="3400" b="0" i="1" dirty="0">
                <a:solidFill>
                  <a:schemeClr val="accent4"/>
                </a:solidFill>
                <a:latin typeface="Times New Roman" panose="02020603050405020304" pitchFamily="18" charset="0"/>
                <a:cs typeface="Times New Roman" panose="02020603050405020304" pitchFamily="18" charset="0"/>
              </a:rPr>
              <a:t> </a:t>
            </a:r>
            <a:r>
              <a:rPr lang="en-US" sz="3400" b="0" i="1" dirty="0" err="1">
                <a:solidFill>
                  <a:schemeClr val="accent4"/>
                </a:solidFill>
                <a:latin typeface="Times New Roman" panose="02020603050405020304" pitchFamily="18" charset="0"/>
                <a:cs typeface="Times New Roman" panose="02020603050405020304" pitchFamily="18" charset="0"/>
              </a:rPr>
              <a:t>lực</a:t>
            </a:r>
            <a:r>
              <a:rPr lang="en-US" sz="3400" b="0" i="1" dirty="0">
                <a:solidFill>
                  <a:schemeClr val="accent4"/>
                </a:solidFill>
                <a:latin typeface="Times New Roman" panose="02020603050405020304" pitchFamily="18" charset="0"/>
                <a:cs typeface="Times New Roman" panose="02020603050405020304" pitchFamily="18" charset="0"/>
              </a:rPr>
              <a:t> </a:t>
            </a:r>
            <a:r>
              <a:rPr lang="en-US" sz="3400" b="0" i="1" dirty="0" err="1">
                <a:solidFill>
                  <a:schemeClr val="accent4"/>
                </a:solidFill>
                <a:latin typeface="Times New Roman" panose="02020603050405020304" pitchFamily="18" charset="0"/>
                <a:cs typeface="Times New Roman" panose="02020603050405020304" pitchFamily="18" charset="0"/>
              </a:rPr>
              <a:t>và</a:t>
            </a:r>
            <a:r>
              <a:rPr lang="en-US" sz="3400" b="0" i="1" dirty="0">
                <a:solidFill>
                  <a:schemeClr val="accent4"/>
                </a:solidFill>
                <a:latin typeface="Times New Roman" panose="02020603050405020304" pitchFamily="18" charset="0"/>
                <a:cs typeface="Times New Roman" panose="02020603050405020304" pitchFamily="18" charset="0"/>
              </a:rPr>
              <a:t> </a:t>
            </a:r>
            <a:r>
              <a:rPr lang="en-US" sz="3400" b="0" i="1" dirty="0" err="1">
                <a:solidFill>
                  <a:schemeClr val="accent4"/>
                </a:solidFill>
                <a:latin typeface="Times New Roman" panose="02020603050405020304" pitchFamily="18" charset="0"/>
                <a:cs typeface="Times New Roman" panose="02020603050405020304" pitchFamily="18" charset="0"/>
              </a:rPr>
              <a:t>hiệu</a:t>
            </a:r>
            <a:r>
              <a:rPr lang="en-US" sz="3400" b="0" i="1" dirty="0">
                <a:solidFill>
                  <a:schemeClr val="accent4"/>
                </a:solidFill>
                <a:latin typeface="Times New Roman" panose="02020603050405020304" pitchFamily="18" charset="0"/>
                <a:cs typeface="Times New Roman" panose="02020603050405020304" pitchFamily="18" charset="0"/>
              </a:rPr>
              <a:t> </a:t>
            </a:r>
            <a:r>
              <a:rPr lang="en-US" sz="3400" b="0" i="1" dirty="0" err="1">
                <a:solidFill>
                  <a:schemeClr val="accent4"/>
                </a:solidFill>
                <a:latin typeface="Times New Roman" panose="02020603050405020304" pitchFamily="18" charset="0"/>
                <a:cs typeface="Times New Roman" panose="02020603050405020304" pitchFamily="18" charset="0"/>
              </a:rPr>
              <a:t>quả</a:t>
            </a:r>
            <a:endParaRPr lang="en-US" sz="3400" b="0" i="1" dirty="0">
              <a:solidFill>
                <a:schemeClr val="accent4"/>
              </a:solidFill>
              <a:latin typeface="Times New Roman" panose="02020603050405020304" pitchFamily="18" charset="0"/>
              <a:cs typeface="Times New Roman" panose="02020603050405020304" pitchFamily="18" charset="0"/>
            </a:endParaRPr>
          </a:p>
        </p:txBody>
      </p:sp>
    </p:spTree>
  </p:cSld>
  <p:clrMapOvr>
    <a:masterClrMapping/>
  </p:clrMapOvr>
  <p:transition>
    <p:wedge/>
  </p:transition>
</p:sld>
</file>

<file path=ppt/slides/slide58.xml><?xml version="1.0" encoding="utf-8"?>
<p:sld xmlns:a="http://schemas.openxmlformats.org/drawingml/2006/main" xmlns:r="http://schemas.openxmlformats.org/officeDocument/2006/relationships" xmlns:p="http://schemas.openxmlformats.org/presentationml/2006/main">
  <p:cSld name="Slide43">
    <p:spTree>
      <p:nvGrpSpPr>
        <p:cNvPr id="1" name=""/>
        <p:cNvGrpSpPr/>
        <p:nvPr/>
      </p:nvGrpSpPr>
      <p:grpSpPr>
        <a:xfrm>
          <a:off x="0" y="0"/>
          <a:ext cx="0" cy="0"/>
          <a:chOff x="0" y="0"/>
          <a:chExt cx="0" cy="0"/>
        </a:xfrm>
      </p:grpSpPr>
      <p:sp>
        <p:nvSpPr>
          <p:cNvPr id="2" name="Rectangle 3"/>
          <p:cNvSpPr txBox="1">
            <a:spLocks noGrp="1"/>
          </p:cNvSpPr>
          <p:nvPr>
            <p:ph idx="1"/>
          </p:nvPr>
        </p:nvSpPr>
        <p:spPr>
          <a:xfrm>
            <a:off x="152399" y="1066800"/>
            <a:ext cx="8763002" cy="5333996"/>
          </a:xfrm>
        </p:spPr>
        <p:txBody>
          <a:bodyPr/>
          <a:lstStyle/>
          <a:p>
            <a:pPr indent="-365760" algn="just">
              <a:buSzPts val="1600"/>
              <a:buFont typeface="Times New Roman" panose="02020603050405020304" pitchFamily="18" charset="0"/>
              <a:buChar char=""/>
            </a:pPr>
            <a:r>
              <a:rPr lang="en-US" sz="2400" dirty="0" err="1">
                <a:solidFill>
                  <a:schemeClr val="tx1"/>
                </a:solidFill>
                <a:latin typeface="Times New Roman" panose="02020603050405020304" pitchFamily="18" charset="0"/>
                <a:cs typeface="Times New Roman" panose="02020603050405020304" pitchFamily="18" charset="0"/>
              </a:rPr>
              <a:t>Việc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đánh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giá</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rất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khó</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khăn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và</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nó</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liên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quan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từ</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khâu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lập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dự</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toán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đến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khâu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chấp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hành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và</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quyết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toán</a:t>
            </a:r>
            <a:r>
              <a:rPr lang="en-US" sz="2400" dirty="0">
                <a:solidFill>
                  <a:schemeClr val="tx1"/>
                </a:solidFill>
                <a:latin typeface="Times New Roman" panose="02020603050405020304" pitchFamily="18" charset="0"/>
                <a:cs typeface="Times New Roman" panose="02020603050405020304" pitchFamily="18" charset="0"/>
              </a:rPr>
              <a:t>.</a:t>
            </a:r>
          </a:p>
          <a:p>
            <a:pPr indent="-365760" algn="just">
              <a:buSzPts val="1600"/>
              <a:buFont typeface="Times New Roman" panose="02020603050405020304" pitchFamily="18" charset="0"/>
              <a:buChar char=""/>
            </a:pPr>
            <a:r>
              <a:rPr lang="vi-VN" sz="2400" dirty="0">
                <a:solidFill>
                  <a:schemeClr val="tx1"/>
                </a:solidFill>
                <a:latin typeface="Times New Roman" panose="02020603050405020304" pitchFamily="18" charset="0"/>
                <a:cs typeface="Times New Roman" panose="02020603050405020304" pitchFamily="18" charset="0"/>
              </a:rPr>
              <a:t>Đòi hỏi những nhà chuyên môn có kỹ năng nghề nghiệp thực hiện. Các nước trên thế giới công việc này do cơ quan KTNN thực hiện.</a:t>
            </a:r>
          </a:p>
          <a:p>
            <a:pPr indent="-365760" algn="just">
              <a:buSzPts val="1600"/>
              <a:buFont typeface="Times New Roman" panose="02020603050405020304" pitchFamily="18" charset="0"/>
              <a:buChar char=""/>
            </a:pPr>
            <a:r>
              <a:rPr lang="vi-VN" sz="2400" dirty="0">
                <a:solidFill>
                  <a:schemeClr val="tx1"/>
                </a:solidFill>
                <a:latin typeface="Times New Roman" panose="02020603050405020304" pitchFamily="18" charset="0"/>
                <a:cs typeface="Times New Roman" panose="02020603050405020304" pitchFamily="18" charset="0"/>
              </a:rPr>
              <a:t>Với chức năng giám sát của mình, HĐND, QH vẫn có thể đánh giá trong một số trường hợp, chủ yếu là tính tiết kiệm và tính hiệu lực.</a:t>
            </a:r>
          </a:p>
          <a:p>
            <a:pPr indent="-365760" algn="just">
              <a:buSzPts val="2400"/>
              <a:buFont typeface="Verdana" panose="020B0604030504040204" pitchFamily="34" charset="0"/>
              <a:buChar char="◦"/>
            </a:pPr>
            <a:r>
              <a:rPr lang="vi-VN" sz="2400" dirty="0">
                <a:solidFill>
                  <a:schemeClr val="tx1"/>
                </a:solidFill>
                <a:latin typeface="Times New Roman" panose="02020603050405020304" pitchFamily="18" charset="0"/>
                <a:cs typeface="Times New Roman" panose="02020603050405020304" pitchFamily="18" charset="0"/>
              </a:rPr>
              <a:t>Ví dụ: </a:t>
            </a:r>
            <a:r>
              <a:rPr lang="vi-VN" sz="2400" i="1" dirty="0">
                <a:solidFill>
                  <a:schemeClr val="tx1"/>
                </a:solidFill>
                <a:latin typeface="Times New Roman" panose="02020603050405020304" pitchFamily="18" charset="0"/>
                <a:cs typeface="Times New Roman" panose="02020603050405020304" pitchFamily="18" charset="0"/>
              </a:rPr>
              <a:t>xem </a:t>
            </a:r>
            <a:r>
              <a:rPr lang="vi-VN" sz="2400" i="1">
                <a:solidFill>
                  <a:schemeClr val="tx1"/>
                </a:solidFill>
                <a:latin typeface="Times New Roman" panose="02020603050405020304" pitchFamily="18" charset="0"/>
                <a:cs typeface="Times New Roman" panose="02020603050405020304" pitchFamily="18" charset="0"/>
              </a:rPr>
              <a:t>xét </a:t>
            </a:r>
            <a:r>
              <a:rPr lang="en-US" sz="2400" i="1">
                <a:solidFill>
                  <a:schemeClr val="tx1"/>
                </a:solidFill>
                <a:latin typeface="Times New Roman" panose="02020603050405020304" pitchFamily="18" charset="0"/>
                <a:cs typeface="Times New Roman" panose="02020603050405020304" pitchFamily="18" charset="0"/>
              </a:rPr>
              <a:t>v</a:t>
            </a:r>
            <a:r>
              <a:rPr lang="vi-VN" sz="2400" i="1">
                <a:solidFill>
                  <a:schemeClr val="tx1"/>
                </a:solidFill>
                <a:latin typeface="Times New Roman" panose="02020603050405020304" pitchFamily="18" charset="0"/>
                <a:cs typeface="Times New Roman" panose="02020603050405020304" pitchFamily="18" charset="0"/>
              </a:rPr>
              <a:t>ề </a:t>
            </a:r>
            <a:r>
              <a:rPr lang="vi-VN" sz="2400" i="1" dirty="0">
                <a:solidFill>
                  <a:schemeClr val="tx1"/>
                </a:solidFill>
                <a:latin typeface="Times New Roman" panose="02020603050405020304" pitchFamily="18" charset="0"/>
                <a:cs typeface="Times New Roman" panose="02020603050405020304" pitchFamily="18" charset="0"/>
              </a:rPr>
              <a:t>việc thực hiện nghị quyết về xây dựng một khu chung cư để phục vụ người dân nghèo có chỗ ở nhưng khi quyết toán, đưa công trình vào sử dụng, xem xét lại thấy rằng đa số dân nghèo không được hưởng từ khoản chi ngân sách mà HĐND đã quyết định này vì giá quá cao họ không t</a:t>
            </a:r>
            <a:r>
              <a:rPr lang="en-US" sz="2400" i="1" dirty="0">
                <a:solidFill>
                  <a:schemeClr val="tx1"/>
                </a:solidFill>
                <a:latin typeface="Times New Roman" panose="02020603050405020304" pitchFamily="18" charset="0"/>
                <a:cs typeface="Times New Roman" panose="02020603050405020304" pitchFamily="18" charset="0"/>
              </a:rPr>
              <a:t>h</a:t>
            </a:r>
            <a:r>
              <a:rPr lang="vi-VN" sz="2400" i="1" dirty="0">
                <a:solidFill>
                  <a:schemeClr val="tx1"/>
                </a:solidFill>
                <a:latin typeface="Times New Roman" panose="02020603050405020304" pitchFamily="18" charset="0"/>
                <a:cs typeface="Times New Roman" panose="02020603050405020304" pitchFamily="18" charset="0"/>
              </a:rPr>
              <a:t>ể mua được hoặc họ không thể tiếp cận với thông tin để m</a:t>
            </a:r>
            <a:r>
              <a:rPr lang="en-US" sz="2400" i="1" dirty="0">
                <a:solidFill>
                  <a:schemeClr val="tx1"/>
                </a:solidFill>
                <a:latin typeface="Times New Roman" panose="02020603050405020304" pitchFamily="18" charset="0"/>
                <a:cs typeface="Times New Roman" panose="02020603050405020304" pitchFamily="18" charset="0"/>
              </a:rPr>
              <a:t>u</a:t>
            </a:r>
            <a:r>
              <a:rPr lang="vi-VN" sz="2400" i="1" dirty="0">
                <a:solidFill>
                  <a:schemeClr val="tx1"/>
                </a:solidFill>
                <a:latin typeface="Times New Roman" panose="02020603050405020304" pitchFamily="18" charset="0"/>
                <a:cs typeface="Times New Roman" panose="02020603050405020304" pitchFamily="18" charset="0"/>
              </a:rPr>
              <a:t>a nhà, đa số các nhà làm dự án đã mua hết.</a:t>
            </a:r>
            <a:r>
              <a:rPr lang="vi-VN" sz="2000" dirty="0">
                <a:solidFill>
                  <a:schemeClr val="tx1"/>
                </a:solidFill>
                <a:latin typeface="Times New Roman" panose="02020603050405020304" pitchFamily="18" charset="0"/>
                <a:cs typeface="Times New Roman" panose="02020603050405020304" pitchFamily="18" charset="0"/>
              </a:rPr>
              <a:t> </a:t>
            </a:r>
            <a:endParaRPr lang="vi-VN" sz="2300" dirty="0">
              <a:solidFill>
                <a:schemeClr val="tx1"/>
              </a:solidFill>
              <a:latin typeface="Times New Roman" panose="02020603050405020304" pitchFamily="18" charset="0"/>
              <a:cs typeface="Times New Roman" panose="02020603050405020304" pitchFamily="18" charset="0"/>
            </a:endParaRPr>
          </a:p>
        </p:txBody>
      </p:sp>
      <p:sp>
        <p:nvSpPr>
          <p:cNvPr id="3" name="Rectangle 2"/>
          <p:cNvSpPr txBox="1">
            <a:spLocks noGrp="1"/>
          </p:cNvSpPr>
          <p:nvPr>
            <p:ph type="title"/>
          </p:nvPr>
        </p:nvSpPr>
        <p:spPr>
          <a:xfrm>
            <a:off x="381002" y="228601"/>
            <a:ext cx="8534398" cy="838199"/>
          </a:xfrm>
        </p:spPr>
        <p:txBody>
          <a:bodyPr anchorCtr="1"/>
          <a:lstStyle/>
          <a:p>
            <a:pPr lvl="0" algn="ctr"/>
            <a:r>
              <a:rPr lang="en-US" sz="3000" b="0" i="1" dirty="0" err="1">
                <a:solidFill>
                  <a:srgbClr val="660066"/>
                </a:solidFill>
                <a:latin typeface="Times New Roman" panose="02020603050405020304" pitchFamily="18" charset="0"/>
                <a:cs typeface="Times New Roman" panose="02020603050405020304" pitchFamily="18" charset="0"/>
              </a:rPr>
              <a:t>Đánh</a:t>
            </a:r>
            <a:r>
              <a:rPr lang="en-US" sz="3000" b="0" i="1" dirty="0">
                <a:solidFill>
                  <a:srgbClr val="660066"/>
                </a:solidFill>
                <a:latin typeface="Times New Roman" panose="02020603050405020304" pitchFamily="18" charset="0"/>
                <a:cs typeface="Times New Roman" panose="02020603050405020304" pitchFamily="18" charset="0"/>
              </a:rPr>
              <a:t> </a:t>
            </a:r>
            <a:r>
              <a:rPr lang="en-US" sz="3000" b="0" i="1" dirty="0" err="1">
                <a:solidFill>
                  <a:srgbClr val="660066"/>
                </a:solidFill>
                <a:latin typeface="Times New Roman" panose="02020603050405020304" pitchFamily="18" charset="0"/>
                <a:cs typeface="Times New Roman" panose="02020603050405020304" pitchFamily="18" charset="0"/>
              </a:rPr>
              <a:t>giá</a:t>
            </a:r>
            <a:r>
              <a:rPr lang="en-US" sz="3000" b="0" i="1" dirty="0">
                <a:solidFill>
                  <a:srgbClr val="660066"/>
                </a:solidFill>
                <a:latin typeface="Times New Roman" panose="02020603050405020304" pitchFamily="18" charset="0"/>
                <a:cs typeface="Times New Roman" panose="02020603050405020304" pitchFamily="18" charset="0"/>
              </a:rPr>
              <a:t> </a:t>
            </a:r>
            <a:r>
              <a:rPr lang="en-US" sz="3000" b="0" i="1" dirty="0" err="1">
                <a:solidFill>
                  <a:srgbClr val="660066"/>
                </a:solidFill>
                <a:latin typeface="Times New Roman" panose="02020603050405020304" pitchFamily="18" charset="0"/>
                <a:cs typeface="Times New Roman" panose="02020603050405020304" pitchFamily="18" charset="0"/>
              </a:rPr>
              <a:t>tính</a:t>
            </a:r>
            <a:r>
              <a:rPr lang="en-US" sz="3000" b="0" i="1" dirty="0">
                <a:solidFill>
                  <a:srgbClr val="660066"/>
                </a:solidFill>
                <a:latin typeface="Times New Roman" panose="02020603050405020304" pitchFamily="18" charset="0"/>
                <a:cs typeface="Times New Roman" panose="02020603050405020304" pitchFamily="18" charset="0"/>
              </a:rPr>
              <a:t> </a:t>
            </a:r>
            <a:r>
              <a:rPr lang="en-US" sz="3000" b="0" i="1" dirty="0" err="1">
                <a:solidFill>
                  <a:srgbClr val="660066"/>
                </a:solidFill>
                <a:latin typeface="Times New Roman" panose="02020603050405020304" pitchFamily="18" charset="0"/>
                <a:cs typeface="Times New Roman" panose="02020603050405020304" pitchFamily="18" charset="0"/>
              </a:rPr>
              <a:t>kinh</a:t>
            </a:r>
            <a:r>
              <a:rPr lang="en-US" sz="3000" b="0" i="1" dirty="0">
                <a:solidFill>
                  <a:srgbClr val="660066"/>
                </a:solidFill>
                <a:latin typeface="Times New Roman" panose="02020603050405020304" pitchFamily="18" charset="0"/>
                <a:cs typeface="Times New Roman" panose="02020603050405020304" pitchFamily="18" charset="0"/>
              </a:rPr>
              <a:t> </a:t>
            </a:r>
            <a:r>
              <a:rPr lang="en-US" sz="3000" b="0" i="1" dirty="0" err="1">
                <a:solidFill>
                  <a:srgbClr val="660066"/>
                </a:solidFill>
                <a:latin typeface="Times New Roman" panose="02020603050405020304" pitchFamily="18" charset="0"/>
                <a:cs typeface="Times New Roman" panose="02020603050405020304" pitchFamily="18" charset="0"/>
              </a:rPr>
              <a:t>tế</a:t>
            </a:r>
            <a:r>
              <a:rPr lang="en-US" sz="3000" b="0" i="1" dirty="0">
                <a:solidFill>
                  <a:srgbClr val="660066"/>
                </a:solidFill>
                <a:latin typeface="Times New Roman" panose="02020603050405020304" pitchFamily="18" charset="0"/>
                <a:cs typeface="Times New Roman" panose="02020603050405020304" pitchFamily="18" charset="0"/>
              </a:rPr>
              <a:t>, </a:t>
            </a:r>
            <a:r>
              <a:rPr lang="en-US" sz="3000" b="0" i="1" dirty="0" err="1">
                <a:solidFill>
                  <a:srgbClr val="660066"/>
                </a:solidFill>
                <a:latin typeface="Times New Roman" panose="02020603050405020304" pitchFamily="18" charset="0"/>
                <a:cs typeface="Times New Roman" panose="02020603050405020304" pitchFamily="18" charset="0"/>
              </a:rPr>
              <a:t>hiệu</a:t>
            </a:r>
            <a:r>
              <a:rPr lang="en-US" sz="3000" b="0" i="1" dirty="0">
                <a:solidFill>
                  <a:srgbClr val="660066"/>
                </a:solidFill>
                <a:latin typeface="Times New Roman" panose="02020603050405020304" pitchFamily="18" charset="0"/>
                <a:cs typeface="Times New Roman" panose="02020603050405020304" pitchFamily="18" charset="0"/>
              </a:rPr>
              <a:t> </a:t>
            </a:r>
            <a:r>
              <a:rPr lang="en-US" sz="3000" b="0" i="1" dirty="0" err="1">
                <a:solidFill>
                  <a:srgbClr val="660066"/>
                </a:solidFill>
                <a:latin typeface="Times New Roman" panose="02020603050405020304" pitchFamily="18" charset="0"/>
                <a:cs typeface="Times New Roman" panose="02020603050405020304" pitchFamily="18" charset="0"/>
              </a:rPr>
              <a:t>lực</a:t>
            </a:r>
            <a:r>
              <a:rPr lang="en-US" sz="3000" b="0" i="1" dirty="0">
                <a:solidFill>
                  <a:srgbClr val="660066"/>
                </a:solidFill>
                <a:latin typeface="Times New Roman" panose="02020603050405020304" pitchFamily="18" charset="0"/>
                <a:cs typeface="Times New Roman" panose="02020603050405020304" pitchFamily="18" charset="0"/>
              </a:rPr>
              <a:t> </a:t>
            </a:r>
            <a:r>
              <a:rPr lang="en-US" sz="3000" b="0" i="1" dirty="0" err="1">
                <a:solidFill>
                  <a:srgbClr val="660066"/>
                </a:solidFill>
                <a:latin typeface="Times New Roman" panose="02020603050405020304" pitchFamily="18" charset="0"/>
                <a:cs typeface="Times New Roman" panose="02020603050405020304" pitchFamily="18" charset="0"/>
              </a:rPr>
              <a:t>và</a:t>
            </a:r>
            <a:r>
              <a:rPr lang="en-US" sz="3000" b="0" i="1" dirty="0">
                <a:solidFill>
                  <a:srgbClr val="660066"/>
                </a:solidFill>
                <a:latin typeface="Times New Roman" panose="02020603050405020304" pitchFamily="18" charset="0"/>
                <a:cs typeface="Times New Roman" panose="02020603050405020304" pitchFamily="18" charset="0"/>
              </a:rPr>
              <a:t> </a:t>
            </a:r>
            <a:r>
              <a:rPr lang="en-US" sz="3000" b="0" i="1" dirty="0" err="1">
                <a:solidFill>
                  <a:srgbClr val="660066"/>
                </a:solidFill>
                <a:latin typeface="Times New Roman" panose="02020603050405020304" pitchFamily="18" charset="0"/>
                <a:cs typeface="Times New Roman" panose="02020603050405020304" pitchFamily="18" charset="0"/>
              </a:rPr>
              <a:t>hiệu</a:t>
            </a:r>
            <a:r>
              <a:rPr lang="en-US" sz="3000" b="0" i="1" dirty="0">
                <a:solidFill>
                  <a:srgbClr val="660066"/>
                </a:solidFill>
                <a:latin typeface="Times New Roman" panose="02020603050405020304" pitchFamily="18" charset="0"/>
                <a:cs typeface="Times New Roman" panose="02020603050405020304" pitchFamily="18" charset="0"/>
              </a:rPr>
              <a:t> </a:t>
            </a:r>
            <a:r>
              <a:rPr lang="en-US" sz="3000" b="0" i="1" dirty="0" err="1">
                <a:solidFill>
                  <a:srgbClr val="660066"/>
                </a:solidFill>
                <a:latin typeface="Times New Roman" panose="02020603050405020304" pitchFamily="18" charset="0"/>
                <a:cs typeface="Times New Roman" panose="02020603050405020304" pitchFamily="18" charset="0"/>
              </a:rPr>
              <a:t>quả</a:t>
            </a:r>
            <a:r>
              <a:rPr lang="en-US" sz="3000" b="0" i="1" dirty="0">
                <a:solidFill>
                  <a:srgbClr val="660066"/>
                </a:solidFill>
                <a:latin typeface="Times New Roman" panose="02020603050405020304" pitchFamily="18" charset="0"/>
                <a:cs typeface="Times New Roman" panose="02020603050405020304" pitchFamily="18" charset="0"/>
              </a:rPr>
              <a:t> (</a:t>
            </a:r>
            <a:r>
              <a:rPr lang="en-US" sz="3000" b="0" i="1" dirty="0" err="1">
                <a:solidFill>
                  <a:srgbClr val="660066"/>
                </a:solidFill>
                <a:latin typeface="Times New Roman" panose="02020603050405020304" pitchFamily="18" charset="0"/>
                <a:cs typeface="Times New Roman" panose="02020603050405020304" pitchFamily="18" charset="0"/>
              </a:rPr>
              <a:t>tiếp</a:t>
            </a:r>
            <a:r>
              <a:rPr lang="en-US" sz="3000" b="0" i="1" dirty="0">
                <a:solidFill>
                  <a:srgbClr val="660066"/>
                </a:solidFill>
                <a:latin typeface="Times New Roman" panose="02020603050405020304" pitchFamily="18" charset="0"/>
                <a:cs typeface="Times New Roman" panose="02020603050405020304" pitchFamily="18" charset="0"/>
              </a:rPr>
              <a:t> </a:t>
            </a:r>
            <a:r>
              <a:rPr lang="en-US" sz="3000" b="0" i="1" dirty="0" err="1">
                <a:solidFill>
                  <a:srgbClr val="660066"/>
                </a:solidFill>
                <a:latin typeface="Times New Roman" panose="02020603050405020304" pitchFamily="18" charset="0"/>
                <a:cs typeface="Times New Roman" panose="02020603050405020304" pitchFamily="18" charset="0"/>
              </a:rPr>
              <a:t>theo</a:t>
            </a:r>
            <a:r>
              <a:rPr lang="en-US" sz="3000" b="0" i="1" dirty="0">
                <a:solidFill>
                  <a:srgbClr val="660066"/>
                </a:solidFill>
                <a:latin typeface="Times New Roman" panose="02020603050405020304" pitchFamily="18" charset="0"/>
                <a:cs typeface="Times New Roman" panose="02020603050405020304" pitchFamily="18" charset="0"/>
              </a:rPr>
              <a:t>)</a:t>
            </a:r>
          </a:p>
        </p:txBody>
      </p:sp>
    </p:spTree>
  </p:cSld>
  <p:clrMapOvr>
    <a:masterClrMapping/>
  </p:clrMapOvr>
  <p:transition>
    <p:wedge/>
  </p:transition>
</p:sld>
</file>

<file path=ppt/slides/slide59.xml><?xml version="1.0" encoding="utf-8"?>
<p:sld xmlns:a="http://schemas.openxmlformats.org/drawingml/2006/main" xmlns:r="http://schemas.openxmlformats.org/officeDocument/2006/relationships" xmlns:p="http://schemas.openxmlformats.org/presentationml/2006/main">
  <p:cSld name="Slide45">
    <p:spTree>
      <p:nvGrpSpPr>
        <p:cNvPr id="1" name=""/>
        <p:cNvGrpSpPr/>
        <p:nvPr/>
      </p:nvGrpSpPr>
      <p:grpSpPr>
        <a:xfrm>
          <a:off x="0" y="0"/>
          <a:ext cx="0" cy="0"/>
          <a:chOff x="0" y="0"/>
          <a:chExt cx="0" cy="0"/>
        </a:xfrm>
      </p:grpSpPr>
      <p:sp>
        <p:nvSpPr>
          <p:cNvPr id="2" name="Rectangle 3"/>
          <p:cNvSpPr txBox="1">
            <a:spLocks noGrp="1"/>
          </p:cNvSpPr>
          <p:nvPr>
            <p:ph idx="1"/>
          </p:nvPr>
        </p:nvSpPr>
        <p:spPr>
          <a:xfrm>
            <a:off x="304796" y="990597"/>
            <a:ext cx="8686804" cy="4953003"/>
          </a:xfrm>
        </p:spPr>
        <p:txBody>
          <a:bodyPr/>
          <a:lstStyle/>
          <a:p>
            <a:pPr indent="-365760" algn="just">
              <a:spcBef>
                <a:spcPts val="300"/>
              </a:spcBef>
              <a:spcAft>
                <a:spcPts val="300"/>
              </a:spcAft>
            </a:pPr>
            <a:r>
              <a:rPr lang="en-US" sz="2800" dirty="0" err="1">
                <a:latin typeface="Times New Roman" panose="02020603050405020304" pitchFamily="18" charset="0"/>
                <a:cs typeface="Times New Roman" panose="02020603050405020304" pitchFamily="18" charset="0"/>
              </a:rPr>
              <a:t>Căn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cứ</a:t>
            </a:r>
            <a:r>
              <a:rPr lang="vi-VN" sz="2800"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BCQT</a:t>
            </a:r>
            <a:r>
              <a:rPr lang="vi-VN" sz="2800" dirty="0">
                <a:latin typeface="Times New Roman" panose="02020603050405020304" pitchFamily="18" charset="0"/>
                <a:cs typeface="Times New Roman" panose="02020603050405020304" pitchFamily="18" charset="0"/>
              </a:rPr>
              <a:t>NS</a:t>
            </a:r>
            <a:r>
              <a:rPr lang="en-US" sz="2800" dirty="0">
                <a:latin typeface="Times New Roman" panose="02020603050405020304" pitchFamily="18" charset="0"/>
                <a:cs typeface="Times New Roman" panose="02020603050405020304" pitchFamily="18" charset="0"/>
              </a:rPr>
              <a:t>ĐP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B</a:t>
            </a:r>
            <a:r>
              <a:rPr lang="en-US" sz="2800" dirty="0">
                <a:latin typeface="Times New Roman" panose="02020603050405020304" pitchFamily="18" charset="0"/>
                <a:cs typeface="Times New Roman" panose="02020603050405020304" pitchFamily="18" charset="0"/>
              </a:rPr>
              <a:t>CKT </a:t>
            </a:r>
            <a:r>
              <a:rPr lang="vi-VN" sz="2800" dirty="0">
                <a:latin typeface="Times New Roman" panose="02020603050405020304" pitchFamily="18" charset="0"/>
                <a:cs typeface="Times New Roman" panose="02020603050405020304" pitchFamily="18" charset="0"/>
              </a:rPr>
              <a:t>của KTNN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nếu</a:t>
            </a:r>
            <a:r>
              <a:rPr lang="en-US" sz="2800" dirty="0">
                <a:latin typeface="Times New Roman" panose="02020603050405020304" pitchFamily="18" charset="0"/>
                <a:cs typeface="Times New Roman" panose="02020603050405020304" pitchFamily="18" charset="0"/>
              </a:rPr>
              <a:t> </a:t>
            </a:r>
            <a:r>
              <a:rPr lang="en-US" sz="2800" err="1">
                <a:latin typeface="Times New Roman" panose="02020603050405020304" pitchFamily="18" charset="0"/>
                <a:cs typeface="Times New Roman" panose="02020603050405020304" pitchFamily="18" charset="0"/>
              </a:rPr>
              <a:t>có</a:t>
            </a:r>
            <a:r>
              <a:rPr lang="en-US" sz="2800">
                <a:latin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cs typeface="Times New Roman" panose="02020603050405020304" pitchFamily="18" charset="0"/>
            </a:endParaRPr>
          </a:p>
          <a:p>
            <a:pPr indent="-365760" algn="just">
              <a:spcBef>
                <a:spcPts val="300"/>
              </a:spcBef>
              <a:spcAft>
                <a:spcPts val="300"/>
              </a:spcAft>
            </a:pPr>
            <a:r>
              <a:rPr lang="en-US" sz="2800" dirty="0" err="1">
                <a:latin typeface="Times New Roman" panose="02020603050405020304" pitchFamily="18" charset="0"/>
                <a:cs typeface="Times New Roman" panose="02020603050405020304" pitchFamily="18" charset="0"/>
              </a:rPr>
              <a:t>Báo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thẩm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Ban KT</a:t>
            </a:r>
            <a:r>
              <a:rPr lang="en-US" sz="2800">
                <a:latin typeface="Times New Roman" panose="02020603050405020304" pitchFamily="18" charset="0"/>
                <a:cs typeface="Times New Roman" panose="02020603050405020304" pitchFamily="18" charset="0"/>
              </a:rPr>
              <a:t>&amp;NS;</a:t>
            </a:r>
            <a:endParaRPr lang="en-US" sz="2800" dirty="0">
              <a:latin typeface="Times New Roman" panose="02020603050405020304" pitchFamily="18" charset="0"/>
              <a:cs typeface="Times New Roman" panose="02020603050405020304" pitchFamily="18" charset="0"/>
            </a:endParaRPr>
          </a:p>
          <a:p>
            <a:pPr indent="-365760" algn="just">
              <a:spcBef>
                <a:spcPts val="300"/>
              </a:spcBef>
              <a:spcAft>
                <a:spcPts val="300"/>
              </a:spcAft>
            </a:pP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ĐB </a:t>
            </a:r>
            <a:r>
              <a:rPr lang="en-US" sz="2800" dirty="0" err="1">
                <a:latin typeface="Times New Roman" panose="02020603050405020304" pitchFamily="18" charset="0"/>
                <a:cs typeface="Times New Roman" panose="02020603050405020304" pitchFamily="18" charset="0"/>
              </a:rPr>
              <a:t>thảo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luận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xem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xét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yêu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cầu</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cơ quan quản lý NS và KTNN </a:t>
            </a:r>
            <a:r>
              <a:rPr lang="vi-VN" sz="2800">
                <a:latin typeface="Times New Roman" panose="02020603050405020304" pitchFamily="18" charset="0"/>
                <a:cs typeface="Times New Roman" panose="02020603050405020304" pitchFamily="18" charset="0"/>
              </a:rPr>
              <a:t>làm rõ</a:t>
            </a:r>
            <a:r>
              <a:rPr lang="en-US" sz="280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indent="-365760" algn="just">
              <a:spcBef>
                <a:spcPts val="300"/>
              </a:spcBef>
              <a:spcAft>
                <a:spcPts val="300"/>
              </a:spcAft>
            </a:pPr>
            <a:r>
              <a:rPr lang="en-US" sz="2800" dirty="0">
                <a:latin typeface="Times New Roman" panose="02020603050405020304" pitchFamily="18" charset="0"/>
                <a:cs typeface="Times New Roman" panose="02020603050405020304" pitchFamily="18" charset="0"/>
              </a:rPr>
              <a:t>Sau </a:t>
            </a:r>
            <a:r>
              <a:rPr lang="en-US" sz="2800" dirty="0" err="1">
                <a:latin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thảo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luận</a:t>
            </a:r>
            <a:r>
              <a:rPr lang="en-US" sz="2800" dirty="0">
                <a:latin typeface="Times New Roman" panose="02020603050405020304" pitchFamily="18" charset="0"/>
                <a:cs typeface="Times New Roman" panose="02020603050405020304" pitchFamily="18" charset="0"/>
              </a:rPr>
              <a:t>, QH, HĐND ra </a:t>
            </a:r>
            <a:r>
              <a:rPr lang="en-US" sz="2800" dirty="0" err="1">
                <a:latin typeface="Times New Roman" panose="02020603050405020304" pitchFamily="18" charset="0"/>
                <a:cs typeface="Times New Roman" panose="02020603050405020304" pitchFamily="18" charset="0"/>
              </a:rPr>
              <a:t>nghị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quyết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chuẩn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quyết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toán</a:t>
            </a:r>
            <a:r>
              <a:rPr lang="en-US" sz="2800" dirty="0">
                <a:latin typeface="Times New Roman" panose="02020603050405020304" pitchFamily="18" charset="0"/>
                <a:cs typeface="Times New Roman" panose="02020603050405020304" pitchFamily="18" charset="0"/>
              </a:rPr>
              <a:t>;</a:t>
            </a:r>
          </a:p>
          <a:p>
            <a:pPr indent="-365760" algn="just">
              <a:spcBef>
                <a:spcPts val="300"/>
              </a:spcBef>
              <a:spcAft>
                <a:spcPts val="300"/>
              </a:spcAft>
            </a:pPr>
            <a:r>
              <a:rPr lang="vi-VN" sz="2800" dirty="0">
                <a:latin typeface="Times New Roman" panose="02020603050405020304" pitchFamily="18" charset="0"/>
                <a:cs typeface="Times New Roman" panose="02020603050405020304" pitchFamily="18" charset="0"/>
              </a:rPr>
              <a:t>Khi quyết toán được phê chuẩn, trách nhiệm của cơ quan quản lý, điều hành </a:t>
            </a:r>
            <a:r>
              <a:rPr lang="en-US" sz="2800" dirty="0" err="1">
                <a:latin typeface="Times New Roman" panose="02020603050405020304" pitchFamily="18" charset="0"/>
                <a:cs typeface="Times New Roman" panose="02020603050405020304" pitchFamily="18" charset="0"/>
              </a:rPr>
              <a:t>ngân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sách</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được </a:t>
            </a:r>
            <a:r>
              <a:rPr lang="en-US" sz="2800" err="1">
                <a:latin typeface="Times New Roman" panose="02020603050405020304" pitchFamily="18" charset="0"/>
                <a:cs typeface="Times New Roman" panose="02020603050405020304" pitchFamily="18" charset="0"/>
              </a:rPr>
              <a:t>giải</a:t>
            </a:r>
            <a:r>
              <a:rPr lang="en-US" sz="2800">
                <a:latin typeface="Times New Roman" panose="02020603050405020304" pitchFamily="18" charset="0"/>
                <a:cs typeface="Times New Roman" panose="02020603050405020304" pitchFamily="18" charset="0"/>
              </a:rPr>
              <a:t> </a:t>
            </a:r>
            <a:r>
              <a:rPr lang="vi-VN" sz="2800">
                <a:latin typeface="Times New Roman" panose="02020603050405020304" pitchFamily="18" charset="0"/>
                <a:cs typeface="Times New Roman" panose="02020603050405020304" pitchFamily="18" charset="0"/>
              </a:rPr>
              <a:t>t</a:t>
            </a:r>
            <a:r>
              <a:rPr lang="en-US" sz="2800">
                <a:latin typeface="Times New Roman" panose="02020603050405020304" pitchFamily="18" charset="0"/>
                <a:cs typeface="Times New Roman" panose="02020603050405020304" pitchFamily="18" charset="0"/>
              </a:rPr>
              <a:t>ỏa</a:t>
            </a:r>
            <a:r>
              <a:rPr lang="vi-VN" sz="2800">
                <a:latin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cs typeface="Times New Roman" panose="02020603050405020304" pitchFamily="18" charset="0"/>
            </a:endParaRPr>
          </a:p>
          <a:p>
            <a:pPr indent="-365760" algn="just">
              <a:spcBef>
                <a:spcPts val="300"/>
              </a:spcBef>
              <a:spcAft>
                <a:spcPts val="300"/>
              </a:spcAft>
            </a:pPr>
            <a:r>
              <a:rPr lang="en-US" sz="2800" dirty="0" err="1">
                <a:latin typeface="Times New Roman" panose="02020603050405020304" pitchFamily="18" charset="0"/>
                <a:cs typeface="Times New Roman" panose="02020603050405020304" pitchFamily="18" charset="0"/>
              </a:rPr>
              <a:t>Phê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chuẩn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quyết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toán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cuối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quyết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toán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cũng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cuối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chu </a:t>
            </a:r>
            <a:r>
              <a:rPr lang="en-US" sz="2800" dirty="0" err="1">
                <a:latin typeface="Times New Roman" panose="02020603050405020304" pitchFamily="18" charset="0"/>
                <a:cs typeface="Times New Roman" panose="02020603050405020304" pitchFamily="18" charset="0"/>
              </a:rPr>
              <a:t>trình</a:t>
            </a:r>
            <a:r>
              <a:rPr lang="en-US" sz="2800" dirty="0">
                <a:latin typeface="Times New Roman" panose="02020603050405020304" pitchFamily="18" charset="0"/>
                <a:cs typeface="Times New Roman" panose="02020603050405020304" pitchFamily="18" charset="0"/>
              </a:rPr>
              <a:t> NSNN.</a:t>
            </a:r>
          </a:p>
          <a:p>
            <a:pPr algn="just"/>
            <a:endParaRPr lang="vi-VN" sz="2400" dirty="0">
              <a:latin typeface="Times New Roman" panose="02020603050405020304" pitchFamily="18" charset="0"/>
              <a:cs typeface="Times New Roman" panose="02020603050405020304" pitchFamily="18" charset="0"/>
            </a:endParaRPr>
          </a:p>
        </p:txBody>
      </p:sp>
      <p:sp>
        <p:nvSpPr>
          <p:cNvPr id="3" name="Rectangle 2"/>
          <p:cNvSpPr txBox="1">
            <a:spLocks noGrp="1"/>
          </p:cNvSpPr>
          <p:nvPr>
            <p:ph type="title"/>
          </p:nvPr>
        </p:nvSpPr>
        <p:spPr>
          <a:xfrm>
            <a:off x="304796" y="152401"/>
            <a:ext cx="8610604" cy="685800"/>
          </a:xfrm>
        </p:spPr>
        <p:txBody>
          <a:bodyPr anchorCtr="1"/>
          <a:lstStyle/>
          <a:p>
            <a:pPr lvl="0" algn="ctr"/>
            <a:r>
              <a:rPr lang="en-US" sz="3400" b="0" i="1" dirty="0" err="1">
                <a:solidFill>
                  <a:schemeClr val="accent4"/>
                </a:solidFill>
                <a:latin typeface="Times New Roman" panose="02020603050405020304" pitchFamily="18" charset="0"/>
                <a:cs typeface="Times New Roman" panose="02020603050405020304" pitchFamily="18" charset="0"/>
              </a:rPr>
              <a:t>Thảo</a:t>
            </a:r>
            <a:r>
              <a:rPr lang="en-US" sz="3400" b="0" i="1" dirty="0">
                <a:solidFill>
                  <a:schemeClr val="accent4"/>
                </a:solidFill>
                <a:latin typeface="Times New Roman" panose="02020603050405020304" pitchFamily="18" charset="0"/>
                <a:cs typeface="Times New Roman" panose="02020603050405020304" pitchFamily="18" charset="0"/>
              </a:rPr>
              <a:t> </a:t>
            </a:r>
            <a:r>
              <a:rPr lang="en-US" sz="3400" b="0" i="1" dirty="0" err="1">
                <a:solidFill>
                  <a:schemeClr val="accent4"/>
                </a:solidFill>
                <a:latin typeface="Times New Roman" panose="02020603050405020304" pitchFamily="18" charset="0"/>
                <a:cs typeface="Times New Roman" panose="02020603050405020304" pitchFamily="18" charset="0"/>
              </a:rPr>
              <a:t>luận</a:t>
            </a:r>
            <a:r>
              <a:rPr lang="en-US" sz="3400" b="0" i="1" dirty="0">
                <a:solidFill>
                  <a:schemeClr val="accent4"/>
                </a:solidFill>
                <a:latin typeface="Times New Roman" panose="02020603050405020304" pitchFamily="18" charset="0"/>
                <a:cs typeface="Times New Roman" panose="02020603050405020304" pitchFamily="18" charset="0"/>
              </a:rPr>
              <a:t>, </a:t>
            </a:r>
            <a:r>
              <a:rPr lang="en-US" sz="3400" b="0" i="1" dirty="0" err="1">
                <a:solidFill>
                  <a:schemeClr val="accent4"/>
                </a:solidFill>
                <a:latin typeface="Times New Roman" panose="02020603050405020304" pitchFamily="18" charset="0"/>
                <a:cs typeface="Times New Roman" panose="02020603050405020304" pitchFamily="18" charset="0"/>
              </a:rPr>
              <a:t>phê</a:t>
            </a:r>
            <a:r>
              <a:rPr lang="en-US" sz="3400" b="0" i="1" dirty="0">
                <a:solidFill>
                  <a:schemeClr val="accent4"/>
                </a:solidFill>
                <a:latin typeface="Times New Roman" panose="02020603050405020304" pitchFamily="18" charset="0"/>
                <a:cs typeface="Times New Roman" panose="02020603050405020304" pitchFamily="18" charset="0"/>
              </a:rPr>
              <a:t> </a:t>
            </a:r>
            <a:r>
              <a:rPr lang="en-US" sz="3400" b="0" i="1" dirty="0" err="1">
                <a:solidFill>
                  <a:schemeClr val="accent4"/>
                </a:solidFill>
                <a:latin typeface="Times New Roman" panose="02020603050405020304" pitchFamily="18" charset="0"/>
                <a:cs typeface="Times New Roman" panose="02020603050405020304" pitchFamily="18" charset="0"/>
              </a:rPr>
              <a:t>chuẩn</a:t>
            </a:r>
            <a:r>
              <a:rPr lang="en-US" sz="3400" b="0" i="1" dirty="0">
                <a:solidFill>
                  <a:schemeClr val="accent4"/>
                </a:solidFill>
                <a:latin typeface="Times New Roman" panose="02020603050405020304" pitchFamily="18" charset="0"/>
                <a:cs typeface="Times New Roman" panose="02020603050405020304" pitchFamily="18" charset="0"/>
              </a:rPr>
              <a:t> </a:t>
            </a:r>
            <a:r>
              <a:rPr lang="en-US" sz="3400" b="0" i="1" dirty="0" err="1">
                <a:solidFill>
                  <a:schemeClr val="accent4"/>
                </a:solidFill>
                <a:latin typeface="Times New Roman" panose="02020603050405020304" pitchFamily="18" charset="0"/>
                <a:cs typeface="Times New Roman" panose="02020603050405020304" pitchFamily="18" charset="0"/>
              </a:rPr>
              <a:t>quyết</a:t>
            </a:r>
            <a:r>
              <a:rPr lang="en-US" sz="3400" b="0" i="1" dirty="0">
                <a:solidFill>
                  <a:schemeClr val="accent4"/>
                </a:solidFill>
                <a:latin typeface="Times New Roman" panose="02020603050405020304" pitchFamily="18" charset="0"/>
                <a:cs typeface="Times New Roman" panose="02020603050405020304" pitchFamily="18" charset="0"/>
              </a:rPr>
              <a:t> </a:t>
            </a:r>
            <a:r>
              <a:rPr lang="en-US" sz="3400" b="0" i="1" dirty="0" err="1">
                <a:solidFill>
                  <a:schemeClr val="accent4"/>
                </a:solidFill>
                <a:latin typeface="Times New Roman" panose="02020603050405020304" pitchFamily="18" charset="0"/>
                <a:cs typeface="Times New Roman" panose="02020603050405020304" pitchFamily="18" charset="0"/>
              </a:rPr>
              <a:t>toán</a:t>
            </a:r>
            <a:r>
              <a:rPr lang="en-US" sz="3400" b="0" i="1" dirty="0">
                <a:solidFill>
                  <a:schemeClr val="accent4"/>
                </a:solidFill>
                <a:latin typeface="Times New Roman" panose="02020603050405020304" pitchFamily="18" charset="0"/>
                <a:cs typeface="Times New Roman" panose="02020603050405020304" pitchFamily="18" charset="0"/>
              </a:rPr>
              <a:t> NSĐP </a:t>
            </a:r>
          </a:p>
        </p:txBody>
      </p:sp>
    </p:spTree>
  </p:cSld>
  <p:clrMapOvr>
    <a:masterClrMapping/>
  </p:clrMapOvr>
  <p:transition>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382000" cy="609600"/>
          </a:xfrm>
        </p:spPr>
        <p:txBody>
          <a:bodyPr>
            <a:normAutofit/>
          </a:bodyPr>
          <a:lstStyle/>
          <a:p>
            <a:pPr algn="ctr"/>
            <a:r>
              <a:rPr lang="en-US" sz="2800" dirty="0">
                <a:solidFill>
                  <a:srgbClr val="000099"/>
                </a:solidFill>
                <a:latin typeface="+mn-lt"/>
                <a:ea typeface="+mn-ea"/>
                <a:cs typeface="+mn-cs"/>
              </a:rPr>
              <a:t>3. </a:t>
            </a:r>
            <a:r>
              <a:rPr lang="en-US" sz="2800" dirty="0" err="1">
                <a:solidFill>
                  <a:srgbClr val="000099"/>
                </a:solidFill>
                <a:latin typeface="+mn-lt"/>
                <a:ea typeface="+mn-ea"/>
                <a:cs typeface="+mn-cs"/>
              </a:rPr>
              <a:t>Nhiệm</a:t>
            </a:r>
            <a:r>
              <a:rPr lang="en-US" sz="2800" dirty="0">
                <a:solidFill>
                  <a:srgbClr val="000099"/>
                </a:solidFill>
                <a:latin typeface="+mn-lt"/>
                <a:ea typeface="+mn-ea"/>
                <a:cs typeface="+mn-cs"/>
              </a:rPr>
              <a:t> </a:t>
            </a:r>
            <a:r>
              <a:rPr lang="en-US" sz="2800" dirty="0" err="1">
                <a:solidFill>
                  <a:srgbClr val="000099"/>
                </a:solidFill>
                <a:latin typeface="+mn-lt"/>
                <a:ea typeface="+mn-ea"/>
                <a:cs typeface="+mn-cs"/>
              </a:rPr>
              <a:t>vụ</a:t>
            </a:r>
            <a:r>
              <a:rPr lang="en-US" sz="2800" dirty="0">
                <a:solidFill>
                  <a:srgbClr val="000099"/>
                </a:solidFill>
                <a:latin typeface="+mn-lt"/>
                <a:ea typeface="+mn-ea"/>
                <a:cs typeface="+mn-cs"/>
              </a:rPr>
              <a:t>, </a:t>
            </a:r>
            <a:r>
              <a:rPr lang="en-US" sz="2800" dirty="0" err="1">
                <a:solidFill>
                  <a:srgbClr val="000099"/>
                </a:solidFill>
                <a:latin typeface="+mn-lt"/>
                <a:ea typeface="+mn-ea"/>
                <a:cs typeface="+mn-cs"/>
              </a:rPr>
              <a:t>quyền</a:t>
            </a:r>
            <a:r>
              <a:rPr lang="en-US" sz="2800" dirty="0">
                <a:solidFill>
                  <a:srgbClr val="000099"/>
                </a:solidFill>
                <a:latin typeface="+mn-lt"/>
                <a:ea typeface="+mn-ea"/>
                <a:cs typeface="+mn-cs"/>
              </a:rPr>
              <a:t> </a:t>
            </a:r>
            <a:r>
              <a:rPr lang="en-US" sz="2800" dirty="0" err="1">
                <a:solidFill>
                  <a:srgbClr val="000099"/>
                </a:solidFill>
                <a:latin typeface="+mn-lt"/>
                <a:ea typeface="+mn-ea"/>
                <a:cs typeface="+mn-cs"/>
              </a:rPr>
              <a:t>hạn</a:t>
            </a:r>
            <a:r>
              <a:rPr lang="en-US" sz="2800" dirty="0">
                <a:solidFill>
                  <a:srgbClr val="000099"/>
                </a:solidFill>
                <a:latin typeface="+mn-lt"/>
                <a:ea typeface="+mn-ea"/>
                <a:cs typeface="+mn-cs"/>
              </a:rPr>
              <a:t> </a:t>
            </a:r>
            <a:r>
              <a:rPr lang="en-US" sz="2800" dirty="0" err="1">
                <a:solidFill>
                  <a:srgbClr val="000099"/>
                </a:solidFill>
                <a:latin typeface="+mn-lt"/>
                <a:ea typeface="+mn-ea"/>
                <a:cs typeface="+mn-cs"/>
              </a:rPr>
              <a:t>của</a:t>
            </a:r>
            <a:r>
              <a:rPr lang="en-US" sz="2800" dirty="0">
                <a:solidFill>
                  <a:srgbClr val="000099"/>
                </a:solidFill>
                <a:latin typeface="+mn-lt"/>
                <a:ea typeface="+mn-ea"/>
                <a:cs typeface="+mn-cs"/>
              </a:rPr>
              <a:t> HĐND </a:t>
            </a:r>
            <a:r>
              <a:rPr lang="en-US" sz="2800" dirty="0" err="1">
                <a:solidFill>
                  <a:srgbClr val="000099"/>
                </a:solidFill>
                <a:latin typeface="+mn-lt"/>
                <a:ea typeface="+mn-ea"/>
                <a:cs typeface="+mn-cs"/>
              </a:rPr>
              <a:t>các</a:t>
            </a:r>
            <a:r>
              <a:rPr lang="en-US" sz="2800" dirty="0">
                <a:solidFill>
                  <a:srgbClr val="000099"/>
                </a:solidFill>
                <a:latin typeface="+mn-lt"/>
                <a:ea typeface="+mn-ea"/>
                <a:cs typeface="+mn-cs"/>
              </a:rPr>
              <a:t> </a:t>
            </a:r>
            <a:r>
              <a:rPr lang="en-US" sz="2800" dirty="0" err="1">
                <a:solidFill>
                  <a:srgbClr val="000099"/>
                </a:solidFill>
                <a:latin typeface="+mn-lt"/>
                <a:ea typeface="+mn-ea"/>
                <a:cs typeface="+mn-cs"/>
              </a:rPr>
              <a:t>cấp</a:t>
            </a:r>
            <a:endParaRPr lang="en-US" sz="2800" dirty="0">
              <a:solidFill>
                <a:srgbClr val="000099"/>
              </a:solidFill>
              <a:latin typeface="+mn-lt"/>
              <a:ea typeface="+mn-ea"/>
              <a:cs typeface="+mn-cs"/>
            </a:endParaRPr>
          </a:p>
        </p:txBody>
      </p:sp>
      <p:sp>
        <p:nvSpPr>
          <p:cNvPr id="3" name="Content Placeholder 2"/>
          <p:cNvSpPr>
            <a:spLocks noGrp="1"/>
          </p:cNvSpPr>
          <p:nvPr>
            <p:ph idx="1"/>
          </p:nvPr>
        </p:nvSpPr>
        <p:spPr>
          <a:xfrm>
            <a:off x="152400" y="1066800"/>
            <a:ext cx="8839200" cy="5791200"/>
          </a:xfrm>
        </p:spPr>
        <p:txBody>
          <a:bodyPr/>
          <a:lstStyle/>
          <a:p>
            <a:r>
              <a:rPr lang="en-US" sz="2400" dirty="0">
                <a:latin typeface="Times New Roman" panose="02020603050405020304" pitchFamily="18" charset="0"/>
                <a:cs typeface="Times New Roman" panose="02020603050405020304" pitchFamily="18" charset="0"/>
              </a:rPr>
              <a:t>1. </a:t>
            </a:r>
            <a:r>
              <a:rPr lang="en-US" sz="2400" dirty="0" err="1">
                <a:latin typeface="Times New Roman" panose="02020603050405020304" pitchFamily="18" charset="0"/>
                <a:cs typeface="Times New Roman" panose="02020603050405020304" pitchFamily="18" charset="0"/>
              </a:rPr>
              <a:t>Quyết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toán</a:t>
            </a:r>
            <a:r>
              <a:rPr lang="en-US" sz="2400" dirty="0">
                <a:latin typeface="Times New Roman" panose="02020603050405020304" pitchFamily="18" charset="0"/>
                <a:cs typeface="Times New Roman" panose="02020603050405020304" pitchFamily="18" charset="0"/>
              </a:rPr>
              <a:t> </a:t>
            </a:r>
            <a:r>
              <a:rPr lang="en-US" sz="2400" err="1">
                <a:latin typeface="Times New Roman" panose="02020603050405020304" pitchFamily="18" charset="0"/>
                <a:cs typeface="Times New Roman" panose="02020603050405020304" pitchFamily="18" charset="0"/>
              </a:rPr>
              <a:t>ngân</a:t>
            </a:r>
            <a:r>
              <a:rPr lang="en-US" sz="2400">
                <a:latin typeface="Times New Roman" panose="02020603050405020304" pitchFamily="18" charset="0"/>
                <a:cs typeface="Times New Roman" panose="02020603050405020304" pitchFamily="18" charset="0"/>
              </a:rPr>
              <a:t> sách: </a:t>
            </a:r>
            <a:endParaRPr lang="en-US" sz="2400" dirty="0">
              <a:latin typeface="Times New Roman" panose="02020603050405020304" pitchFamily="18" charset="0"/>
              <a:cs typeface="Times New Roman" panose="02020603050405020304" pitchFamily="18" charset="0"/>
            </a:endParaRPr>
          </a:p>
          <a:p>
            <a:pPr marL="457200" indent="-457200">
              <a:buNone/>
            </a:pPr>
            <a:r>
              <a:rPr lang="en-US" sz="2400">
                <a:latin typeface="Times New Roman" panose="02020603050405020304" pitchFamily="18" charset="0"/>
                <a:cs typeface="Times New Roman" panose="02020603050405020304" pitchFamily="18" charset="0"/>
              </a:rPr>
              <a:t>	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toán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a:t>
            </a:r>
            <a:r>
              <a:rPr lang="en-US" sz="2400" dirty="0">
                <a:latin typeface="Times New Roman" panose="02020603050405020304" pitchFamily="18" charset="0"/>
                <a:cs typeface="Times New Roman" panose="02020603050405020304" pitchFamily="18" charset="0"/>
              </a:rPr>
              <a:t> NSNN </a:t>
            </a:r>
            <a:r>
              <a:rPr lang="en-US" sz="2400" dirty="0" err="1">
                <a:latin typeface="Times New Roman" panose="02020603050405020304" pitchFamily="18" charset="0"/>
                <a:cs typeface="Times New Roman" panose="02020603050405020304" pitchFamily="18" charset="0"/>
              </a:rPr>
              <a:t>trên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đảm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thấp</a:t>
            </a:r>
            <a:r>
              <a:rPr lang="en-US" sz="2400" dirty="0">
                <a:latin typeface="Times New Roman" panose="02020603050405020304" pitchFamily="18" charset="0"/>
                <a:cs typeface="Times New Roman" panose="02020603050405020304" pitchFamily="18" charset="0"/>
              </a:rPr>
              <a:t> </a:t>
            </a:r>
            <a:r>
              <a:rPr lang="en-US" sz="2400" err="1">
                <a:latin typeface="Times New Roman" panose="02020603050405020304" pitchFamily="18" charset="0"/>
                <a:cs typeface="Times New Roman" panose="02020603050405020304" pitchFamily="18" charset="0"/>
              </a:rPr>
              <a:t>hơn</a:t>
            </a:r>
            <a:r>
              <a:rPr lang="en-US" sz="2400">
                <a:latin typeface="Times New Roman" panose="02020603050405020304" pitchFamily="18" charset="0"/>
                <a:cs typeface="Times New Roman" panose="02020603050405020304" pitchFamily="18" charset="0"/>
              </a:rPr>
              <a:t> dự</a:t>
            </a:r>
            <a:br>
              <a:rPr lang="en-US" sz="2400">
                <a:latin typeface="Times New Roman" panose="02020603050405020304" pitchFamily="18" charset="0"/>
                <a:cs typeface="Times New Roman" panose="02020603050405020304" pitchFamily="18" charset="0"/>
              </a:rPr>
            </a:br>
            <a:r>
              <a:rPr lang="en-US" sz="240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toán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a:t>
            </a:r>
            <a:r>
              <a:rPr lang="en-US" sz="2400" dirty="0">
                <a:latin typeface="Times New Roman" panose="02020603050405020304" pitchFamily="18" charset="0"/>
                <a:cs typeface="Times New Roman" panose="02020603050405020304" pitchFamily="18" charset="0"/>
              </a:rPr>
              <a:t> NSNN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cấp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giao</a:t>
            </a:r>
            <a:r>
              <a:rPr lang="en-US" sz="2400" dirty="0">
                <a:latin typeface="Times New Roman" panose="02020603050405020304" pitchFamily="18" charset="0"/>
                <a:cs typeface="Times New Roman" panose="02020603050405020304" pitchFamily="18" charset="0"/>
              </a:rPr>
              <a:t>;</a:t>
            </a:r>
          </a:p>
          <a:p>
            <a:pPr marL="457200" indent="-457200">
              <a:buNone/>
            </a:pPr>
            <a:r>
              <a:rPr lang="en-US" sz="2400">
                <a:latin typeface="Times New Roman" panose="02020603050405020304" pitchFamily="18" charset="0"/>
                <a:cs typeface="Times New Roman" panose="02020603050405020304" pitchFamily="18" charset="0"/>
              </a:rPr>
              <a:t>	b</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toán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sách</a:t>
            </a:r>
            <a:r>
              <a:rPr lang="en-US" sz="2400" dirty="0">
                <a:latin typeface="Times New Roman" panose="02020603050405020304" pitchFamily="18" charset="0"/>
                <a:cs typeface="Times New Roman" panose="02020603050405020304" pitchFamily="18" charset="0"/>
              </a:rPr>
              <a:t> </a:t>
            </a:r>
            <a:r>
              <a:rPr lang="en-US" sz="2400" err="1">
                <a:latin typeface="Times New Roman" panose="02020603050405020304" pitchFamily="18" charset="0"/>
                <a:cs typeface="Times New Roman" panose="02020603050405020304" pitchFamily="18" charset="0"/>
              </a:rPr>
              <a:t>địa</a:t>
            </a:r>
            <a:r>
              <a:rPr lang="en-US" sz="2400">
                <a:latin typeface="Times New Roman" panose="02020603050405020304" pitchFamily="18" charset="0"/>
                <a:cs typeface="Times New Roman" panose="02020603050405020304" pitchFamily="18" charset="0"/>
              </a:rPr>
              <a:t> phương; </a:t>
            </a:r>
            <a:endParaRPr lang="en-US" sz="2400" dirty="0">
              <a:latin typeface="Times New Roman" panose="02020603050405020304" pitchFamily="18" charset="0"/>
              <a:cs typeface="Times New Roman" panose="02020603050405020304" pitchFamily="18" charset="0"/>
            </a:endParaRPr>
          </a:p>
          <a:p>
            <a:pPr marL="457200" indent="-457200">
              <a:buNone/>
            </a:pPr>
            <a:r>
              <a:rPr lang="en-US" sz="2400">
                <a:latin typeface="Times New Roman" panose="02020603050405020304" pitchFamily="18" charset="0"/>
                <a:cs typeface="Times New Roman" panose="02020603050405020304" pitchFamily="18" charset="0"/>
              </a:rPr>
              <a:t>	c</a:t>
            </a:r>
            <a:r>
              <a:rPr lang="en-US" sz="2400" dirty="0">
                <a:latin typeface="Times New Roman" panose="02020603050405020304" pitchFamily="18" charset="0"/>
                <a:cs typeface="Times New Roman" panose="02020603050405020304" pitchFamily="18" charset="0"/>
              </a:rPr>
              <a:t>) DT chi NSĐP. </a:t>
            </a:r>
            <a:r>
              <a:rPr lang="en-US" sz="2400" dirty="0" err="1">
                <a:latin typeface="Times New Roman" panose="02020603050405020304" pitchFamily="18" charset="0"/>
                <a:cs typeface="Times New Roman" panose="02020603050405020304" pitchFamily="18" charset="0"/>
              </a:rPr>
              <a:t>Mức</a:t>
            </a:r>
            <a:r>
              <a:rPr lang="en-US" sz="2400" dirty="0">
                <a:latin typeface="Times New Roman" panose="02020603050405020304" pitchFamily="18" charset="0"/>
                <a:cs typeface="Times New Roman" panose="02020603050405020304" pitchFamily="18" charset="0"/>
              </a:rPr>
              <a:t> chi </a:t>
            </a:r>
            <a:r>
              <a:rPr lang="en-US" sz="2400" dirty="0" err="1">
                <a:latin typeface="Times New Roman" panose="02020603050405020304" pitchFamily="18" charset="0"/>
                <a:cs typeface="Times New Roman" panose="02020603050405020304" pitchFamily="18" charset="0"/>
              </a:rPr>
              <a:t>cụ</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GD-ĐT, KHCN, </a:t>
            </a:r>
            <a:r>
              <a:rPr lang="en-US" sz="2400" dirty="0" err="1">
                <a:latin typeface="Times New Roman" panose="02020603050405020304" pitchFamily="18" charset="0"/>
                <a:cs typeface="Times New Roman" panose="02020603050405020304" pitchFamily="18" charset="0"/>
              </a:rPr>
              <a:t>Môi</a:t>
            </a:r>
            <a:r>
              <a:rPr lang="en-US" sz="2400" dirty="0">
                <a:latin typeface="Times New Roman" panose="02020603050405020304" pitchFamily="18" charset="0"/>
                <a:cs typeface="Times New Roman" panose="02020603050405020304" pitchFamily="18" charset="0"/>
              </a:rPr>
              <a:t> tr</a:t>
            </a:r>
            <a:r>
              <a:rPr lang="vi-VN" sz="2400">
                <a:latin typeface="Times New Roman" panose="02020603050405020304" pitchFamily="18" charset="0"/>
                <a:cs typeface="Times New Roman" panose="02020603050405020304" pitchFamily="18" charset="0"/>
              </a:rPr>
              <a:t>ư</a:t>
            </a:r>
            <a:r>
              <a:rPr lang="en-US" sz="2400">
                <a:latin typeface="Times New Roman" panose="02020603050405020304" pitchFamily="18" charset="0"/>
                <a:cs typeface="Times New Roman" panose="02020603050405020304" pitchFamily="18" charset="0"/>
              </a:rPr>
              <a:t>ờng;</a:t>
            </a:r>
            <a:endParaRPr lang="en-US" sz="2400" dirty="0">
              <a:latin typeface="Times New Roman" panose="02020603050405020304" pitchFamily="18" charset="0"/>
              <a:cs typeface="Times New Roman" panose="02020603050405020304" pitchFamily="18" charset="0"/>
            </a:endParaRPr>
          </a:p>
          <a:p>
            <a:pPr marL="457200" indent="-457200">
              <a:buNone/>
            </a:pPr>
            <a:r>
              <a:rPr lang="en-US" sz="2400">
                <a:latin typeface="Times New Roman" panose="02020603050405020304" pitchFamily="18" charset="0"/>
                <a:cs typeface="Times New Roman" panose="02020603050405020304" pitchFamily="18" charset="0"/>
              </a:rPr>
              <a:t>	d</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Vay</a:t>
            </a:r>
            <a:r>
              <a:rPr lang="en-US" sz="2400" dirty="0">
                <a:latin typeface="Times New Roman" panose="02020603050405020304" pitchFamily="18" charset="0"/>
                <a:cs typeface="Times New Roman" panose="02020603050405020304" pitchFamily="18" charset="0"/>
              </a:rPr>
              <a:t> NSĐP,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bù</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đắp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bội</a:t>
            </a:r>
            <a:r>
              <a:rPr lang="en-US" sz="2400" dirty="0">
                <a:latin typeface="Times New Roman" panose="02020603050405020304" pitchFamily="18" charset="0"/>
                <a:cs typeface="Times New Roman" panose="02020603050405020304" pitchFamily="18" charset="0"/>
              </a:rPr>
              <a:t> chi,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gốc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NSĐP.</a:t>
            </a:r>
          </a:p>
          <a:p>
            <a:pPr>
              <a:spcBef>
                <a:spcPts val="1200"/>
              </a:spcBef>
            </a:pPr>
            <a:r>
              <a:rPr lang="en-US" sz="2400" dirty="0">
                <a:latin typeface="Times New Roman" panose="02020603050405020304" pitchFamily="18" charset="0"/>
                <a:cs typeface="Times New Roman" panose="02020603050405020304" pitchFamily="18" charset="0"/>
              </a:rPr>
              <a:t>2. </a:t>
            </a:r>
            <a:r>
              <a:rPr lang="en-US" sz="2400" dirty="0" err="1">
                <a:latin typeface="Times New Roman" panose="02020603050405020304" pitchFamily="18" charset="0"/>
                <a:cs typeface="Times New Roman" panose="02020603050405020304" pitchFamily="18" charset="0"/>
              </a:rPr>
              <a:t>Quyết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bổ</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toán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cấp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a:t>
            </a:r>
          </a:p>
          <a:p>
            <a:pPr marL="457200" indent="-457200">
              <a:buNone/>
              <a:tabLst>
                <a:tab pos="515938" algn="l"/>
              </a:tabLst>
            </a:pPr>
            <a:r>
              <a:rPr lang="en-US" sz="2400">
                <a:latin typeface="Times New Roman" panose="02020603050405020304" pitchFamily="18" charset="0"/>
                <a:cs typeface="Times New Roman" panose="02020603050405020304" pitchFamily="18" charset="0"/>
              </a:rPr>
              <a:t>	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Tổng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a:t>
            </a:r>
            <a:r>
              <a:rPr lang="en-US" sz="2400" dirty="0">
                <a:latin typeface="Times New Roman" panose="02020603050405020304" pitchFamily="18" charset="0"/>
                <a:cs typeface="Times New Roman" panose="02020603050405020304" pitchFamily="18" charset="0"/>
              </a:rPr>
              <a:t> chi ĐTPT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chi </a:t>
            </a:r>
            <a:r>
              <a:rPr lang="en-US" sz="2400" dirty="0" err="1">
                <a:latin typeface="Times New Roman" panose="02020603050405020304" pitchFamily="18" charset="0"/>
                <a:cs typeface="Times New Roman" panose="02020603050405020304" pitchFamily="18" charset="0"/>
              </a:rPr>
              <a:t>thường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xuyên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theo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lĩnh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vực</a:t>
            </a:r>
            <a:r>
              <a:rPr lang="en-US" sz="2400" dirty="0">
                <a:latin typeface="Times New Roman" panose="02020603050405020304" pitchFamily="18" charset="0"/>
                <a:cs typeface="Times New Roman" panose="02020603050405020304" pitchFamily="18" charset="0"/>
              </a:rPr>
              <a:t>; </a:t>
            </a:r>
          </a:p>
          <a:p>
            <a:pPr marL="457200" indent="-457200">
              <a:buNone/>
              <a:tabLst>
                <a:tab pos="515938" algn="l"/>
              </a:tabLst>
            </a:pPr>
            <a:r>
              <a:rPr lang="en-US" sz="2400">
                <a:latin typeface="Times New Roman" panose="02020603050405020304" pitchFamily="18" charset="0"/>
                <a:cs typeface="Times New Roman" panose="02020603050405020304" pitchFamily="18" charset="0"/>
              </a:rPr>
              <a:t>	b</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toán</a:t>
            </a:r>
            <a:r>
              <a:rPr lang="en-US" sz="2400" dirty="0">
                <a:latin typeface="Times New Roman" panose="02020603050405020304" pitchFamily="18" charset="0"/>
                <a:cs typeface="Times New Roman" panose="02020603050405020304" pitchFamily="18" charset="0"/>
              </a:rPr>
              <a:t> chi ĐTPT, chi TX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cấp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a:t>
            </a:r>
          </a:p>
          <a:p>
            <a:pPr marL="457200" indent="-457200">
              <a:buNone/>
              <a:tabLst>
                <a:tab pos="515938" algn="l"/>
              </a:tabLst>
            </a:pPr>
            <a:r>
              <a:rPr lang="en-US" sz="2400">
                <a:latin typeface="Times New Roman" panose="02020603050405020304" pitchFamily="18" charset="0"/>
                <a:cs typeface="Times New Roman" panose="02020603050405020304" pitchFamily="18" charset="0"/>
              </a:rPr>
              <a:t>	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bổ</a:t>
            </a:r>
            <a:r>
              <a:rPr lang="en-US" sz="2400" dirty="0">
                <a:latin typeface="Times New Roman" panose="02020603050405020304" pitchFamily="18" charset="0"/>
                <a:cs typeface="Times New Roman" panose="02020603050405020304" pitchFamily="18" charset="0"/>
              </a:rPr>
              <a:t> sung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cấp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dưới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tiếp</a:t>
            </a:r>
            <a:r>
              <a:rPr lang="en-US" sz="2400" dirty="0">
                <a:latin typeface="Times New Roman" panose="02020603050405020304" pitchFamily="18" charset="0"/>
                <a:cs typeface="Times New Roman" panose="02020603050405020304" pitchFamily="18" charset="0"/>
              </a:rPr>
              <a:t>.</a:t>
            </a:r>
          </a:p>
          <a:p>
            <a:pPr>
              <a:spcBef>
                <a:spcPts val="1200"/>
              </a:spcBef>
            </a:pPr>
            <a:r>
              <a:rPr lang="en-US" sz="2400" dirty="0">
                <a:latin typeface="Times New Roman" panose="02020603050405020304" pitchFamily="18" charset="0"/>
                <a:cs typeface="Times New Roman" panose="02020603050405020304" pitchFamily="18" charset="0"/>
              </a:rPr>
              <a:t>3. </a:t>
            </a:r>
            <a:r>
              <a:rPr lang="en-US" sz="2400" dirty="0" err="1">
                <a:latin typeface="Times New Roman" panose="02020603050405020304" pitchFamily="18" charset="0"/>
                <a:cs typeface="Times New Roman" panose="02020603050405020304" pitchFamily="18" charset="0"/>
              </a:rPr>
              <a:t>Phê</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chuẩn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quyết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toán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phương</a:t>
            </a:r>
            <a:r>
              <a:rPr lang="en-US" sz="2400" dirty="0">
                <a:latin typeface="Times New Roman" panose="02020603050405020304" pitchFamily="18" charset="0"/>
                <a:cs typeface="Times New Roman" panose="02020603050405020304" pitchFamily="18" charset="0"/>
              </a:rPr>
              <a:t>.</a:t>
            </a:r>
          </a:p>
          <a:p>
            <a:endParaRPr lang="en-US" sz="1600" dirty="0">
              <a:latin typeface="Times New Roman" panose="02020603050405020304" pitchFamily="18" charset="0"/>
              <a:cs typeface="Times New Roman" panose="02020603050405020304" pitchFamily="18" charset="0"/>
            </a:endParaRPr>
          </a:p>
        </p:txBody>
      </p:sp>
    </p:spTree>
  </p:cSld>
  <p:clrMapOvr>
    <a:masterClrMapping/>
  </p:clrMapOvr>
  <p:transition>
    <p:wedge/>
  </p:transition>
</p:sld>
</file>

<file path=ppt/slides/slide60.xml><?xml version="1.0" encoding="utf-8"?>
<p:sld xmlns:a="http://schemas.openxmlformats.org/drawingml/2006/main" xmlns:r="http://schemas.openxmlformats.org/officeDocument/2006/relationships" xmlns:p="http://schemas.openxmlformats.org/presentationml/2006/main">
  <p:cSld name="Slide46">
    <p:spTree>
      <p:nvGrpSpPr>
        <p:cNvPr id="1" name=""/>
        <p:cNvGrpSpPr/>
        <p:nvPr/>
      </p:nvGrpSpPr>
      <p:grpSpPr>
        <a:xfrm>
          <a:off x="0" y="0"/>
          <a:ext cx="0" cy="0"/>
          <a:chOff x="0" y="0"/>
          <a:chExt cx="0" cy="0"/>
        </a:xfrm>
      </p:grpSpPr>
      <p:sp>
        <p:nvSpPr>
          <p:cNvPr id="2" name="Rectangle 3"/>
          <p:cNvSpPr txBox="1">
            <a:spLocks noGrp="1"/>
          </p:cNvSpPr>
          <p:nvPr>
            <p:ph idx="1"/>
          </p:nvPr>
        </p:nvSpPr>
        <p:spPr>
          <a:xfrm>
            <a:off x="228600" y="1371600"/>
            <a:ext cx="8839203" cy="4495803"/>
          </a:xfrm>
        </p:spPr>
        <p:txBody>
          <a:bodyPr/>
          <a:lstStyle/>
          <a:p>
            <a:pPr marL="457200" lvl="0" indent="-457200" algn="just">
              <a:lnSpc>
                <a:spcPct val="90000"/>
              </a:lnSpc>
              <a:spcBef>
                <a:spcPts val="300"/>
              </a:spcBef>
              <a:spcAft>
                <a:spcPts val="300"/>
              </a:spcAft>
              <a:buNone/>
            </a:pPr>
            <a:r>
              <a:rPr lang="nl-NL" sz="2400" b="1" dirty="0">
                <a:latin typeface="Times New Roman" pitchFamily="18"/>
              </a:rPr>
              <a:t>(1) </a:t>
            </a:r>
            <a:r>
              <a:rPr lang="nl-NL" sz="2400" dirty="0">
                <a:latin typeface="Times New Roman" pitchFamily="18"/>
              </a:rPr>
              <a:t>Tổng số thu NSĐP có thể lớn hơn tổng số thu NSNN theo dự toán được giao. Số thu do cơ quan thuế, hải quan thu có thể vẫn nhỏ hơn quyết toán thu NSNN, vì có một số khoản thu cơ quan thuế, hải quan không quản lý như: Thu khác ngân sách, thu hồi khoản chi năm trước,…</a:t>
            </a:r>
          </a:p>
          <a:p>
            <a:pPr marL="457200" lvl="0" indent="-457200" algn="just">
              <a:lnSpc>
                <a:spcPct val="90000"/>
              </a:lnSpc>
              <a:spcBef>
                <a:spcPts val="300"/>
              </a:spcBef>
              <a:spcAft>
                <a:spcPts val="300"/>
              </a:spcAft>
              <a:buNone/>
            </a:pPr>
            <a:r>
              <a:rPr lang="nl-NL" sz="2400" dirty="0">
                <a:latin typeface="Times New Roman" pitchFamily="18"/>
              </a:rPr>
              <a:t>(</a:t>
            </a:r>
            <a:r>
              <a:rPr lang="nl-NL" sz="2400" b="1" dirty="0">
                <a:latin typeface="Times New Roman" pitchFamily="18"/>
              </a:rPr>
              <a:t>2</a:t>
            </a:r>
            <a:r>
              <a:rPr lang="nl-NL" sz="2400" dirty="0">
                <a:latin typeface="Times New Roman" pitchFamily="18"/>
              </a:rPr>
              <a:t>) Về số bổ sung có mục tiêu từ vốn ngoài </a:t>
            </a:r>
            <a:r>
              <a:rPr lang="nl-NL" sz="2400">
                <a:latin typeface="Times New Roman" pitchFamily="18"/>
              </a:rPr>
              <a:t>nước ODA.</a:t>
            </a:r>
            <a:endParaRPr lang="nl-NL" sz="2400" dirty="0">
              <a:latin typeface="Times New Roman" pitchFamily="18"/>
            </a:endParaRPr>
          </a:p>
          <a:p>
            <a:pPr marL="457200" lvl="0" indent="-457200" algn="just">
              <a:lnSpc>
                <a:spcPct val="90000"/>
              </a:lnSpc>
              <a:spcBef>
                <a:spcPts val="300"/>
              </a:spcBef>
              <a:spcAft>
                <a:spcPts val="300"/>
              </a:spcAft>
              <a:buNone/>
            </a:pPr>
            <a:r>
              <a:rPr lang="nl-NL" sz="2400" dirty="0">
                <a:latin typeface="Times New Roman" pitchFamily="18"/>
              </a:rPr>
              <a:t>(</a:t>
            </a:r>
            <a:r>
              <a:rPr lang="nl-NL" sz="2400" b="1" dirty="0">
                <a:latin typeface="Times New Roman" pitchFamily="18"/>
              </a:rPr>
              <a:t>3</a:t>
            </a:r>
            <a:r>
              <a:rPr lang="nl-NL" sz="2400" dirty="0">
                <a:latin typeface="Times New Roman" pitchFamily="18"/>
              </a:rPr>
              <a:t>) Khi so sánh, đối chiếu quyết toán chi NSĐP dự toán có một số chênh lệch do một số nhiệm vụ chi như: Chi hỗ trợ DNNN, chi trả nợ khoản vay NSĐP, chi hoàn trả các khoản thu đã nộp NS các năm trước…</a:t>
            </a:r>
          </a:p>
          <a:p>
            <a:pPr marL="457200" lvl="0" indent="-457200" algn="just">
              <a:lnSpc>
                <a:spcPct val="90000"/>
              </a:lnSpc>
              <a:spcBef>
                <a:spcPts val="300"/>
              </a:spcBef>
              <a:spcAft>
                <a:spcPts val="300"/>
              </a:spcAft>
              <a:buNone/>
            </a:pPr>
            <a:r>
              <a:rPr lang="nl-NL" sz="2400" dirty="0">
                <a:latin typeface="Times New Roman" pitchFamily="18"/>
              </a:rPr>
              <a:t>(</a:t>
            </a:r>
            <a:r>
              <a:rPr lang="nl-NL" sz="2400" b="1" dirty="0">
                <a:latin typeface="Times New Roman" pitchFamily="18"/>
              </a:rPr>
              <a:t>4</a:t>
            </a:r>
            <a:r>
              <a:rPr lang="nl-NL" sz="2400" dirty="0">
                <a:latin typeface="Times New Roman" pitchFamily="18"/>
              </a:rPr>
              <a:t>) Đối với chi NS cho XDCB cũng có tình trạng trên do một số dự án, công trình KBNN không trực tiếp quản lý, cơ quan tài chính kiểm soát trước khi xuất lệnh chi tiền, do vậy cần đối chiếu tổng hợp thanh toán chi XDCB của KBNN (gồm cả vốn KBNN trực tiếp quản lý và vốn KBNN không trực tiếp quản lý).</a:t>
            </a:r>
          </a:p>
        </p:txBody>
      </p:sp>
      <p:sp>
        <p:nvSpPr>
          <p:cNvPr id="3" name="Rectangle 2"/>
          <p:cNvSpPr txBox="1">
            <a:spLocks noGrp="1"/>
          </p:cNvSpPr>
          <p:nvPr>
            <p:ph type="title"/>
          </p:nvPr>
        </p:nvSpPr>
        <p:spPr>
          <a:xfrm>
            <a:off x="263769" y="152400"/>
            <a:ext cx="8686800" cy="1066803"/>
          </a:xfrm>
        </p:spPr>
        <p:txBody>
          <a:bodyPr anchorCtr="1"/>
          <a:lstStyle/>
          <a:p>
            <a:pPr lvl="0" algn="ctr"/>
            <a:r>
              <a:rPr lang="nl-NL" sz="3100" dirty="0">
                <a:solidFill>
                  <a:schemeClr val="accent5"/>
                </a:solidFill>
                <a:latin typeface="Times New Roman" pitchFamily="18"/>
              </a:rPr>
              <a:t>4. Một số vấn đề cần lưu ý khi </a:t>
            </a:r>
            <a:br>
              <a:rPr lang="nl-NL" sz="3100" dirty="0">
                <a:solidFill>
                  <a:schemeClr val="accent5"/>
                </a:solidFill>
                <a:latin typeface="Times New Roman" pitchFamily="18"/>
              </a:rPr>
            </a:br>
            <a:r>
              <a:rPr lang="nl-NL" sz="3100" dirty="0">
                <a:solidFill>
                  <a:schemeClr val="accent5"/>
                </a:solidFill>
                <a:latin typeface="Times New Roman" pitchFamily="18"/>
              </a:rPr>
              <a:t>giám sát ngân sách địa phương</a:t>
            </a:r>
            <a:endParaRPr lang="en-US" sz="3100" dirty="0">
              <a:solidFill>
                <a:schemeClr val="accent5"/>
              </a:solidFill>
              <a:latin typeface="Times New Roman" pitchFamily="18"/>
            </a:endParaRPr>
          </a:p>
        </p:txBody>
      </p:sp>
    </p:spTree>
  </p:cSld>
  <p:clrMapOvr>
    <a:masterClrMapping/>
  </p:clrMapOvr>
  <p:transition>
    <p:wedge/>
  </p:transition>
</p:sld>
</file>

<file path=ppt/slides/slide61.xml><?xml version="1.0" encoding="utf-8"?>
<p:sld xmlns:a="http://schemas.openxmlformats.org/drawingml/2006/main" xmlns:r="http://schemas.openxmlformats.org/officeDocument/2006/relationships" xmlns:p="http://schemas.openxmlformats.org/presentationml/2006/main">
  <p:cSld name="Slide47">
    <p:spTree>
      <p:nvGrpSpPr>
        <p:cNvPr id="1" name=""/>
        <p:cNvGrpSpPr/>
        <p:nvPr/>
      </p:nvGrpSpPr>
      <p:grpSpPr>
        <a:xfrm>
          <a:off x="0" y="0"/>
          <a:ext cx="0" cy="0"/>
          <a:chOff x="0" y="0"/>
          <a:chExt cx="0" cy="0"/>
        </a:xfrm>
      </p:grpSpPr>
      <p:sp>
        <p:nvSpPr>
          <p:cNvPr id="2" name="Rectangle 3"/>
          <p:cNvSpPr txBox="1">
            <a:spLocks noGrp="1"/>
          </p:cNvSpPr>
          <p:nvPr>
            <p:ph idx="1"/>
          </p:nvPr>
        </p:nvSpPr>
        <p:spPr>
          <a:xfrm>
            <a:off x="304800" y="1523992"/>
            <a:ext cx="8610600" cy="4953004"/>
          </a:xfrm>
        </p:spPr>
        <p:txBody>
          <a:bodyPr/>
          <a:lstStyle/>
          <a:p>
            <a:pPr marL="457200" lvl="0" indent="-457200" algn="just">
              <a:lnSpc>
                <a:spcPct val="90000"/>
              </a:lnSpc>
              <a:spcAft>
                <a:spcPts val="400"/>
              </a:spcAft>
              <a:buNone/>
            </a:pPr>
            <a:r>
              <a:rPr lang="nl-NL" sz="2600" dirty="0">
                <a:latin typeface="Times New Roman" panose="02020603050405020304" pitchFamily="18" charset="0"/>
                <a:cs typeface="Times New Roman" panose="02020603050405020304" pitchFamily="18" charset="0"/>
              </a:rPr>
              <a:t>(</a:t>
            </a:r>
            <a:r>
              <a:rPr lang="nl-NL" sz="2600" b="1" dirty="0">
                <a:latin typeface="Times New Roman" panose="02020603050405020304" pitchFamily="18" charset="0"/>
                <a:cs typeface="Times New Roman" panose="02020603050405020304" pitchFamily="18" charset="0"/>
              </a:rPr>
              <a:t>5</a:t>
            </a:r>
            <a:r>
              <a:rPr lang="nl-NL" sz="2600" dirty="0">
                <a:latin typeface="Times New Roman" panose="02020603050405020304" pitchFamily="18" charset="0"/>
                <a:cs typeface="Times New Roman" panose="02020603050405020304" pitchFamily="18" charset="0"/>
              </a:rPr>
              <a:t>) Thẩm tra sử dụng dự phòng NSĐP: Thẩm quyền; </a:t>
            </a:r>
            <a:r>
              <a:rPr lang="nl-NL" sz="2600">
                <a:latin typeface="Times New Roman" panose="02020603050405020304" pitchFamily="18" charset="0"/>
                <a:cs typeface="Times New Roman" panose="02020603050405020304" pitchFamily="18" charset="0"/>
              </a:rPr>
              <a:t>Mục tiêu.  </a:t>
            </a:r>
            <a:endParaRPr lang="nl-NL" sz="2600" dirty="0">
              <a:latin typeface="Times New Roman" panose="02020603050405020304" pitchFamily="18" charset="0"/>
              <a:cs typeface="Times New Roman" panose="02020603050405020304" pitchFamily="18" charset="0"/>
            </a:endParaRPr>
          </a:p>
          <a:p>
            <a:pPr marL="457200" lvl="0" indent="-457200" algn="just">
              <a:lnSpc>
                <a:spcPct val="90000"/>
              </a:lnSpc>
              <a:spcAft>
                <a:spcPts val="400"/>
              </a:spcAft>
              <a:buNone/>
            </a:pPr>
            <a:r>
              <a:rPr lang="nl-NL" sz="2600" dirty="0">
                <a:latin typeface="Times New Roman" panose="02020603050405020304" pitchFamily="18" charset="0"/>
                <a:cs typeface="Times New Roman" panose="02020603050405020304" pitchFamily="18" charset="0"/>
              </a:rPr>
              <a:t>(</a:t>
            </a:r>
            <a:r>
              <a:rPr lang="nl-NL" sz="2600" b="1" dirty="0">
                <a:latin typeface="Times New Roman" panose="02020603050405020304" pitchFamily="18" charset="0"/>
                <a:cs typeface="Times New Roman" panose="02020603050405020304" pitchFamily="18" charset="0"/>
              </a:rPr>
              <a:t>6</a:t>
            </a:r>
            <a:r>
              <a:rPr lang="nl-NL" sz="2600" dirty="0">
                <a:latin typeface="Times New Roman" panose="02020603050405020304" pitchFamily="18" charset="0"/>
                <a:cs typeface="Times New Roman" panose="02020603050405020304" pitchFamily="18" charset="0"/>
              </a:rPr>
              <a:t>) Thẩm tra việc sử dụng tăng thu so với dự toán: việc xác định số tăng thu; thẩm quyền; nội dung sử dụng </a:t>
            </a:r>
            <a:r>
              <a:rPr lang="nl-NL" sz="2600">
                <a:latin typeface="Times New Roman" panose="02020603050405020304" pitchFamily="18" charset="0"/>
                <a:cs typeface="Times New Roman" panose="02020603050405020304" pitchFamily="18" charset="0"/>
              </a:rPr>
              <a:t>tăng thu.</a:t>
            </a:r>
            <a:endParaRPr lang="nl-NL" sz="2600" dirty="0">
              <a:latin typeface="Times New Roman" panose="02020603050405020304" pitchFamily="18" charset="0"/>
              <a:cs typeface="Times New Roman" panose="02020603050405020304" pitchFamily="18" charset="0"/>
            </a:endParaRPr>
          </a:p>
          <a:p>
            <a:pPr marL="457200" lvl="0" indent="-457200" algn="just">
              <a:lnSpc>
                <a:spcPct val="90000"/>
              </a:lnSpc>
              <a:spcAft>
                <a:spcPts val="400"/>
              </a:spcAft>
              <a:buNone/>
            </a:pPr>
            <a:r>
              <a:rPr lang="nl-NL" sz="2600" dirty="0">
                <a:latin typeface="Times New Roman" panose="02020603050405020304" pitchFamily="18" charset="0"/>
                <a:cs typeface="Times New Roman" panose="02020603050405020304" pitchFamily="18" charset="0"/>
              </a:rPr>
              <a:t>(</a:t>
            </a:r>
            <a:r>
              <a:rPr lang="nl-NL" sz="2600" b="1" dirty="0">
                <a:latin typeface="Times New Roman" panose="02020603050405020304" pitchFamily="18" charset="0"/>
                <a:cs typeface="Times New Roman" panose="02020603050405020304" pitchFamily="18" charset="0"/>
              </a:rPr>
              <a:t>7</a:t>
            </a:r>
            <a:r>
              <a:rPr lang="nl-NL" sz="2600" dirty="0">
                <a:latin typeface="Times New Roman" panose="02020603050405020304" pitchFamily="18" charset="0"/>
                <a:cs typeface="Times New Roman" panose="02020603050405020304" pitchFamily="18" charset="0"/>
              </a:rPr>
              <a:t>) Thẩm tra trích lập và sử dụng Quỹ dự trữ tài chính ở địa phương (chỉ ngân sách cấp tỉnh được lập Quỹ dự trữ tài chính): Nguồn hình thành Quỹ dự trữ tài chính; Thẩm quyền sử dụng; Mục tiêu </a:t>
            </a:r>
            <a:r>
              <a:rPr lang="nl-NL" sz="2600">
                <a:latin typeface="Times New Roman" panose="02020603050405020304" pitchFamily="18" charset="0"/>
                <a:cs typeface="Times New Roman" panose="02020603050405020304" pitchFamily="18" charset="0"/>
              </a:rPr>
              <a:t>sử dụng.</a:t>
            </a:r>
            <a:endParaRPr lang="nl-NL" sz="2600" dirty="0">
              <a:latin typeface="Times New Roman" panose="02020603050405020304" pitchFamily="18" charset="0"/>
              <a:cs typeface="Times New Roman" panose="02020603050405020304" pitchFamily="18" charset="0"/>
            </a:endParaRPr>
          </a:p>
          <a:p>
            <a:pPr marL="457200" lvl="0" indent="-457200" algn="just">
              <a:lnSpc>
                <a:spcPct val="90000"/>
              </a:lnSpc>
              <a:spcAft>
                <a:spcPts val="400"/>
              </a:spcAft>
              <a:buNone/>
            </a:pPr>
            <a:r>
              <a:rPr lang="nl-NL" sz="2600" dirty="0">
                <a:latin typeface="Times New Roman" panose="02020603050405020304" pitchFamily="18" charset="0"/>
                <a:cs typeface="Times New Roman" panose="02020603050405020304" pitchFamily="18" charset="0"/>
              </a:rPr>
              <a:t>(</a:t>
            </a:r>
            <a:r>
              <a:rPr lang="nl-NL" sz="2600" b="1" dirty="0">
                <a:latin typeface="Times New Roman" panose="02020603050405020304" pitchFamily="18" charset="0"/>
                <a:cs typeface="Times New Roman" panose="02020603050405020304" pitchFamily="18" charset="0"/>
              </a:rPr>
              <a:t>8</a:t>
            </a:r>
            <a:r>
              <a:rPr lang="nl-NL" sz="2600" dirty="0">
                <a:latin typeface="Times New Roman" panose="02020603050405020304" pitchFamily="18" charset="0"/>
                <a:cs typeface="Times New Roman" panose="02020603050405020304" pitchFamily="18" charset="0"/>
              </a:rPr>
              <a:t>) Thẩm tra việc chi ứng trước dự toán năm sau: Thẩm quyền quyết định và đối tượng được ứng trước.</a:t>
            </a:r>
          </a:p>
          <a:p>
            <a:pPr marL="457200" lvl="0" indent="-457200" algn="just">
              <a:lnSpc>
                <a:spcPct val="90000"/>
              </a:lnSpc>
              <a:spcAft>
                <a:spcPts val="400"/>
              </a:spcAft>
              <a:buNone/>
            </a:pPr>
            <a:r>
              <a:rPr lang="nl-NL" sz="2600" b="1" dirty="0">
                <a:latin typeface="Times New Roman" panose="02020603050405020304" pitchFamily="18" charset="0"/>
                <a:cs typeface="Times New Roman" panose="02020603050405020304" pitchFamily="18" charset="0"/>
              </a:rPr>
              <a:t>(9) </a:t>
            </a:r>
            <a:r>
              <a:rPr lang="nl-NL" sz="2600" dirty="0">
                <a:latin typeface="Times New Roman" panose="02020603050405020304" pitchFamily="18" charset="0"/>
                <a:cs typeface="Times New Roman" panose="02020603050405020304" pitchFamily="18" charset="0"/>
              </a:rPr>
              <a:t>Thẩm tra khoản chi chuyển nguồn ở địa phương: Thẩm quyền quyết định chi chuyển nguồn; Điều kiện thực hiện và kế toán, quyết toán ngân sách. </a:t>
            </a:r>
            <a:endParaRPr lang="en-US" sz="2600" dirty="0">
              <a:latin typeface="Times New Roman" panose="02020603050405020304" pitchFamily="18" charset="0"/>
              <a:cs typeface="Times New Roman" panose="02020603050405020304" pitchFamily="18" charset="0"/>
            </a:endParaRPr>
          </a:p>
        </p:txBody>
      </p:sp>
      <p:sp>
        <p:nvSpPr>
          <p:cNvPr id="3" name="Rectangle 2"/>
          <p:cNvSpPr txBox="1">
            <a:spLocks noGrp="1"/>
          </p:cNvSpPr>
          <p:nvPr>
            <p:ph type="title"/>
          </p:nvPr>
        </p:nvSpPr>
        <p:spPr>
          <a:xfrm>
            <a:off x="228600" y="152400"/>
            <a:ext cx="8839203" cy="1219196"/>
          </a:xfrm>
        </p:spPr>
        <p:txBody>
          <a:bodyPr anchorCtr="1"/>
          <a:lstStyle/>
          <a:p>
            <a:pPr lvl="0" algn="ctr"/>
            <a:r>
              <a:rPr lang="nl-NL" sz="3100" dirty="0">
                <a:solidFill>
                  <a:schemeClr val="accent5"/>
                </a:solidFill>
                <a:latin typeface="Times New Roman" pitchFamily="18"/>
              </a:rPr>
              <a:t>4. Một số vấn đề cần lưu ý khi giám sát </a:t>
            </a:r>
            <a:br>
              <a:rPr lang="nl-NL" sz="3100" dirty="0">
                <a:solidFill>
                  <a:schemeClr val="accent5"/>
                </a:solidFill>
                <a:latin typeface="Times New Roman" pitchFamily="18"/>
              </a:rPr>
            </a:br>
            <a:r>
              <a:rPr lang="nl-NL" sz="3100" dirty="0">
                <a:solidFill>
                  <a:schemeClr val="accent5"/>
                </a:solidFill>
                <a:latin typeface="Times New Roman" pitchFamily="18"/>
              </a:rPr>
              <a:t>ngân sách địa phương </a:t>
            </a:r>
            <a:r>
              <a:rPr lang="nl-NL" sz="3100" dirty="0">
                <a:solidFill>
                  <a:schemeClr val="accent5"/>
                </a:solidFill>
                <a:latin typeface="Times New Roman" panose="02020603050405020304" pitchFamily="18" charset="0"/>
                <a:cs typeface="Times New Roman" panose="02020603050405020304" pitchFamily="18" charset="0"/>
              </a:rPr>
              <a:t>(tiếp theo)</a:t>
            </a:r>
            <a:endParaRPr lang="en-US" sz="3100" dirty="0">
              <a:solidFill>
                <a:schemeClr val="accent5"/>
              </a:solidFill>
              <a:latin typeface="Times New Roman" panose="02020603050405020304" pitchFamily="18" charset="0"/>
              <a:cs typeface="Times New Roman" panose="02020603050405020304" pitchFamily="18" charset="0"/>
            </a:endParaRPr>
          </a:p>
        </p:txBody>
      </p:sp>
    </p:spTree>
  </p:cSld>
  <p:clrMapOvr>
    <a:masterClrMapping/>
  </p:clrMapOvr>
  <p:transition>
    <p:wedge/>
  </p:transition>
</p:sld>
</file>

<file path=ppt/slides/slide62.xml><?xml version="1.0" encoding="utf-8"?>
<p:sld xmlns:a="http://schemas.openxmlformats.org/drawingml/2006/main" xmlns:r="http://schemas.openxmlformats.org/officeDocument/2006/relationships" xmlns:p="http://schemas.openxmlformats.org/presentationml/2006/main">
  <p:cSld name="Slide48">
    <p:spTree>
      <p:nvGrpSpPr>
        <p:cNvPr id="1" name=""/>
        <p:cNvGrpSpPr/>
        <p:nvPr/>
      </p:nvGrpSpPr>
      <p:grpSpPr>
        <a:xfrm>
          <a:off x="0" y="0"/>
          <a:ext cx="0" cy="0"/>
          <a:chOff x="0" y="0"/>
          <a:chExt cx="0" cy="0"/>
        </a:xfrm>
      </p:grpSpPr>
      <p:sp>
        <p:nvSpPr>
          <p:cNvPr id="2" name="Rectangle 3"/>
          <p:cNvSpPr txBox="1">
            <a:spLocks noGrp="1"/>
          </p:cNvSpPr>
          <p:nvPr>
            <p:ph idx="1"/>
          </p:nvPr>
        </p:nvSpPr>
        <p:spPr>
          <a:xfrm>
            <a:off x="152398" y="1002323"/>
            <a:ext cx="8839203" cy="5257800"/>
          </a:xfrm>
        </p:spPr>
        <p:txBody>
          <a:bodyPr/>
          <a:lstStyle/>
          <a:p>
            <a:pPr marL="182880" indent="-182880" algn="just">
              <a:buSzPts val="1600"/>
              <a:buNone/>
            </a:pPr>
            <a:r>
              <a:rPr lang="en-US" i="1">
                <a:solidFill>
                  <a:schemeClr val="tx1"/>
                </a:solidFill>
                <a:latin typeface="Times New Roman" panose="02020603050405020304" pitchFamily="18" charset="0"/>
                <a:cs typeface="Times New Roman" panose="02020603050405020304" pitchFamily="18" charset="0"/>
              </a:rPr>
              <a:t>- Thứ </a:t>
            </a:r>
            <a:r>
              <a:rPr lang="en-US" i="1" dirty="0" err="1">
                <a:solidFill>
                  <a:schemeClr val="tx1"/>
                </a:solidFill>
                <a:latin typeface="Times New Roman" panose="02020603050405020304" pitchFamily="18" charset="0"/>
                <a:cs typeface="Times New Roman" panose="02020603050405020304" pitchFamily="18" charset="0"/>
              </a:rPr>
              <a:t>nhất</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xem</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xét</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tính</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cân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đối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giữa</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thu</a:t>
            </a:r>
            <a:r>
              <a:rPr lang="en-US" dirty="0">
                <a:solidFill>
                  <a:schemeClr val="tx1"/>
                </a:solidFill>
                <a:latin typeface="Times New Roman" panose="02020603050405020304" pitchFamily="18" charset="0"/>
                <a:cs typeface="Times New Roman" panose="02020603050405020304" pitchFamily="18" charset="0"/>
              </a:rPr>
              <a:t>, chi NS, </a:t>
            </a:r>
            <a:r>
              <a:rPr lang="en-US" dirty="0" err="1">
                <a:solidFill>
                  <a:schemeClr val="tx1"/>
                </a:solidFill>
                <a:latin typeface="Times New Roman" panose="02020603050405020304" pitchFamily="18" charset="0"/>
                <a:cs typeface="Times New Roman" panose="02020603050405020304" pitchFamily="18" charset="0"/>
              </a:rPr>
              <a:t>mức</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bội</a:t>
            </a:r>
            <a:r>
              <a:rPr lang="en-US" dirty="0">
                <a:solidFill>
                  <a:schemeClr val="tx1"/>
                </a:solidFill>
                <a:latin typeface="Times New Roman" panose="02020603050405020304" pitchFamily="18" charset="0"/>
                <a:cs typeface="Times New Roman" panose="02020603050405020304" pitchFamily="18" charset="0"/>
              </a:rPr>
              <a:t> chi, </a:t>
            </a:r>
            <a:r>
              <a:rPr lang="en-US" dirty="0" err="1">
                <a:solidFill>
                  <a:schemeClr val="tx1"/>
                </a:solidFill>
                <a:latin typeface="Times New Roman" panose="02020603050405020304" pitchFamily="18" charset="0"/>
                <a:cs typeface="Times New Roman" panose="02020603050405020304" pitchFamily="18" charset="0"/>
              </a:rPr>
              <a:t>nguồn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bù</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đắp</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Với</a:t>
            </a:r>
            <a:r>
              <a:rPr lang="en-US" dirty="0">
                <a:solidFill>
                  <a:schemeClr val="tx1"/>
                </a:solidFill>
                <a:latin typeface="Times New Roman" panose="02020603050405020304" pitchFamily="18" charset="0"/>
                <a:cs typeface="Times New Roman" panose="02020603050405020304" pitchFamily="18" charset="0"/>
              </a:rPr>
              <a:t> NSĐP </a:t>
            </a:r>
            <a:r>
              <a:rPr lang="en-US" dirty="0" err="1">
                <a:solidFill>
                  <a:schemeClr val="tx1"/>
                </a:solidFill>
                <a:latin typeface="Times New Roman" panose="02020603050405020304" pitchFamily="18" charset="0"/>
                <a:cs typeface="Times New Roman" panose="02020603050405020304" pitchFamily="18" charset="0"/>
              </a:rPr>
              <a:t>còn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phải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chú</a:t>
            </a:r>
            <a:r>
              <a:rPr lang="en-US" dirty="0">
                <a:solidFill>
                  <a:schemeClr val="tx1"/>
                </a:solidFill>
                <a:latin typeface="Times New Roman" panose="02020603050405020304" pitchFamily="18" charset="0"/>
                <a:cs typeface="Times New Roman" panose="02020603050405020304" pitchFamily="18" charset="0"/>
              </a:rPr>
              <a:t> ý </a:t>
            </a:r>
            <a:r>
              <a:rPr lang="en-US" dirty="0" err="1">
                <a:solidFill>
                  <a:schemeClr val="tx1"/>
                </a:solidFill>
                <a:latin typeface="Times New Roman" panose="02020603050405020304" pitchFamily="18" charset="0"/>
                <a:cs typeface="Times New Roman" panose="02020603050405020304" pitchFamily="18" charset="0"/>
              </a:rPr>
              <a:t>đến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các</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khoản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vay</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việc</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vay</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sử</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dụng</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theo</a:t>
            </a:r>
            <a:r>
              <a:rPr lang="en-US" dirty="0">
                <a:solidFill>
                  <a:schemeClr val="tx1"/>
                </a:solidFill>
                <a:latin typeface="Times New Roman" panose="02020603050405020304" pitchFamily="18" charset="0"/>
                <a:cs typeface="Times New Roman" panose="02020603050405020304" pitchFamily="18" charset="0"/>
              </a:rPr>
              <a:t> NQ </a:t>
            </a:r>
            <a:r>
              <a:rPr lang="en-US" dirty="0" err="1">
                <a:solidFill>
                  <a:schemeClr val="tx1"/>
                </a:solidFill>
                <a:latin typeface="Times New Roman" panose="02020603050405020304" pitchFamily="18" charset="0"/>
                <a:cs typeface="Times New Roman" panose="02020603050405020304" pitchFamily="18" charset="0"/>
              </a:rPr>
              <a:t>của</a:t>
            </a:r>
            <a:r>
              <a:rPr lang="en-US" dirty="0">
                <a:solidFill>
                  <a:schemeClr val="tx1"/>
                </a:solidFill>
                <a:latin typeface="Times New Roman" panose="02020603050405020304" pitchFamily="18" charset="0"/>
                <a:cs typeface="Times New Roman" panose="02020603050405020304" pitchFamily="18" charset="0"/>
              </a:rPr>
              <a:t> HĐND, </a:t>
            </a:r>
            <a:r>
              <a:rPr lang="en-US" dirty="0" err="1">
                <a:solidFill>
                  <a:schemeClr val="tx1"/>
                </a:solidFill>
                <a:latin typeface="Times New Roman" panose="02020603050405020304" pitchFamily="18" charset="0"/>
                <a:cs typeface="Times New Roman" panose="02020603050405020304" pitchFamily="18" charset="0"/>
              </a:rPr>
              <a:t>các</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khoản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vay</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có</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cân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đối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vào</a:t>
            </a:r>
            <a:r>
              <a:rPr lang="en-US" dirty="0">
                <a:solidFill>
                  <a:schemeClr val="tx1"/>
                </a:solidFill>
                <a:latin typeface="Times New Roman" panose="02020603050405020304" pitchFamily="18" charset="0"/>
                <a:cs typeface="Times New Roman" panose="02020603050405020304" pitchFamily="18" charset="0"/>
              </a:rPr>
              <a:t> NSĐP, </a:t>
            </a:r>
            <a:r>
              <a:rPr lang="en-US" dirty="0" err="1">
                <a:solidFill>
                  <a:schemeClr val="tx1"/>
                </a:solidFill>
                <a:latin typeface="Times New Roman" panose="02020603050405020304" pitchFamily="18" charset="0"/>
                <a:cs typeface="Times New Roman" panose="02020603050405020304" pitchFamily="18" charset="0"/>
              </a:rPr>
              <a:t>khả</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năng</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trả</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nợ</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của</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các</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khoản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vay</a:t>
            </a:r>
            <a:r>
              <a:rPr lang="en-US" dirty="0">
                <a:solidFill>
                  <a:schemeClr val="tx1"/>
                </a:solidFill>
                <a:latin typeface="Times New Roman" panose="02020603050405020304" pitchFamily="18" charset="0"/>
                <a:cs typeface="Times New Roman" panose="02020603050405020304" pitchFamily="18" charset="0"/>
              </a:rPr>
              <a:t>...</a:t>
            </a:r>
          </a:p>
          <a:p>
            <a:pPr marL="182880" indent="-182880" algn="just">
              <a:buSzPts val="1600"/>
              <a:buNone/>
            </a:pPr>
            <a:r>
              <a:rPr lang="en-US" i="1">
                <a:solidFill>
                  <a:schemeClr val="tx1"/>
                </a:solidFill>
                <a:latin typeface="Times New Roman" panose="02020603050405020304" pitchFamily="18" charset="0"/>
                <a:cs typeface="Times New Roman" panose="02020603050405020304" pitchFamily="18" charset="0"/>
              </a:rPr>
              <a:t>- </a:t>
            </a:r>
            <a:r>
              <a:rPr lang="vi-VN" i="1">
                <a:solidFill>
                  <a:schemeClr val="tx1"/>
                </a:solidFill>
                <a:latin typeface="Times New Roman" panose="02020603050405020304" pitchFamily="18" charset="0"/>
                <a:cs typeface="Times New Roman" panose="02020603050405020304" pitchFamily="18" charset="0"/>
              </a:rPr>
              <a:t>Thứ </a:t>
            </a:r>
            <a:r>
              <a:rPr lang="vi-VN" i="1" dirty="0">
                <a:solidFill>
                  <a:schemeClr val="tx1"/>
                </a:solidFill>
                <a:latin typeface="Times New Roman" panose="02020603050405020304" pitchFamily="18" charset="0"/>
                <a:cs typeface="Times New Roman" panose="02020603050405020304" pitchFamily="18" charset="0"/>
              </a:rPr>
              <a:t>hai</a:t>
            </a:r>
            <a:r>
              <a:rPr lang="vi-VN" dirty="0">
                <a:solidFill>
                  <a:schemeClr val="tx1"/>
                </a:solidFill>
                <a:latin typeface="Times New Roman" panose="02020603050405020304" pitchFamily="18" charset="0"/>
                <a:cs typeface="Times New Roman" panose="02020603050405020304" pitchFamily="18" charset="0"/>
              </a:rPr>
              <a:t>, xem xét các chỉ tiêu trong quyết toán thu, chi NSĐP có đồng nhất với các chỉ tiêu trong dự toán đã được quyết định hay </a:t>
            </a:r>
            <a:r>
              <a:rPr lang="vi-VN">
                <a:solidFill>
                  <a:schemeClr val="tx1"/>
                </a:solidFill>
                <a:latin typeface="Times New Roman" panose="02020603050405020304" pitchFamily="18" charset="0"/>
                <a:cs typeface="Times New Roman" panose="02020603050405020304" pitchFamily="18" charset="0"/>
              </a:rPr>
              <a:t>không? </a:t>
            </a:r>
            <a:r>
              <a:rPr lang="en-US" dirty="0" err="1">
                <a:solidFill>
                  <a:schemeClr val="tx1"/>
                </a:solidFill>
                <a:latin typeface="Times New Roman" panose="02020603050405020304" pitchFamily="18" charset="0"/>
                <a:cs typeface="Times New Roman" panose="02020603050405020304" pitchFamily="18" charset="0"/>
              </a:rPr>
              <a:t>Nếu</a:t>
            </a:r>
            <a:r>
              <a:rPr lang="en-US" dirty="0">
                <a:solidFill>
                  <a:schemeClr val="tx1"/>
                </a:solidFill>
                <a:latin typeface="Times New Roman" panose="02020603050405020304" pitchFamily="18" charset="0"/>
                <a:cs typeface="Times New Roman" panose="02020603050405020304" pitchFamily="18" charset="0"/>
              </a:rPr>
              <a:t> </a:t>
            </a:r>
            <a:r>
              <a:rPr lang="vi-VN" dirty="0">
                <a:solidFill>
                  <a:schemeClr val="tx1"/>
                </a:solidFill>
                <a:latin typeface="Times New Roman" panose="02020603050405020304" pitchFamily="18" charset="0"/>
                <a:cs typeface="Times New Roman" panose="02020603050405020304" pitchFamily="18" charset="0"/>
              </a:rPr>
              <a:t>khác nhau yêu cầu làm rõ</a:t>
            </a:r>
            <a:r>
              <a:rPr lang="en-US" dirty="0">
                <a:solidFill>
                  <a:schemeClr val="tx1"/>
                </a:solidFill>
                <a:latin typeface="Times New Roman" panose="02020603050405020304" pitchFamily="18" charset="0"/>
                <a:cs typeface="Times New Roman" panose="02020603050405020304" pitchFamily="18" charset="0"/>
              </a:rPr>
              <a:t>.</a:t>
            </a:r>
            <a:endParaRPr lang="vi-VN" dirty="0">
              <a:solidFill>
                <a:schemeClr val="tx1"/>
              </a:solidFill>
              <a:latin typeface="Times New Roman" panose="02020603050405020304" pitchFamily="18" charset="0"/>
              <a:cs typeface="Times New Roman" panose="02020603050405020304" pitchFamily="18" charset="0"/>
            </a:endParaRPr>
          </a:p>
          <a:p>
            <a:pPr marL="182880" indent="-182880" algn="just">
              <a:buSzPts val="1600"/>
              <a:buNone/>
            </a:pPr>
            <a:r>
              <a:rPr lang="en-US" i="1">
                <a:solidFill>
                  <a:schemeClr val="tx1"/>
                </a:solidFill>
                <a:latin typeface="Times New Roman" panose="02020603050405020304" pitchFamily="18" charset="0"/>
                <a:cs typeface="Times New Roman" panose="02020603050405020304" pitchFamily="18" charset="0"/>
              </a:rPr>
              <a:t>- </a:t>
            </a:r>
            <a:r>
              <a:rPr lang="vi-VN" i="1">
                <a:solidFill>
                  <a:schemeClr val="tx1"/>
                </a:solidFill>
                <a:latin typeface="Times New Roman" panose="02020603050405020304" pitchFamily="18" charset="0"/>
                <a:cs typeface="Times New Roman" panose="02020603050405020304" pitchFamily="18" charset="0"/>
              </a:rPr>
              <a:t>Thứ </a:t>
            </a:r>
            <a:r>
              <a:rPr lang="vi-VN" i="1" dirty="0">
                <a:solidFill>
                  <a:schemeClr val="tx1"/>
                </a:solidFill>
                <a:latin typeface="Times New Roman" panose="02020603050405020304" pitchFamily="18" charset="0"/>
                <a:cs typeface="Times New Roman" panose="02020603050405020304" pitchFamily="18" charset="0"/>
              </a:rPr>
              <a:t>ba</a:t>
            </a:r>
            <a:r>
              <a:rPr lang="vi-VN" dirty="0">
                <a:solidFill>
                  <a:schemeClr val="tx1"/>
                </a:solidFill>
                <a:latin typeface="Times New Roman" panose="02020603050405020304" pitchFamily="18" charset="0"/>
                <a:cs typeface="Times New Roman" panose="02020603050405020304" pitchFamily="18" charset="0"/>
              </a:rPr>
              <a:t>, so sánh mức độ của từng chỉ tiêu thu, chi; giữa thực tế với dự toán để</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xác</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định</a:t>
            </a:r>
            <a:r>
              <a:rPr lang="en-US" dirty="0">
                <a:solidFill>
                  <a:schemeClr val="tx1"/>
                </a:solidFill>
                <a:latin typeface="Times New Roman" panose="02020603050405020304" pitchFamily="18" charset="0"/>
                <a:cs typeface="Times New Roman" panose="02020603050405020304" pitchFamily="18" charset="0"/>
              </a:rPr>
              <a:t> n</a:t>
            </a:r>
            <a:r>
              <a:rPr lang="vi-VN" dirty="0">
                <a:solidFill>
                  <a:schemeClr val="tx1"/>
                </a:solidFill>
                <a:latin typeface="Times New Roman" panose="02020603050405020304" pitchFamily="18" charset="0"/>
                <a:cs typeface="Times New Roman" panose="02020603050405020304" pitchFamily="18" charset="0"/>
              </a:rPr>
              <a:t>guyên nhân dẫn đến sự chênh lệch đó? Với các nguyên nhân thuộc về chủ quan thì ai là người phải chịu trách </a:t>
            </a:r>
            <a:r>
              <a:rPr lang="vi-VN">
                <a:solidFill>
                  <a:schemeClr val="tx1"/>
                </a:solidFill>
                <a:latin typeface="Times New Roman" panose="02020603050405020304" pitchFamily="18" charset="0"/>
                <a:cs typeface="Times New Roman" panose="02020603050405020304" pitchFamily="18" charset="0"/>
              </a:rPr>
              <a:t>nhiệm? </a:t>
            </a:r>
            <a:r>
              <a:rPr lang="vi-VN" dirty="0">
                <a:solidFill>
                  <a:schemeClr val="tx1"/>
                </a:solidFill>
                <a:latin typeface="Times New Roman" panose="02020603050405020304" pitchFamily="18" charset="0"/>
                <a:cs typeface="Times New Roman" panose="02020603050405020304" pitchFamily="18" charset="0"/>
              </a:rPr>
              <a:t>Các nguồn thu của ngân sách không cân đối trong dự toán?</a:t>
            </a:r>
            <a:endParaRPr lang="en-US" dirty="0">
              <a:solidFill>
                <a:schemeClr val="tx1"/>
              </a:solidFill>
              <a:latin typeface="Times New Roman" panose="02020603050405020304" pitchFamily="18" charset="0"/>
              <a:cs typeface="Times New Roman" panose="02020603050405020304" pitchFamily="18" charset="0"/>
            </a:endParaRPr>
          </a:p>
          <a:p>
            <a:pPr marL="109728" indent="0" algn="just">
              <a:buSzPts val="1600"/>
              <a:buNone/>
            </a:pPr>
            <a:br>
              <a:rPr lang="vi-VN" sz="2800" dirty="0">
                <a:solidFill>
                  <a:schemeClr val="tx1"/>
                </a:solidFill>
                <a:latin typeface="Times New Roman" panose="02020603050405020304" pitchFamily="18" charset="0"/>
                <a:cs typeface="Times New Roman" panose="02020603050405020304" pitchFamily="18" charset="0"/>
              </a:rPr>
            </a:br>
            <a:endParaRPr lang="vi-VN" sz="2800" dirty="0">
              <a:solidFill>
                <a:schemeClr val="tx1"/>
              </a:solidFill>
              <a:latin typeface="Times New Roman" panose="02020603050405020304" pitchFamily="18" charset="0"/>
              <a:cs typeface="Times New Roman" panose="02020603050405020304" pitchFamily="18" charset="0"/>
            </a:endParaRPr>
          </a:p>
        </p:txBody>
      </p:sp>
      <p:sp>
        <p:nvSpPr>
          <p:cNvPr id="3" name="Rectangle 2"/>
          <p:cNvSpPr txBox="1">
            <a:spLocks noGrp="1"/>
          </p:cNvSpPr>
          <p:nvPr>
            <p:ph type="title"/>
          </p:nvPr>
        </p:nvSpPr>
        <p:spPr>
          <a:xfrm>
            <a:off x="381000" y="228600"/>
            <a:ext cx="8534400" cy="762000"/>
          </a:xfrm>
        </p:spPr>
        <p:txBody>
          <a:bodyPr/>
          <a:lstStyle/>
          <a:p>
            <a:pPr lvl="0" algn="ctr"/>
            <a:r>
              <a:rPr lang="en-US" sz="3100" dirty="0">
                <a:solidFill>
                  <a:schemeClr val="accent5"/>
                </a:solidFill>
                <a:latin typeface="Times New Roman" panose="02020603050405020304" pitchFamily="18" charset="0"/>
                <a:cs typeface="Times New Roman" panose="02020603050405020304" pitchFamily="18" charset="0"/>
              </a:rPr>
              <a:t>5. </a:t>
            </a:r>
            <a:r>
              <a:rPr lang="vi-VN" sz="3100" dirty="0">
                <a:solidFill>
                  <a:schemeClr val="accent5"/>
                </a:solidFill>
                <a:latin typeface="Times New Roman" panose="02020603050405020304" pitchFamily="18" charset="0"/>
                <a:cs typeface="Times New Roman" panose="02020603050405020304" pitchFamily="18" charset="0"/>
              </a:rPr>
              <a:t>Những vấn đề cơ bản cần tập trung thảo luận</a:t>
            </a:r>
            <a:endParaRPr lang="en-US" sz="3100" dirty="0">
              <a:solidFill>
                <a:schemeClr val="accent5"/>
              </a:solidFill>
              <a:latin typeface="Times New Roman" panose="02020603050405020304" pitchFamily="18" charset="0"/>
              <a:cs typeface="Times New Roman" panose="02020603050405020304" pitchFamily="18" charset="0"/>
            </a:endParaRPr>
          </a:p>
        </p:txBody>
      </p:sp>
    </p:spTree>
  </p:cSld>
  <p:clrMapOvr>
    <a:masterClrMapping/>
  </p:clrMapOvr>
  <p:transition>
    <p:wedge/>
  </p:transition>
</p:sld>
</file>

<file path=ppt/slides/slide63.xml><?xml version="1.0" encoding="utf-8"?>
<p:sld xmlns:a="http://schemas.openxmlformats.org/drawingml/2006/main" xmlns:r="http://schemas.openxmlformats.org/officeDocument/2006/relationships" xmlns:p="http://schemas.openxmlformats.org/presentationml/2006/main">
  <p:cSld name="Slide49">
    <p:spTree>
      <p:nvGrpSpPr>
        <p:cNvPr id="1" name=""/>
        <p:cNvGrpSpPr/>
        <p:nvPr/>
      </p:nvGrpSpPr>
      <p:grpSpPr>
        <a:xfrm>
          <a:off x="0" y="0"/>
          <a:ext cx="0" cy="0"/>
          <a:chOff x="0" y="0"/>
          <a:chExt cx="0" cy="0"/>
        </a:xfrm>
      </p:grpSpPr>
      <p:sp>
        <p:nvSpPr>
          <p:cNvPr id="2" name="Rectangle 3"/>
          <p:cNvSpPr txBox="1">
            <a:spLocks noGrp="1"/>
          </p:cNvSpPr>
          <p:nvPr>
            <p:ph idx="1"/>
          </p:nvPr>
        </p:nvSpPr>
        <p:spPr>
          <a:xfrm>
            <a:off x="187567" y="1066800"/>
            <a:ext cx="8762996" cy="5029200"/>
          </a:xfrm>
        </p:spPr>
        <p:txBody>
          <a:bodyPr/>
          <a:lstStyle/>
          <a:p>
            <a:pPr marL="182880" indent="-182880" algn="just">
              <a:buNone/>
            </a:pPr>
            <a:r>
              <a:rPr lang="en-US" sz="2800" i="1">
                <a:latin typeface="Times New Roman" panose="02020603050405020304" pitchFamily="18" charset="0"/>
                <a:cs typeface="Times New Roman" panose="02020603050405020304" pitchFamily="18" charset="0"/>
              </a:rPr>
              <a:t>- </a:t>
            </a:r>
            <a:r>
              <a:rPr lang="vi-VN" sz="2800" i="1">
                <a:latin typeface="Times New Roman" panose="02020603050405020304" pitchFamily="18" charset="0"/>
                <a:cs typeface="Times New Roman" panose="02020603050405020304" pitchFamily="18" charset="0"/>
              </a:rPr>
              <a:t>Thứ </a:t>
            </a:r>
            <a:r>
              <a:rPr lang="vi-VN" sz="2800" i="1" dirty="0">
                <a:latin typeface="Times New Roman" panose="02020603050405020304" pitchFamily="18" charset="0"/>
                <a:cs typeface="Times New Roman" panose="02020603050405020304" pitchFamily="18" charset="0"/>
              </a:rPr>
              <a:t>tư,</a:t>
            </a:r>
            <a:r>
              <a:rPr lang="vi-VN" sz="2800" dirty="0">
                <a:latin typeface="Times New Roman" panose="02020603050405020304" pitchFamily="18" charset="0"/>
                <a:cs typeface="Times New Roman" panose="02020603050405020304" pitchFamily="18" charset="0"/>
              </a:rPr>
              <a:t> so sánh giữa tiền chi cho từng công việc với số lượng và chất lượng công việc đã </a:t>
            </a:r>
            <a:r>
              <a:rPr lang="vi-VN" sz="2800">
                <a:latin typeface="Times New Roman" panose="02020603050405020304" pitchFamily="18" charset="0"/>
                <a:cs typeface="Times New Roman" panose="02020603050405020304" pitchFamily="18" charset="0"/>
              </a:rPr>
              <a:t>thực hiện? </a:t>
            </a:r>
            <a:r>
              <a:rPr lang="vi-VN" sz="2800" dirty="0">
                <a:latin typeface="Times New Roman" panose="02020603050405020304" pitchFamily="18" charset="0"/>
                <a:cs typeface="Times New Roman" panose="02020603050405020304" pitchFamily="18" charset="0"/>
              </a:rPr>
              <a:t>Những hậu quả có thể xảy ra do sự kém chất lượng các công việc đó?</a:t>
            </a:r>
          </a:p>
          <a:p>
            <a:pPr marL="182880" indent="-182880" algn="just">
              <a:buNone/>
            </a:pPr>
            <a:r>
              <a:rPr lang="en-US" sz="2800" i="1">
                <a:latin typeface="Times New Roman" panose="02020603050405020304" pitchFamily="18" charset="0"/>
                <a:cs typeface="Times New Roman" panose="02020603050405020304" pitchFamily="18" charset="0"/>
              </a:rPr>
              <a:t>- </a:t>
            </a:r>
            <a:r>
              <a:rPr lang="vi-VN" sz="2800" i="1">
                <a:latin typeface="Times New Roman" panose="02020603050405020304" pitchFamily="18" charset="0"/>
                <a:cs typeface="Times New Roman" panose="02020603050405020304" pitchFamily="18" charset="0"/>
              </a:rPr>
              <a:t>Thứ </a:t>
            </a:r>
            <a:r>
              <a:rPr lang="vi-VN" sz="2800" i="1" dirty="0">
                <a:latin typeface="Times New Roman" panose="02020603050405020304" pitchFamily="18" charset="0"/>
                <a:cs typeface="Times New Roman" panose="02020603050405020304" pitchFamily="18" charset="0"/>
              </a:rPr>
              <a:t>năm</a:t>
            </a:r>
            <a:r>
              <a:rPr lang="vi-VN" sz="2800" dirty="0">
                <a:latin typeface="Times New Roman" panose="02020603050405020304" pitchFamily="18" charset="0"/>
                <a:cs typeface="Times New Roman" panose="02020603050405020304" pitchFamily="18" charset="0"/>
              </a:rPr>
              <a:t>, những ý kiến đánh giá của cơ quan KTNN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nếu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a:t>
            </a:r>
            <a:r>
              <a:rPr lang="vi-VN" sz="2800" dirty="0">
                <a:latin typeface="Times New Roman" panose="02020603050405020304" pitchFamily="18" charset="0"/>
                <a:cs typeface="Times New Roman" panose="02020603050405020304" pitchFamily="18" charset="0"/>
              </a:rPr>
              <a:t> về công tác quản lý NS, về tính trung thực, hợp pháp của số liệu; ý kiến thẩm tra của </a:t>
            </a:r>
            <a:r>
              <a:rPr lang="en-US" sz="2800" dirty="0">
                <a:latin typeface="Times New Roman" panose="02020603050405020304" pitchFamily="18" charset="0"/>
                <a:cs typeface="Times New Roman" panose="02020603050405020304" pitchFamily="18" charset="0"/>
              </a:rPr>
              <a:t>B</a:t>
            </a:r>
            <a:r>
              <a:rPr lang="vi-VN" sz="2800" dirty="0">
                <a:latin typeface="Times New Roman" panose="02020603050405020304" pitchFamily="18" charset="0"/>
                <a:cs typeface="Times New Roman" panose="02020603050405020304" pitchFamily="18" charset="0"/>
              </a:rPr>
              <a:t>an KT&amp;NS. Nội dung này là những ý kiến phản biện về quyết toán NSNN làm cơ sở cho việc thảo luận và quyết định.</a:t>
            </a:r>
          </a:p>
          <a:p>
            <a:pPr marL="182880" indent="-182880" algn="just">
              <a:buNone/>
            </a:pPr>
            <a:r>
              <a:rPr lang="en-US" sz="2800" i="1">
                <a:latin typeface="Times New Roman" panose="02020603050405020304" pitchFamily="18" charset="0"/>
                <a:cs typeface="Times New Roman" panose="02020603050405020304" pitchFamily="18" charset="0"/>
              </a:rPr>
              <a:t>- </a:t>
            </a:r>
            <a:r>
              <a:rPr lang="vi-VN" sz="2800" i="1">
                <a:latin typeface="Times New Roman" panose="02020603050405020304" pitchFamily="18" charset="0"/>
                <a:cs typeface="Times New Roman" panose="02020603050405020304" pitchFamily="18" charset="0"/>
              </a:rPr>
              <a:t>Thứ </a:t>
            </a:r>
            <a:r>
              <a:rPr lang="vi-VN" sz="2800" i="1" dirty="0">
                <a:latin typeface="Times New Roman" panose="02020603050405020304" pitchFamily="18" charset="0"/>
                <a:cs typeface="Times New Roman" panose="02020603050405020304" pitchFamily="18" charset="0"/>
              </a:rPr>
              <a:t>sáu,</a:t>
            </a:r>
            <a:r>
              <a:rPr lang="vi-VN" sz="2800" dirty="0">
                <a:latin typeface="Times New Roman" panose="02020603050405020304" pitchFamily="18" charset="0"/>
                <a:cs typeface="Times New Roman" panose="02020603050405020304" pitchFamily="18" charset="0"/>
              </a:rPr>
              <a:t> trên cơ sở những đánh giá, Quốc hội, HĐND thảo luận và biểu quyết phê chuẩn; những vấn đề nào cần làm rõ thì yêu cầu UBNN, KTNN tiếp tục làm rõ</a:t>
            </a:r>
            <a:r>
              <a:rPr lang="en-US" sz="2800" dirty="0">
                <a:latin typeface="Times New Roman" panose="02020603050405020304" pitchFamily="18" charset="0"/>
                <a:cs typeface="Times New Roman" panose="02020603050405020304" pitchFamily="18" charset="0"/>
              </a:rPr>
              <a:t>.</a:t>
            </a:r>
          </a:p>
          <a:p>
            <a:pPr marL="109728" indent="0" algn="just">
              <a:buNone/>
            </a:pPr>
            <a:r>
              <a:rPr lang="vi-VN" sz="2800" dirty="0">
                <a:latin typeface="Times New Roman" panose="02020603050405020304" pitchFamily="18" charset="0"/>
                <a:cs typeface="Times New Roman" panose="02020603050405020304" pitchFamily="18" charset="0"/>
              </a:rPr>
              <a:t> </a:t>
            </a:r>
            <a:br>
              <a:rPr lang="vi-VN" sz="2500" dirty="0">
                <a:latin typeface="+mj-lt"/>
              </a:rPr>
            </a:br>
            <a:endParaRPr lang="vi-VN" sz="2500" b="1" dirty="0">
              <a:latin typeface="+mj-lt"/>
            </a:endParaRPr>
          </a:p>
        </p:txBody>
      </p:sp>
      <p:sp>
        <p:nvSpPr>
          <p:cNvPr id="3" name="Rectangle 2"/>
          <p:cNvSpPr txBox="1">
            <a:spLocks noGrp="1"/>
          </p:cNvSpPr>
          <p:nvPr>
            <p:ph type="title"/>
          </p:nvPr>
        </p:nvSpPr>
        <p:spPr>
          <a:xfrm>
            <a:off x="35169" y="152400"/>
            <a:ext cx="9067792" cy="533400"/>
          </a:xfrm>
        </p:spPr>
        <p:txBody>
          <a:bodyPr anchorCtr="1"/>
          <a:lstStyle/>
          <a:p>
            <a:pPr lvl="0" algn="ctr"/>
            <a:r>
              <a:rPr lang="en-US" sz="3200">
                <a:solidFill>
                  <a:schemeClr val="accent5"/>
                </a:solidFill>
                <a:latin typeface="Times New Roman" panose="02020603050405020304" pitchFamily="18" charset="0"/>
                <a:cs typeface="Times New Roman" panose="02020603050405020304" pitchFamily="18" charset="0"/>
              </a:rPr>
              <a:t>5. </a:t>
            </a:r>
            <a:r>
              <a:rPr lang="vi-VN" sz="3200">
                <a:solidFill>
                  <a:schemeClr val="accent5"/>
                </a:solidFill>
                <a:latin typeface="Times New Roman" panose="02020603050405020304" pitchFamily="18" charset="0"/>
                <a:cs typeface="Times New Roman" panose="02020603050405020304" pitchFamily="18" charset="0"/>
              </a:rPr>
              <a:t>Những vấn đề cơ bản cần tập trung thảo luận</a:t>
            </a:r>
            <a:endParaRPr lang="en-US" sz="3200" dirty="0">
              <a:latin typeface="Time s New Roman"/>
            </a:endParaRPr>
          </a:p>
        </p:txBody>
      </p:sp>
    </p:spTree>
  </p:cSld>
  <p:clrMapOvr>
    <a:masterClrMapping/>
  </p:clrMapOvr>
  <p:transition>
    <p:wedge/>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76017B3-5238-4531-B67D-6C8108C3690C}"/>
              </a:ext>
            </a:extLst>
          </p:cNvPr>
          <p:cNvSpPr>
            <a:spLocks noGrp="1"/>
          </p:cNvSpPr>
          <p:nvPr>
            <p:ph idx="1"/>
          </p:nvPr>
        </p:nvSpPr>
        <p:spPr>
          <a:xfrm>
            <a:off x="457200" y="1481328"/>
            <a:ext cx="8305800" cy="5071872"/>
          </a:xfrm>
        </p:spPr>
        <p:txBody>
          <a:bodyPr/>
          <a:lstStyle/>
          <a:p>
            <a:pPr marL="109728" indent="0">
              <a:buNone/>
            </a:pPr>
            <a:r>
              <a:rPr lang="en-US" sz="2400" b="1" dirty="0">
                <a:latin typeface="Times New Roman" panose="02020603050405020304" pitchFamily="18" charset="0"/>
                <a:cs typeface="Times New Roman" panose="02020603050405020304" pitchFamily="18" charset="0"/>
              </a:rPr>
              <a:t>1</a:t>
            </a:r>
            <a:r>
              <a:rPr lang="vi-VN"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Về</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hoàn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thiện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pháp</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luật</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về</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quản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lý</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tài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chính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ngân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sách</a:t>
            </a:r>
            <a:endParaRPr lang="en-US" sz="2400" b="1" dirty="0">
              <a:latin typeface="Times New Roman" panose="02020603050405020304" pitchFamily="18" charset="0"/>
              <a:cs typeface="Times New Roman" panose="02020603050405020304" pitchFamily="18" charset="0"/>
            </a:endParaRPr>
          </a:p>
          <a:p>
            <a:pPr indent="-365760" algn="just">
              <a:buNone/>
            </a:pPr>
            <a:r>
              <a:rPr lang="en-US" sz="2400">
                <a:latin typeface="Times New Roman" panose="02020603050405020304" pitchFamily="18" charset="0"/>
                <a:cs typeface="Times New Roman" panose="02020603050405020304" pitchFamily="18" charset="0"/>
              </a:rPr>
              <a:t>- 	Nghiên </a:t>
            </a:r>
            <a:r>
              <a:rPr lang="en-US" sz="2400" dirty="0" err="1">
                <a:latin typeface="Times New Roman" panose="02020603050405020304" pitchFamily="18" charset="0"/>
                <a:cs typeface="Times New Roman" panose="02020603050405020304" pitchFamily="18" charset="0"/>
              </a:rPr>
              <a:t>cứu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sửa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đổi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bổ</a:t>
            </a:r>
            <a:r>
              <a:rPr lang="en-US" sz="2400" dirty="0">
                <a:latin typeface="Times New Roman" panose="02020603050405020304" pitchFamily="18" charset="0"/>
                <a:cs typeface="Times New Roman" panose="02020603050405020304" pitchFamily="18" charset="0"/>
              </a:rPr>
              <a:t> sung </a:t>
            </a:r>
            <a:r>
              <a:rPr lang="en-US" sz="2400" dirty="0" err="1">
                <a:latin typeface="Times New Roman" panose="02020603050405020304" pitchFamily="18" charset="0"/>
                <a:cs typeface="Times New Roman" panose="02020603050405020304" pitchFamily="18" charset="0"/>
              </a:rPr>
              <a:t>Luật</a:t>
            </a:r>
            <a:r>
              <a:rPr lang="en-US" sz="2400" dirty="0">
                <a:latin typeface="Times New Roman" panose="02020603050405020304" pitchFamily="18" charset="0"/>
                <a:cs typeface="Times New Roman" panose="02020603050405020304" pitchFamily="18" charset="0"/>
              </a:rPr>
              <a:t> NSNN </a:t>
            </a:r>
            <a:r>
              <a:rPr lang="en-US" sz="2400" dirty="0" err="1">
                <a:latin typeface="Times New Roman" panose="02020603050405020304" pitchFamily="18" charset="0"/>
                <a:cs typeface="Times New Roman" panose="02020603050405020304" pitchFamily="18" charset="0"/>
              </a:rPr>
              <a:t>theo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hướng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bỏ</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lồng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ghép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sách</a:t>
            </a:r>
            <a:r>
              <a:rPr lang="en-US" sz="2400" dirty="0">
                <a:latin typeface="Times New Roman" panose="02020603050405020304" pitchFamily="18" charset="0"/>
                <a:cs typeface="Times New Roman" panose="02020603050405020304" pitchFamily="18" charset="0"/>
              </a:rPr>
              <a:t>.</a:t>
            </a:r>
          </a:p>
          <a:p>
            <a:pPr indent="-365760" algn="just">
              <a:buNone/>
            </a:pPr>
            <a:r>
              <a:rPr lang="en-US" sz="2400">
                <a:latin typeface="Times New Roman" panose="02020603050405020304" pitchFamily="18" charset="0"/>
                <a:cs typeface="Times New Roman" panose="02020603050405020304" pitchFamily="18" charset="0"/>
              </a:rPr>
              <a:t>- 	Nghiên </a:t>
            </a:r>
            <a:r>
              <a:rPr lang="en-US" sz="2400" dirty="0" err="1">
                <a:latin typeface="Times New Roman" panose="02020603050405020304" pitchFamily="18" charset="0"/>
                <a:cs typeface="Times New Roman" panose="02020603050405020304" pitchFamily="18" charset="0"/>
              </a:rPr>
              <a:t>cứu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sửa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đổi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bổ</a:t>
            </a:r>
            <a:r>
              <a:rPr lang="en-US" sz="2400" dirty="0">
                <a:latin typeface="Times New Roman" panose="02020603050405020304" pitchFamily="18" charset="0"/>
                <a:cs typeface="Times New Roman" panose="02020603050405020304" pitchFamily="18" charset="0"/>
              </a:rPr>
              <a:t> sung </a:t>
            </a:r>
            <a:r>
              <a:rPr lang="en-US" sz="2400" dirty="0" err="1">
                <a:latin typeface="Times New Roman" panose="02020603050405020304" pitchFamily="18" charset="0"/>
                <a:cs typeface="Times New Roman" panose="02020603050405020304" pitchFamily="18" charset="0"/>
              </a:rPr>
              <a:t>quy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cụ</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thẩm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quyền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HĐND </a:t>
            </a:r>
            <a:r>
              <a:rPr lang="en-US" sz="2400" dirty="0" err="1">
                <a:latin typeface="Times New Roman" panose="02020603050405020304" pitchFamily="18" charset="0"/>
                <a:cs typeface="Times New Roman" panose="02020603050405020304" pitchFamily="18" charset="0"/>
              </a:rPr>
              <a:t>cấp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tỉnh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bổ</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lý</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công</a:t>
            </a:r>
            <a:r>
              <a:rPr lang="en-US" sz="2400" dirty="0">
                <a:latin typeface="Times New Roman" panose="02020603050405020304" pitchFamily="18" charset="0"/>
                <a:cs typeface="Times New Roman" panose="02020603050405020304" pitchFamily="18" charset="0"/>
              </a:rPr>
              <a:t>.</a:t>
            </a:r>
          </a:p>
          <a:p>
            <a:pPr indent="-365760" algn="just">
              <a:buNone/>
            </a:pPr>
            <a:r>
              <a:rPr lang="en-US" sz="2400">
                <a:latin typeface="Times New Roman" panose="02020603050405020304" pitchFamily="18" charset="0"/>
                <a:cs typeface="Times New Roman" panose="02020603050405020304" pitchFamily="18" charset="0"/>
              </a:rPr>
              <a:t>- 	Quy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cụ</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loại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xuyên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đầu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tư</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xây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dựng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như</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nguồn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xổ</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chi </a:t>
            </a:r>
            <a:r>
              <a:rPr lang="en-US" sz="2400" dirty="0" err="1">
                <a:latin typeface="Times New Roman" panose="02020603050405020304" pitchFamily="18" charset="0"/>
                <a:cs typeface="Times New Roman" panose="02020603050405020304" pitchFamily="18" charset="0"/>
              </a:rPr>
              <a:t>sự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nghiệp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đầu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tư</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xây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dựng</a:t>
            </a:r>
            <a:r>
              <a:rPr lang="en-US" sz="2400" dirty="0">
                <a:latin typeface="Times New Roman" panose="02020603050405020304" pitchFamily="18" charset="0"/>
                <a:cs typeface="Times New Roman" panose="02020603050405020304" pitchFamily="18" charset="0"/>
              </a:rPr>
              <a:t>.</a:t>
            </a:r>
          </a:p>
          <a:p>
            <a:pPr indent="-365760" algn="just">
              <a:buNone/>
            </a:pPr>
            <a:r>
              <a:rPr lang="en-US" sz="2400">
                <a:latin typeface="Times New Roman" panose="02020603050405020304" pitchFamily="18" charset="0"/>
                <a:cs typeface="Times New Roman" panose="02020603050405020304" pitchFamily="18" charset="0"/>
              </a:rPr>
              <a:t>- 	Quy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cụ</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thẩm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quyền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nội</a:t>
            </a:r>
            <a:r>
              <a:rPr lang="en-US" sz="2400" dirty="0">
                <a:latin typeface="Times New Roman" panose="02020603050405020304" pitchFamily="18" charset="0"/>
                <a:cs typeface="Times New Roman" panose="02020603050405020304" pitchFamily="18" charset="0"/>
              </a:rPr>
              <a:t> dung </a:t>
            </a:r>
            <a:r>
              <a:rPr lang="en-US" sz="2400" dirty="0" err="1">
                <a:latin typeface="Times New Roman" panose="02020603050405020304" pitchFamily="18" charset="0"/>
                <a:cs typeface="Times New Roman" panose="02020603050405020304" pitchFamily="18" charset="0"/>
              </a:rPr>
              <a:t>công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cs typeface="Times New Roman" panose="02020603050405020304" pitchFamily="18" charset="0"/>
              </a:rPr>
              <a:t> </a:t>
            </a:r>
            <a:r>
              <a:rPr lang="en-US" sz="2400" err="1">
                <a:latin typeface="Times New Roman" panose="02020603050405020304" pitchFamily="18" charset="0"/>
                <a:cs typeface="Times New Roman" panose="02020603050405020304" pitchFamily="18" charset="0"/>
              </a:rPr>
              <a:t>từ</a:t>
            </a:r>
            <a:r>
              <a:rPr lang="en-US" sz="2400">
                <a:latin typeface="Times New Roman" panose="02020603050405020304" pitchFamily="18" charset="0"/>
                <a:cs typeface="Times New Roman" panose="02020603050405020304" pitchFamily="18" charset="0"/>
              </a:rPr>
              <a:t> Quỹ </a:t>
            </a:r>
            <a:r>
              <a:rPr lang="en-US" sz="2400" dirty="0" err="1">
                <a:latin typeface="Times New Roman" panose="02020603050405020304" pitchFamily="18" charset="0"/>
                <a:cs typeface="Times New Roman" panose="02020603050405020304" pitchFamily="18" charset="0"/>
              </a:rPr>
              <a:t>dự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trữ</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phòng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tăng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kiệm</a:t>
            </a:r>
            <a:r>
              <a:rPr lang="en-US" sz="2400" dirty="0">
                <a:latin typeface="Times New Roman" panose="02020603050405020304" pitchFamily="18" charset="0"/>
                <a:cs typeface="Times New Roman" panose="02020603050405020304" pitchFamily="18" charset="0"/>
              </a:rPr>
              <a:t> chi </a:t>
            </a:r>
            <a:r>
              <a:rPr lang="en-US" sz="2400" dirty="0" err="1">
                <a:latin typeface="Times New Roman" panose="02020603050405020304" pitchFamily="18" charset="0"/>
                <a:cs typeface="Times New Roman" panose="02020603050405020304" pitchFamily="18" charset="0"/>
              </a:rPr>
              <a:t>ngân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sách</a:t>
            </a:r>
            <a:r>
              <a:rPr lang="en-US" sz="2400" dirty="0">
                <a:latin typeface="Times New Roman" panose="02020603050405020304" pitchFamily="18" charset="0"/>
                <a:cs typeface="Times New Roman" panose="02020603050405020304" pitchFamily="18" charset="0"/>
              </a:rPr>
              <a:t>...</a:t>
            </a:r>
          </a:p>
          <a:p>
            <a:endParaRPr lang="en-US" dirty="0"/>
          </a:p>
        </p:txBody>
      </p:sp>
      <p:sp>
        <p:nvSpPr>
          <p:cNvPr id="3" name="Title 2">
            <a:extLst>
              <a:ext uri="{FF2B5EF4-FFF2-40B4-BE49-F238E27FC236}">
                <a16:creationId xmlns:a16="http://schemas.microsoft.com/office/drawing/2014/main" id="{DF94EC96-F311-4462-A0DA-547F567B5F5C}"/>
              </a:ext>
            </a:extLst>
          </p:cNvPr>
          <p:cNvSpPr>
            <a:spLocks noGrp="1"/>
          </p:cNvSpPr>
          <p:nvPr>
            <p:ph type="title"/>
          </p:nvPr>
        </p:nvSpPr>
        <p:spPr>
          <a:xfrm>
            <a:off x="457200" y="228600"/>
            <a:ext cx="8229600" cy="1477960"/>
          </a:xfrm>
        </p:spPr>
        <p:txBody>
          <a:bodyPr/>
          <a:lstStyle/>
          <a:p>
            <a:pPr algn="ctr"/>
            <a:r>
              <a:rPr lang="en-US" sz="2400" dirty="0">
                <a:solidFill>
                  <a:srgbClr val="FF0000"/>
                </a:solidFill>
                <a:effectLst/>
                <a:latin typeface="Times New Roman" panose="02020603050405020304" pitchFamily="18" charset="0"/>
                <a:cs typeface="Times New Roman" panose="02020603050405020304" pitchFamily="18" charset="0"/>
              </a:rPr>
              <a:t>V. MỘT SỐ ĐỀ XUẤT NHẰM NÂNG CAO HIỆU QUẢ CÔNG TÁC QUẢN LÝ, SỬ DỤNG NGÂN SÁCH VÀ </a:t>
            </a:r>
            <a:br>
              <a:rPr lang="en-US" sz="2400" dirty="0">
                <a:solidFill>
                  <a:srgbClr val="FF0000"/>
                </a:solidFill>
                <a:effectLst/>
                <a:latin typeface="Times New Roman" panose="02020603050405020304" pitchFamily="18" charset="0"/>
                <a:cs typeface="Times New Roman" panose="02020603050405020304" pitchFamily="18" charset="0"/>
              </a:rPr>
            </a:br>
            <a:r>
              <a:rPr lang="en-US" sz="2400" dirty="0">
                <a:solidFill>
                  <a:srgbClr val="FF0000"/>
                </a:solidFill>
                <a:effectLst/>
                <a:latin typeface="Times New Roman" panose="02020603050405020304" pitchFamily="18" charset="0"/>
                <a:cs typeface="Times New Roman" panose="02020603050405020304" pitchFamily="18" charset="0"/>
              </a:rPr>
              <a:t>GIÁM SÁT CỦA ĐẠI BIỂU HỘI ĐỒNG NHÂN DÂN</a:t>
            </a:r>
            <a:br>
              <a:rPr lang="en-US" sz="2400" dirty="0">
                <a:effectLst/>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2475544"/>
      </p:ext>
    </p:extLst>
  </p:cSld>
  <p:clrMapOvr>
    <a:masterClrMapping/>
  </p:clrMapOvr>
  <p:transition>
    <p:wedg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76017B3-5238-4531-B67D-6C8108C3690C}"/>
              </a:ext>
            </a:extLst>
          </p:cNvPr>
          <p:cNvSpPr>
            <a:spLocks noGrp="1"/>
          </p:cNvSpPr>
          <p:nvPr>
            <p:ph idx="1"/>
          </p:nvPr>
        </p:nvSpPr>
        <p:spPr>
          <a:xfrm>
            <a:off x="457200" y="1481328"/>
            <a:ext cx="8305800" cy="5071872"/>
          </a:xfrm>
        </p:spPr>
        <p:txBody>
          <a:bodyPr/>
          <a:lstStyle/>
          <a:p>
            <a:pPr indent="-548640">
              <a:spcAft>
                <a:spcPts val="400"/>
              </a:spcAft>
              <a:buNone/>
            </a:pPr>
            <a:r>
              <a:rPr lang="en-US" sz="2600" b="1" dirty="0">
                <a:latin typeface="Times New Roman" panose="02020603050405020304" pitchFamily="18" charset="0"/>
                <a:cs typeface="Times New Roman" panose="02020603050405020304" pitchFamily="18" charset="0"/>
              </a:rPr>
              <a:t>2</a:t>
            </a:r>
            <a:r>
              <a:rPr lang="vi-VN"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Về</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nâng</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cao</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năng</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lực</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cho</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đại</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biểu</a:t>
            </a:r>
            <a:r>
              <a:rPr lang="en-US" sz="2600" b="1" dirty="0">
                <a:latin typeface="Times New Roman" panose="02020603050405020304" pitchFamily="18" charset="0"/>
                <a:cs typeface="Times New Roman" panose="02020603050405020304" pitchFamily="18" charset="0"/>
              </a:rPr>
              <a:t> HĐND</a:t>
            </a:r>
            <a:endParaRPr lang="en-US" sz="2600" dirty="0">
              <a:latin typeface="Times New Roman" panose="02020603050405020304" pitchFamily="18" charset="0"/>
              <a:cs typeface="Times New Roman" panose="02020603050405020304" pitchFamily="18" charset="0"/>
            </a:endParaRPr>
          </a:p>
          <a:p>
            <a:pPr indent="-548640" algn="just">
              <a:spcAft>
                <a:spcPts val="400"/>
              </a:spcAft>
              <a:buNone/>
            </a:pPr>
            <a:r>
              <a:rPr lang="en-US" sz="2600">
                <a:latin typeface="Times New Roman" panose="02020603050405020304" pitchFamily="18" charset="0"/>
                <a:cs typeface="Times New Roman" panose="02020603050405020304" pitchFamily="18" charset="0"/>
              </a:rPr>
              <a:t>- 	Cần </a:t>
            </a:r>
            <a:r>
              <a:rPr lang="en-US" sz="2600" dirty="0" err="1">
                <a:latin typeface="Times New Roman" panose="02020603050405020304" pitchFamily="18" charset="0"/>
                <a:cs typeface="Times New Roman" panose="02020603050405020304" pitchFamily="18" charset="0"/>
              </a:rPr>
              <a:t>có</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quy</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định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cụ</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thể</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hơn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về</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trình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độ</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chuyên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môn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nghiệp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vụ</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của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các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đại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biểu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tham</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các</a:t>
            </a:r>
            <a:r>
              <a:rPr lang="en-US" sz="2600" dirty="0">
                <a:latin typeface="Times New Roman" panose="02020603050405020304" pitchFamily="18" charset="0"/>
                <a:cs typeface="Times New Roman" panose="02020603050405020304" pitchFamily="18" charset="0"/>
              </a:rPr>
              <a:t> Ban </a:t>
            </a:r>
            <a:r>
              <a:rPr lang="en-US" sz="2600" dirty="0" err="1">
                <a:latin typeface="Times New Roman" panose="02020603050405020304" pitchFamily="18" charset="0"/>
                <a:cs typeface="Times New Roman" panose="02020603050405020304" pitchFamily="18" charset="0"/>
              </a:rPr>
              <a:t>của</a:t>
            </a:r>
            <a:r>
              <a:rPr lang="en-US" sz="2600" dirty="0">
                <a:latin typeface="Times New Roman" panose="02020603050405020304" pitchFamily="18" charset="0"/>
                <a:cs typeface="Times New Roman" panose="02020603050405020304" pitchFamily="18" charset="0"/>
              </a:rPr>
              <a:t> HĐND.</a:t>
            </a:r>
          </a:p>
          <a:p>
            <a:pPr indent="-548640" algn="just">
              <a:spcAft>
                <a:spcPts val="400"/>
              </a:spcAft>
              <a:buNone/>
            </a:pPr>
            <a:r>
              <a:rPr lang="en-US" sz="2600">
                <a:latin typeface="Times New Roman" panose="02020603050405020304" pitchFamily="18" charset="0"/>
                <a:cs typeface="Times New Roman" panose="02020603050405020304" pitchFamily="18" charset="0"/>
              </a:rPr>
              <a:t>- 	Thường </a:t>
            </a:r>
            <a:r>
              <a:rPr lang="en-US" sz="2600" dirty="0" err="1">
                <a:latin typeface="Times New Roman" panose="02020603050405020304" pitchFamily="18" charset="0"/>
                <a:cs typeface="Times New Roman" panose="02020603050405020304" pitchFamily="18" charset="0"/>
              </a:rPr>
              <a:t>xuyên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đào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tạo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bồi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dưỡng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về</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chuyên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môn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nghiệp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vụ</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và</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các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kỹ</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năng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thẩm</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giám</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sát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chất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vấn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trả</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lời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chất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vấn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các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đại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biểu</a:t>
            </a:r>
            <a:r>
              <a:rPr lang="en-US" sz="2600" dirty="0">
                <a:latin typeface="Times New Roman" panose="02020603050405020304" pitchFamily="18" charset="0"/>
                <a:cs typeface="Times New Roman" panose="02020603050405020304" pitchFamily="18" charset="0"/>
              </a:rPr>
              <a:t> HĐND, </a:t>
            </a:r>
            <a:r>
              <a:rPr lang="en-US" sz="2600" dirty="0" err="1">
                <a:latin typeface="Times New Roman" panose="02020603050405020304" pitchFamily="18" charset="0"/>
                <a:cs typeface="Times New Roman" panose="02020603050405020304" pitchFamily="18" charset="0"/>
              </a:rPr>
              <a:t>nhất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là</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các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đại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biểu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tham</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lần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đầu</a:t>
            </a:r>
            <a:r>
              <a:rPr lang="en-US" sz="2600" dirty="0">
                <a:latin typeface="Times New Roman" panose="02020603050405020304" pitchFamily="18" charset="0"/>
                <a:cs typeface="Times New Roman" panose="02020603050405020304" pitchFamily="18" charset="0"/>
              </a:rPr>
              <a:t>.</a:t>
            </a:r>
          </a:p>
          <a:p>
            <a:pPr indent="-548640" algn="just">
              <a:spcAft>
                <a:spcPts val="400"/>
              </a:spcAft>
              <a:buNone/>
            </a:pPr>
            <a:r>
              <a:rPr lang="en-US" sz="2600">
                <a:latin typeface="Times New Roman" panose="02020603050405020304" pitchFamily="18" charset="0"/>
                <a:cs typeface="Times New Roman" panose="02020603050405020304" pitchFamily="18" charset="0"/>
              </a:rPr>
              <a:t>- 	Tăng </a:t>
            </a:r>
            <a:r>
              <a:rPr lang="en-US" sz="2600" dirty="0" err="1">
                <a:latin typeface="Times New Roman" panose="02020603050405020304" pitchFamily="18" charset="0"/>
                <a:cs typeface="Times New Roman" panose="02020603050405020304" pitchFamily="18" charset="0"/>
              </a:rPr>
              <a:t>cường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thêm</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số</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lượng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đại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biểu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chuyên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trách</a:t>
            </a:r>
            <a:r>
              <a:rPr lang="en-US" sz="2600">
                <a:latin typeface="Times New Roman" panose="02020603050405020304" pitchFamily="18" charset="0"/>
                <a:cs typeface="Times New Roman" panose="02020603050405020304" pitchFamily="18" charset="0"/>
              </a:rPr>
              <a:t>, cần </a:t>
            </a:r>
            <a:r>
              <a:rPr lang="en-US" sz="2600" dirty="0" err="1">
                <a:latin typeface="Times New Roman" panose="02020603050405020304" pitchFamily="18" charset="0"/>
                <a:cs typeface="Times New Roman" panose="02020603050405020304" pitchFamily="18" charset="0"/>
              </a:rPr>
              <a:t>có</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các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chuyên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viên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giúp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việc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các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đại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biểu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nhất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là</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các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đại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biểu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chuyên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trách</a:t>
            </a:r>
            <a:r>
              <a:rPr lang="en-US" sz="2600" dirty="0">
                <a:latin typeface="Times New Roman" panose="02020603050405020304" pitchFamily="18" charset="0"/>
                <a:cs typeface="Times New Roman" panose="02020603050405020304" pitchFamily="18" charset="0"/>
              </a:rPr>
              <a:t>.</a:t>
            </a:r>
          </a:p>
          <a:p>
            <a:r>
              <a:rPr lang="en-US" b="1" dirty="0"/>
              <a:t>	</a:t>
            </a:r>
            <a:endParaRPr lang="en-US" dirty="0"/>
          </a:p>
        </p:txBody>
      </p:sp>
      <p:sp>
        <p:nvSpPr>
          <p:cNvPr id="3" name="Title 2">
            <a:extLst>
              <a:ext uri="{FF2B5EF4-FFF2-40B4-BE49-F238E27FC236}">
                <a16:creationId xmlns:a16="http://schemas.microsoft.com/office/drawing/2014/main" id="{DF94EC96-F311-4462-A0DA-547F567B5F5C}"/>
              </a:ext>
            </a:extLst>
          </p:cNvPr>
          <p:cNvSpPr>
            <a:spLocks noGrp="1"/>
          </p:cNvSpPr>
          <p:nvPr>
            <p:ph type="title"/>
          </p:nvPr>
        </p:nvSpPr>
        <p:spPr>
          <a:xfrm>
            <a:off x="457200" y="386306"/>
            <a:ext cx="8065911" cy="1097844"/>
          </a:xfrm>
        </p:spPr>
        <p:txBody>
          <a:bodyPr/>
          <a:lstStyle/>
          <a:p>
            <a:pPr algn="ctr"/>
            <a:r>
              <a:rPr lang="en-US" sz="2400" dirty="0">
                <a:solidFill>
                  <a:srgbClr val="FF0000"/>
                </a:solidFill>
                <a:effectLst/>
                <a:latin typeface="Times New Roman" panose="02020603050405020304" pitchFamily="18" charset="0"/>
                <a:cs typeface="Times New Roman" panose="02020603050405020304" pitchFamily="18" charset="0"/>
              </a:rPr>
              <a:t>V. MỘT SỐ ĐỀ XUẤT NHẰM NÂNG CAO HIỆU QUẢ CÔNG TÁC QUẢN LÝ, SỬ DỤNG NGÂN SÁCH VÀ </a:t>
            </a:r>
            <a:br>
              <a:rPr lang="en-US" sz="2400" dirty="0">
                <a:solidFill>
                  <a:srgbClr val="FF0000"/>
                </a:solidFill>
                <a:effectLst/>
                <a:latin typeface="Times New Roman" panose="02020603050405020304" pitchFamily="18" charset="0"/>
                <a:cs typeface="Times New Roman" panose="02020603050405020304" pitchFamily="18" charset="0"/>
              </a:rPr>
            </a:br>
            <a:r>
              <a:rPr lang="en-US" sz="2400" dirty="0">
                <a:solidFill>
                  <a:srgbClr val="FF0000"/>
                </a:solidFill>
                <a:effectLst/>
                <a:latin typeface="Times New Roman" panose="02020603050405020304" pitchFamily="18" charset="0"/>
                <a:cs typeface="Times New Roman" panose="02020603050405020304" pitchFamily="18" charset="0"/>
              </a:rPr>
              <a:t>GIÁM SÁT CỦA ĐẠI BIỂU HỘI ĐỒNG NHÂN DÂN</a:t>
            </a:r>
            <a:br>
              <a:rPr lang="en-US" sz="2400" dirty="0">
                <a:effectLst/>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4247403"/>
      </p:ext>
    </p:extLst>
  </p:cSld>
  <p:clrMapOvr>
    <a:masterClrMapping/>
  </p:clrMapOvr>
  <p:transition>
    <p:wedge/>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76017B3-5238-4531-B67D-6C8108C3690C}"/>
              </a:ext>
            </a:extLst>
          </p:cNvPr>
          <p:cNvSpPr>
            <a:spLocks noGrp="1"/>
          </p:cNvSpPr>
          <p:nvPr>
            <p:ph idx="1"/>
          </p:nvPr>
        </p:nvSpPr>
        <p:spPr>
          <a:xfrm>
            <a:off x="457200" y="1481328"/>
            <a:ext cx="8305800" cy="5071872"/>
          </a:xfrm>
        </p:spPr>
        <p:txBody>
          <a:bodyPr/>
          <a:lstStyle/>
          <a:p>
            <a:pPr indent="-365760" algn="just">
              <a:spcAft>
                <a:spcPts val="400"/>
              </a:spcAft>
              <a:buNone/>
            </a:pPr>
            <a:r>
              <a:rPr lang="en-US" b="1" dirty="0">
                <a:latin typeface="Times New Roman" panose="02020603050405020304" pitchFamily="18" charset="0"/>
                <a:cs typeface="Times New Roman" panose="02020603050405020304" pitchFamily="18" charset="0"/>
              </a:rPr>
              <a:t>3. </a:t>
            </a:r>
            <a:r>
              <a:rPr lang="en-US" b="1" dirty="0" err="1">
                <a:latin typeface="Times New Roman" panose="02020603050405020304" pitchFamily="18" charset="0"/>
                <a:cs typeface="Times New Roman" panose="02020603050405020304" pitchFamily="18" charset="0"/>
              </a:rPr>
              <a:t>Về</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cơ</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chế</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phối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hợp</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giữa</a:t>
            </a:r>
            <a:r>
              <a:rPr lang="en-US" b="1" dirty="0">
                <a:latin typeface="Times New Roman" panose="02020603050405020304" pitchFamily="18" charset="0"/>
                <a:cs typeface="Times New Roman" panose="02020603050405020304" pitchFamily="18" charset="0"/>
              </a:rPr>
              <a:t> HĐND </a:t>
            </a:r>
            <a:r>
              <a:rPr lang="en-US" b="1" dirty="0" err="1">
                <a:latin typeface="Times New Roman" panose="02020603050405020304" pitchFamily="18" charset="0"/>
                <a:cs typeface="Times New Roman" panose="02020603050405020304" pitchFamily="18" charset="0"/>
              </a:rPr>
              <a:t>với</a:t>
            </a:r>
            <a:r>
              <a:rPr lang="en-US" b="1" dirty="0">
                <a:latin typeface="Times New Roman" panose="02020603050405020304" pitchFamily="18" charset="0"/>
                <a:cs typeface="Times New Roman" panose="02020603050405020304" pitchFamily="18" charset="0"/>
              </a:rPr>
              <a:t> KTNN</a:t>
            </a:r>
          </a:p>
          <a:p>
            <a:pPr marL="0" indent="0" algn="just">
              <a:spcAft>
                <a:spcPts val="400"/>
              </a:spcAft>
              <a:buNone/>
            </a:pPr>
            <a:r>
              <a:rPr lang="en-US" dirty="0" err="1">
                <a:latin typeface="Times New Roman" panose="02020603050405020304" pitchFamily="18" charset="0"/>
                <a:cs typeface="Times New Roman" panose="02020603050405020304" pitchFamily="18" charset="0"/>
              </a:rPr>
              <a:t>Ngoài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nội</a:t>
            </a:r>
            <a:r>
              <a:rPr lang="en-US" dirty="0">
                <a:latin typeface="Times New Roman" panose="02020603050405020304" pitchFamily="18" charset="0"/>
                <a:cs typeface="Times New Roman" panose="02020603050405020304" pitchFamily="18" charset="0"/>
              </a:rPr>
              <a:t> dung </a:t>
            </a:r>
            <a:r>
              <a:rPr lang="en-US" dirty="0" err="1">
                <a:latin typeface="Times New Roman" panose="02020603050405020304" pitchFamily="18" charset="0"/>
                <a:cs typeface="Times New Roman" panose="02020603050405020304" pitchFamily="18" charset="0"/>
              </a:rPr>
              <a:t>phối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giữa</a:t>
            </a:r>
            <a:r>
              <a:rPr lang="en-US" dirty="0">
                <a:latin typeface="Times New Roman" panose="02020603050405020304" pitchFamily="18" charset="0"/>
                <a:cs typeface="Times New Roman" panose="02020603050405020304" pitchFamily="18" charset="0"/>
              </a:rPr>
              <a:t> HĐND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KTNN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gian</a:t>
            </a:r>
            <a:r>
              <a:rPr lang="en-US" dirty="0">
                <a:latin typeface="Times New Roman" panose="02020603050405020304" pitchFamily="18" charset="0"/>
                <a:cs typeface="Times New Roman" panose="02020603050405020304" pitchFamily="18" charset="0"/>
              </a:rPr>
              <a:t> qua,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góp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giúp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biểu</a:t>
            </a:r>
            <a:r>
              <a:rPr lang="en-US" dirty="0">
                <a:latin typeface="Times New Roman" panose="02020603050405020304" pitchFamily="18" charset="0"/>
                <a:cs typeface="Times New Roman" panose="02020603050405020304" pitchFamily="18" charset="0"/>
              </a:rPr>
              <a:t> HĐND, </a:t>
            </a:r>
            <a:r>
              <a:rPr lang="en-US" dirty="0" err="1">
                <a:latin typeface="Times New Roman" panose="02020603050405020304" pitchFamily="18" charset="0"/>
                <a:cs typeface="Times New Roman" panose="02020603050405020304" pitchFamily="18" charset="0"/>
              </a:rPr>
              <a:t>đề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nghị</a:t>
            </a:r>
            <a:r>
              <a:rPr lang="en-US" dirty="0">
                <a:latin typeface="Times New Roman" panose="02020603050405020304" pitchFamily="18" charset="0"/>
                <a:cs typeface="Times New Roman" panose="02020603050405020304" pitchFamily="18" charset="0"/>
              </a:rPr>
              <a:t> HĐND </a:t>
            </a:r>
            <a:r>
              <a:rPr lang="en-US" dirty="0" err="1">
                <a:latin typeface="Times New Roman" panose="02020603050405020304" pitchFamily="18" charset="0"/>
                <a:cs typeface="Times New Roman" panose="02020603050405020304" pitchFamily="18" charset="0"/>
              </a:rPr>
              <a:t>tỉnh</a:t>
            </a:r>
            <a:r>
              <a:rPr lang="en-US" dirty="0">
                <a:latin typeface="Times New Roman" panose="02020603050405020304" pitchFamily="18" charset="0"/>
                <a:cs typeface="Times New Roman" panose="02020603050405020304" pitchFamily="18" charset="0"/>
              </a:rPr>
              <a:t>:</a:t>
            </a:r>
          </a:p>
          <a:p>
            <a:pPr indent="-365760" algn="just">
              <a:spcAft>
                <a:spcPts val="400"/>
              </a:spcAft>
              <a:buNone/>
            </a:pPr>
            <a:r>
              <a:rPr lang="en-US">
                <a:latin typeface="Times New Roman" panose="02020603050405020304" pitchFamily="18" charset="0"/>
                <a:cs typeface="Times New Roman" panose="02020603050405020304" pitchFamily="18" charset="0"/>
              </a:rPr>
              <a:t>- 	Tăng </a:t>
            </a:r>
            <a:r>
              <a:rPr lang="en-US" dirty="0" err="1">
                <a:latin typeface="Times New Roman" panose="02020603050405020304" pitchFamily="18" charset="0"/>
                <a:cs typeface="Times New Roman" panose="02020603050405020304" pitchFamily="18" charset="0"/>
              </a:rPr>
              <a:t>cường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nữa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KTNN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việc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đổi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thông</a:t>
            </a:r>
            <a:r>
              <a:rPr lang="en-US" dirty="0">
                <a:latin typeface="Times New Roman" panose="02020603050405020304" pitchFamily="18" charset="0"/>
                <a:cs typeface="Times New Roman" panose="02020603050405020304" pitchFamily="18" charset="0"/>
              </a:rPr>
              <a:t> tin. </a:t>
            </a:r>
            <a:r>
              <a:rPr lang="en-US" dirty="0" err="1">
                <a:latin typeface="Times New Roman" panose="02020603050405020304" pitchFamily="18" charset="0"/>
                <a:cs typeface="Times New Roman" panose="02020603050405020304" pitchFamily="18" charset="0"/>
              </a:rPr>
              <a:t>Đề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kiểm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chuyên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chủ</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phục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vụ</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HĐND, </a:t>
            </a:r>
            <a:r>
              <a:rPr lang="en-US" dirty="0" err="1">
                <a:latin typeface="Times New Roman" panose="02020603050405020304" pitchFamily="18" charset="0"/>
                <a:cs typeface="Times New Roman" panose="02020603050405020304" pitchFamily="18" charset="0"/>
              </a:rPr>
              <a:t>nhất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vấn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biểu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tâm</a:t>
            </a:r>
            <a:r>
              <a:rPr lang="en-US" dirty="0">
                <a:latin typeface="Times New Roman" panose="02020603050405020304" pitchFamily="18" charset="0"/>
                <a:cs typeface="Times New Roman" panose="02020603050405020304" pitchFamily="18" charset="0"/>
              </a:rPr>
              <a:t>.</a:t>
            </a:r>
          </a:p>
          <a:p>
            <a:pPr indent="-365760" algn="just">
              <a:spcAft>
                <a:spcPts val="400"/>
              </a:spcAft>
              <a:buNone/>
            </a:pPr>
            <a:r>
              <a:rPr lang="en-US">
                <a:latin typeface="Times New Roman" panose="02020603050405020304" pitchFamily="18" charset="0"/>
                <a:cs typeface="Times New Roman" panose="02020603050405020304" pitchFamily="18" charset="0"/>
              </a:rPr>
              <a:t>- 	Sử </a:t>
            </a:r>
            <a:r>
              <a:rPr lang="en-US" dirty="0" err="1">
                <a:latin typeface="Times New Roman" panose="02020603050405020304" pitchFamily="18" charset="0"/>
                <a:cs typeface="Times New Roman" panose="02020603050405020304" pitchFamily="18" charset="0"/>
              </a:rPr>
              <a:t>dụng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KTNN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quyết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định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toán</a:t>
            </a:r>
            <a:r>
              <a:rPr lang="en-US" dirty="0">
                <a:latin typeface="Times New Roman" panose="02020603050405020304" pitchFamily="18" charset="0"/>
                <a:cs typeface="Times New Roman" panose="02020603050405020304" pitchFamily="18" charset="0"/>
              </a:rPr>
              <a:t> NSNN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phê</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chuẩn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quyết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toán</a:t>
            </a:r>
            <a:r>
              <a:rPr lang="en-US" dirty="0">
                <a:latin typeface="Times New Roman" panose="02020603050405020304" pitchFamily="18" charset="0"/>
                <a:cs typeface="Times New Roman" panose="02020603050405020304" pitchFamily="18" charset="0"/>
              </a:rPr>
              <a:t> NSĐP./.  </a:t>
            </a:r>
          </a:p>
          <a:p>
            <a:pPr marL="109728" indent="0">
              <a:buNone/>
            </a:pPr>
            <a:endParaRPr lang="en-US" dirty="0"/>
          </a:p>
        </p:txBody>
      </p:sp>
      <p:sp>
        <p:nvSpPr>
          <p:cNvPr id="3" name="Title 2">
            <a:extLst>
              <a:ext uri="{FF2B5EF4-FFF2-40B4-BE49-F238E27FC236}">
                <a16:creationId xmlns:a16="http://schemas.microsoft.com/office/drawing/2014/main" id="{DF94EC96-F311-4462-A0DA-547F567B5F5C}"/>
              </a:ext>
            </a:extLst>
          </p:cNvPr>
          <p:cNvSpPr>
            <a:spLocks noGrp="1"/>
          </p:cNvSpPr>
          <p:nvPr>
            <p:ph type="title"/>
          </p:nvPr>
        </p:nvSpPr>
        <p:spPr>
          <a:xfrm>
            <a:off x="457200" y="304800"/>
            <a:ext cx="8153400" cy="1176528"/>
          </a:xfrm>
        </p:spPr>
        <p:txBody>
          <a:bodyPr/>
          <a:lstStyle/>
          <a:p>
            <a:pPr algn="ctr"/>
            <a:r>
              <a:rPr lang="en-US" sz="2400" dirty="0">
                <a:solidFill>
                  <a:srgbClr val="FF0000"/>
                </a:solidFill>
                <a:effectLst/>
                <a:latin typeface="Times New Roman" panose="02020603050405020304" pitchFamily="18" charset="0"/>
                <a:cs typeface="Times New Roman" panose="02020603050405020304" pitchFamily="18" charset="0"/>
              </a:rPr>
              <a:t>V. MỘT SỐ ĐỀ XUẤT NHẰM NÂNG CAO HIỆU QUẢ CÔNG TÁC QUẢN LÝ, SỬ DỤNG NGÂN SÁCH VÀ </a:t>
            </a:r>
            <a:br>
              <a:rPr lang="en-US" sz="2400" dirty="0">
                <a:solidFill>
                  <a:srgbClr val="FF0000"/>
                </a:solidFill>
                <a:effectLst/>
                <a:latin typeface="Times New Roman" panose="02020603050405020304" pitchFamily="18" charset="0"/>
                <a:cs typeface="Times New Roman" panose="02020603050405020304" pitchFamily="18" charset="0"/>
              </a:rPr>
            </a:br>
            <a:r>
              <a:rPr lang="en-US" sz="2400" dirty="0">
                <a:solidFill>
                  <a:srgbClr val="FF0000"/>
                </a:solidFill>
                <a:effectLst/>
                <a:latin typeface="Times New Roman" panose="02020603050405020304" pitchFamily="18" charset="0"/>
                <a:cs typeface="Times New Roman" panose="02020603050405020304" pitchFamily="18" charset="0"/>
              </a:rPr>
              <a:t>GIÁM SÁT CỦA ĐẠI BIỂU HỘI ĐỒNG NHÂN DÂN</a:t>
            </a:r>
            <a:br>
              <a:rPr lang="en-US" sz="2400" dirty="0">
                <a:effectLst/>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0796271"/>
      </p:ext>
    </p:extLst>
  </p:cSld>
  <p:clrMapOvr>
    <a:masterClrMapping/>
  </p:clrMapOvr>
  <p:transition>
    <p:wedge/>
  </p:transition>
</p:sld>
</file>

<file path=ppt/slides/slide67.xml><?xml version="1.0" encoding="utf-8"?>
<p:sld xmlns:a="http://schemas.openxmlformats.org/drawingml/2006/main" xmlns:r="http://schemas.openxmlformats.org/officeDocument/2006/relationships" xmlns:p="http://schemas.openxmlformats.org/presentationml/2006/main">
  <p:cSld name="Slide51">
    <p:spTree>
      <p:nvGrpSpPr>
        <p:cNvPr id="1" name=""/>
        <p:cNvGrpSpPr/>
        <p:nvPr/>
      </p:nvGrpSpPr>
      <p:grpSpPr>
        <a:xfrm>
          <a:off x="0" y="0"/>
          <a:ext cx="0" cy="0"/>
          <a:chOff x="0" y="0"/>
          <a:chExt cx="0" cy="0"/>
        </a:xfrm>
      </p:grpSpPr>
      <p:sp>
        <p:nvSpPr>
          <p:cNvPr id="3" name="Rectangle 2"/>
          <p:cNvSpPr txBox="1">
            <a:spLocks noGrp="1"/>
          </p:cNvSpPr>
          <p:nvPr>
            <p:ph type="title"/>
          </p:nvPr>
        </p:nvSpPr>
        <p:spPr>
          <a:xfrm>
            <a:off x="0" y="17585"/>
            <a:ext cx="9144000" cy="5715004"/>
          </a:xfrm>
        </p:spPr>
        <p:txBody>
          <a:bodyPr anchorCtr="1"/>
          <a:lstStyle/>
          <a:p>
            <a:pPr lvl="0" algn="ctr"/>
            <a:r>
              <a:rPr lang="en-US" dirty="0" err="1">
                <a:solidFill>
                  <a:schemeClr val="accent4"/>
                </a:solidFill>
                <a:latin typeface="Times New Roman" panose="02020603050405020304" pitchFamily="18" charset="0"/>
                <a:cs typeface="Times New Roman" panose="02020603050405020304" pitchFamily="18" charset="0"/>
              </a:rPr>
              <a:t>Trân</a:t>
            </a:r>
            <a:r>
              <a:rPr lang="en-US" dirty="0">
                <a:solidFill>
                  <a:schemeClr val="accent4"/>
                </a:solidFill>
                <a:latin typeface="Times New Roman" panose="02020603050405020304" pitchFamily="18" charset="0"/>
                <a:cs typeface="Times New Roman" panose="02020603050405020304" pitchFamily="18" charset="0"/>
              </a:rPr>
              <a:t> </a:t>
            </a:r>
            <a:r>
              <a:rPr lang="en-US" dirty="0" err="1">
                <a:solidFill>
                  <a:schemeClr val="accent4"/>
                </a:solidFill>
                <a:latin typeface="Times New Roman" panose="02020603050405020304" pitchFamily="18" charset="0"/>
                <a:cs typeface="Times New Roman" panose="02020603050405020304" pitchFamily="18" charset="0"/>
              </a:rPr>
              <a:t>trọng</a:t>
            </a:r>
            <a:r>
              <a:rPr lang="en-US" dirty="0">
                <a:solidFill>
                  <a:schemeClr val="accent4"/>
                </a:solidFill>
                <a:latin typeface="Times New Roman" panose="02020603050405020304" pitchFamily="18" charset="0"/>
                <a:cs typeface="Times New Roman" panose="02020603050405020304" pitchFamily="18" charset="0"/>
              </a:rPr>
              <a:t> </a:t>
            </a:r>
            <a:r>
              <a:rPr lang="vi-VN" dirty="0">
                <a:solidFill>
                  <a:schemeClr val="accent4"/>
                </a:solidFill>
                <a:latin typeface="Times New Roman" panose="02020603050405020304" pitchFamily="18" charset="0"/>
                <a:cs typeface="Times New Roman" panose="02020603050405020304" pitchFamily="18" charset="0"/>
              </a:rPr>
              <a:t>cảm ơn sự </a:t>
            </a:r>
            <a:br>
              <a:rPr lang="en-US" dirty="0">
                <a:solidFill>
                  <a:schemeClr val="accent4"/>
                </a:solidFill>
                <a:latin typeface="Times New Roman" panose="02020603050405020304" pitchFamily="18" charset="0"/>
                <a:cs typeface="Times New Roman" panose="02020603050405020304" pitchFamily="18" charset="0"/>
              </a:rPr>
            </a:br>
            <a:r>
              <a:rPr lang="vi-VN" dirty="0">
                <a:solidFill>
                  <a:schemeClr val="accent4"/>
                </a:solidFill>
                <a:latin typeface="Times New Roman" panose="02020603050405020304" pitchFamily="18" charset="0"/>
                <a:cs typeface="Times New Roman" panose="02020603050405020304" pitchFamily="18" charset="0"/>
              </a:rPr>
              <a:t>chú ý</a:t>
            </a:r>
            <a:r>
              <a:rPr lang="en-US" dirty="0">
                <a:solidFill>
                  <a:schemeClr val="accent4"/>
                </a:solidFill>
                <a:latin typeface="Times New Roman" panose="02020603050405020304" pitchFamily="18" charset="0"/>
                <a:cs typeface="Times New Roman" panose="02020603050405020304" pitchFamily="18" charset="0"/>
              </a:rPr>
              <a:t> </a:t>
            </a:r>
            <a:r>
              <a:rPr lang="vi-VN" dirty="0">
                <a:solidFill>
                  <a:schemeClr val="accent4"/>
                </a:solidFill>
                <a:latin typeface="Times New Roman" panose="02020603050405020304" pitchFamily="18" charset="0"/>
                <a:cs typeface="Times New Roman" panose="02020603050405020304" pitchFamily="18" charset="0"/>
              </a:rPr>
              <a:t>theo dõi của quý vị !</a:t>
            </a:r>
            <a:endParaRPr lang="en-US" dirty="0">
              <a:solidFill>
                <a:schemeClr val="accent4"/>
              </a:solidFill>
              <a:latin typeface="Times New Roman" panose="02020603050405020304" pitchFamily="18" charset="0"/>
              <a:cs typeface="Times New Roman" panose="02020603050405020304" pitchFamily="18" charset="0"/>
            </a:endParaRPr>
          </a:p>
        </p:txBody>
      </p:sp>
    </p:spTree>
  </p:cSld>
  <p:clrMapOvr>
    <a:masterClrMapping/>
  </p:clrMapOvr>
  <p:transition>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382000" cy="609600"/>
          </a:xfrm>
        </p:spPr>
        <p:txBody>
          <a:bodyPr>
            <a:normAutofit/>
          </a:bodyPr>
          <a:lstStyle/>
          <a:p>
            <a:pPr algn="ctr"/>
            <a:r>
              <a:rPr lang="en-US" sz="2800" dirty="0">
                <a:solidFill>
                  <a:srgbClr val="000099"/>
                </a:solidFill>
                <a:latin typeface="+mn-lt"/>
                <a:ea typeface="+mn-ea"/>
                <a:cs typeface="+mn-cs"/>
              </a:rPr>
              <a:t>3. </a:t>
            </a:r>
            <a:r>
              <a:rPr lang="en-US" sz="2800" dirty="0" err="1">
                <a:solidFill>
                  <a:srgbClr val="000099"/>
                </a:solidFill>
                <a:latin typeface="+mn-lt"/>
                <a:ea typeface="+mn-ea"/>
                <a:cs typeface="+mn-cs"/>
              </a:rPr>
              <a:t>Nhiệm</a:t>
            </a:r>
            <a:r>
              <a:rPr lang="en-US" sz="2800" dirty="0">
                <a:solidFill>
                  <a:srgbClr val="000099"/>
                </a:solidFill>
                <a:latin typeface="+mn-lt"/>
                <a:ea typeface="+mn-ea"/>
                <a:cs typeface="+mn-cs"/>
              </a:rPr>
              <a:t> </a:t>
            </a:r>
            <a:r>
              <a:rPr lang="en-US" sz="2800" dirty="0" err="1">
                <a:solidFill>
                  <a:srgbClr val="000099"/>
                </a:solidFill>
                <a:latin typeface="+mn-lt"/>
                <a:ea typeface="+mn-ea"/>
                <a:cs typeface="+mn-cs"/>
              </a:rPr>
              <a:t>vụ</a:t>
            </a:r>
            <a:r>
              <a:rPr lang="en-US" sz="2800" dirty="0">
                <a:solidFill>
                  <a:srgbClr val="000099"/>
                </a:solidFill>
                <a:latin typeface="+mn-lt"/>
                <a:ea typeface="+mn-ea"/>
                <a:cs typeface="+mn-cs"/>
              </a:rPr>
              <a:t>, </a:t>
            </a:r>
            <a:r>
              <a:rPr lang="en-US" sz="2800" dirty="0" err="1">
                <a:solidFill>
                  <a:srgbClr val="000099"/>
                </a:solidFill>
                <a:latin typeface="+mn-lt"/>
                <a:ea typeface="+mn-ea"/>
                <a:cs typeface="+mn-cs"/>
              </a:rPr>
              <a:t>quyền</a:t>
            </a:r>
            <a:r>
              <a:rPr lang="en-US" sz="2800" dirty="0">
                <a:solidFill>
                  <a:srgbClr val="000099"/>
                </a:solidFill>
                <a:latin typeface="+mn-lt"/>
                <a:ea typeface="+mn-ea"/>
                <a:cs typeface="+mn-cs"/>
              </a:rPr>
              <a:t> </a:t>
            </a:r>
            <a:r>
              <a:rPr lang="en-US" sz="2800" dirty="0" err="1">
                <a:solidFill>
                  <a:srgbClr val="000099"/>
                </a:solidFill>
                <a:latin typeface="+mn-lt"/>
                <a:ea typeface="+mn-ea"/>
                <a:cs typeface="+mn-cs"/>
              </a:rPr>
              <a:t>hạn</a:t>
            </a:r>
            <a:r>
              <a:rPr lang="en-US" sz="2800" dirty="0">
                <a:solidFill>
                  <a:srgbClr val="000099"/>
                </a:solidFill>
                <a:latin typeface="+mn-lt"/>
                <a:ea typeface="+mn-ea"/>
                <a:cs typeface="+mn-cs"/>
              </a:rPr>
              <a:t> </a:t>
            </a:r>
            <a:r>
              <a:rPr lang="en-US" sz="2800" dirty="0" err="1">
                <a:solidFill>
                  <a:srgbClr val="000099"/>
                </a:solidFill>
                <a:latin typeface="+mn-lt"/>
                <a:ea typeface="+mn-ea"/>
                <a:cs typeface="+mn-cs"/>
              </a:rPr>
              <a:t>của</a:t>
            </a:r>
            <a:r>
              <a:rPr lang="en-US" sz="2800" dirty="0">
                <a:solidFill>
                  <a:srgbClr val="000099"/>
                </a:solidFill>
                <a:latin typeface="+mn-lt"/>
                <a:ea typeface="+mn-ea"/>
                <a:cs typeface="+mn-cs"/>
              </a:rPr>
              <a:t> HĐND </a:t>
            </a:r>
            <a:r>
              <a:rPr lang="en-US" sz="2800" dirty="0" err="1">
                <a:solidFill>
                  <a:srgbClr val="000099"/>
                </a:solidFill>
                <a:latin typeface="+mn-lt"/>
                <a:ea typeface="+mn-ea"/>
                <a:cs typeface="+mn-cs"/>
              </a:rPr>
              <a:t>các</a:t>
            </a:r>
            <a:r>
              <a:rPr lang="en-US" sz="2800" dirty="0">
                <a:solidFill>
                  <a:srgbClr val="000099"/>
                </a:solidFill>
                <a:latin typeface="+mn-lt"/>
                <a:ea typeface="+mn-ea"/>
                <a:cs typeface="+mn-cs"/>
              </a:rPr>
              <a:t> </a:t>
            </a:r>
            <a:r>
              <a:rPr lang="en-US" sz="2800" dirty="0" err="1">
                <a:solidFill>
                  <a:srgbClr val="000099"/>
                </a:solidFill>
                <a:latin typeface="+mn-lt"/>
                <a:ea typeface="+mn-ea"/>
                <a:cs typeface="+mn-cs"/>
              </a:rPr>
              <a:t>cấp</a:t>
            </a:r>
            <a:r>
              <a:rPr lang="en-US" sz="2800" dirty="0">
                <a:solidFill>
                  <a:srgbClr val="000099"/>
                </a:solidFill>
                <a:latin typeface="+mn-lt"/>
                <a:ea typeface="+mn-ea"/>
                <a:cs typeface="+mn-cs"/>
              </a:rPr>
              <a:t> (</a:t>
            </a:r>
            <a:r>
              <a:rPr lang="en-US" sz="2800" dirty="0" err="1">
                <a:solidFill>
                  <a:srgbClr val="000099"/>
                </a:solidFill>
                <a:latin typeface="+mn-lt"/>
                <a:ea typeface="+mn-ea"/>
                <a:cs typeface="+mn-cs"/>
              </a:rPr>
              <a:t>tiếp</a:t>
            </a:r>
            <a:r>
              <a:rPr lang="en-US" sz="2800" dirty="0">
                <a:solidFill>
                  <a:srgbClr val="000099"/>
                </a:solidFill>
                <a:latin typeface="+mn-lt"/>
                <a:ea typeface="+mn-ea"/>
                <a:cs typeface="+mn-cs"/>
              </a:rPr>
              <a:t>)</a:t>
            </a:r>
          </a:p>
        </p:txBody>
      </p:sp>
      <p:sp>
        <p:nvSpPr>
          <p:cNvPr id="3" name="Content Placeholder 2"/>
          <p:cNvSpPr>
            <a:spLocks noGrp="1"/>
          </p:cNvSpPr>
          <p:nvPr>
            <p:ph idx="1"/>
          </p:nvPr>
        </p:nvSpPr>
        <p:spPr>
          <a:xfrm>
            <a:off x="152400" y="1066800"/>
            <a:ext cx="8763000" cy="5638800"/>
          </a:xfrm>
        </p:spPr>
        <p:txBody>
          <a:bodyPr/>
          <a:lstStyle/>
          <a:p>
            <a:pPr algn="just">
              <a:spcBef>
                <a:spcPts val="500"/>
              </a:spcBef>
              <a:spcAft>
                <a:spcPts val="500"/>
              </a:spcAft>
            </a:pPr>
            <a:r>
              <a:rPr lang="en-US" sz="2400" dirty="0">
                <a:latin typeface="Times New Roman" panose="02020603050405020304" pitchFamily="18" charset="0"/>
                <a:cs typeface="Times New Roman" panose="02020603050405020304" pitchFamily="18" charset="0"/>
              </a:rPr>
              <a:t>4. </a:t>
            </a:r>
            <a:r>
              <a:rPr lang="en-US" sz="2400" dirty="0" err="1">
                <a:latin typeface="Times New Roman" panose="02020603050405020304" pitchFamily="18" charset="0"/>
                <a:cs typeface="Times New Roman" panose="02020603050405020304" pitchFamily="18" charset="0"/>
              </a:rPr>
              <a:t>Quyết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chủ</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pháp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triển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NSĐP.</a:t>
            </a:r>
          </a:p>
          <a:p>
            <a:pPr algn="just">
              <a:spcBef>
                <a:spcPts val="500"/>
              </a:spcBef>
              <a:spcAft>
                <a:spcPts val="500"/>
              </a:spcAft>
            </a:pPr>
            <a:r>
              <a:rPr lang="en-US" sz="2400" dirty="0">
                <a:latin typeface="Times New Roman" panose="02020603050405020304" pitchFamily="18" charset="0"/>
                <a:cs typeface="Times New Roman" panose="02020603050405020304" pitchFamily="18" charset="0"/>
              </a:rPr>
              <a:t>5. </a:t>
            </a:r>
            <a:r>
              <a:rPr lang="en-US" sz="2400" dirty="0" err="1">
                <a:latin typeface="Times New Roman" panose="02020603050405020304" pitchFamily="18" charset="0"/>
                <a:cs typeface="Times New Roman" panose="02020603050405020304" pitchFamily="18" charset="0"/>
              </a:rPr>
              <a:t>Quyết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điều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chỉnh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toán</a:t>
            </a:r>
            <a:r>
              <a:rPr lang="en-US" sz="2400" dirty="0">
                <a:latin typeface="Times New Roman" panose="02020603050405020304" pitchFamily="18" charset="0"/>
                <a:cs typeface="Times New Roman" panose="02020603050405020304" pitchFamily="18" charset="0"/>
              </a:rPr>
              <a:t> NSĐP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thiết</a:t>
            </a:r>
            <a:r>
              <a:rPr lang="en-US" sz="2400" dirty="0">
                <a:latin typeface="Times New Roman" panose="02020603050405020304" pitchFamily="18" charset="0"/>
                <a:cs typeface="Times New Roman" panose="02020603050405020304" pitchFamily="18" charset="0"/>
              </a:rPr>
              <a:t>.</a:t>
            </a:r>
          </a:p>
          <a:p>
            <a:pPr algn="just">
              <a:spcBef>
                <a:spcPts val="500"/>
              </a:spcBef>
              <a:spcAft>
                <a:spcPts val="500"/>
              </a:spcAft>
            </a:pPr>
            <a:r>
              <a:rPr lang="en-US" sz="2400" dirty="0">
                <a:latin typeface="Times New Roman" panose="02020603050405020304" pitchFamily="18" charset="0"/>
                <a:cs typeface="Times New Roman" panose="02020603050405020304" pitchFamily="18" charset="0"/>
              </a:rPr>
              <a:t>6. </a:t>
            </a:r>
            <a:r>
              <a:rPr lang="en-US" sz="2400" dirty="0" err="1">
                <a:latin typeface="Times New Roman" panose="02020603050405020304" pitchFamily="18" charset="0"/>
                <a:cs typeface="Times New Roman" panose="02020603050405020304" pitchFamily="18" charset="0"/>
              </a:rPr>
              <a:t>Giám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Hội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đồng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quyết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a:t>
            </a:r>
          </a:p>
          <a:p>
            <a:pPr algn="just">
              <a:spcBef>
                <a:spcPts val="500"/>
              </a:spcBef>
              <a:spcAft>
                <a:spcPts val="500"/>
              </a:spcAft>
            </a:pPr>
            <a:r>
              <a:rPr lang="en-US" sz="2400" dirty="0">
                <a:latin typeface="Times New Roman" panose="02020603050405020304" pitchFamily="18" charset="0"/>
                <a:cs typeface="Times New Roman" panose="02020603050405020304" pitchFamily="18" charset="0"/>
              </a:rPr>
              <a:t>7. </a:t>
            </a:r>
            <a:r>
              <a:rPr lang="en-US" sz="2400" dirty="0" err="1">
                <a:latin typeface="Times New Roman" panose="02020603050405020304" pitchFamily="18" charset="0"/>
                <a:cs typeface="Times New Roman" panose="02020603050405020304" pitchFamily="18" charset="0"/>
              </a:rPr>
              <a:t>Bãi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bỏ</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phạm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pháp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luật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TC-NS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UBND, CT UBND </a:t>
            </a:r>
            <a:r>
              <a:rPr lang="en-US" sz="2400" dirty="0" err="1">
                <a:latin typeface="Times New Roman" panose="02020603050405020304" pitchFamily="18" charset="0"/>
                <a:cs typeface="Times New Roman" panose="02020603050405020304" pitchFamily="18" charset="0"/>
              </a:rPr>
              <a:t>cùng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cấp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HĐND </a:t>
            </a:r>
            <a:r>
              <a:rPr lang="en-US" sz="2400" dirty="0" err="1">
                <a:latin typeface="Times New Roman" panose="02020603050405020304" pitchFamily="18" charset="0"/>
                <a:cs typeface="Times New Roman" panose="02020603050405020304" pitchFamily="18" charset="0"/>
              </a:rPr>
              <a:t>cấp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dưới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tiếp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pháp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luật</a:t>
            </a:r>
            <a:r>
              <a:rPr lang="en-US" sz="2400" dirty="0">
                <a:latin typeface="Times New Roman" panose="02020603050405020304" pitchFamily="18" charset="0"/>
                <a:cs typeface="Times New Roman" panose="02020603050405020304" pitchFamily="18" charset="0"/>
              </a:rPr>
              <a:t>, </a:t>
            </a:r>
            <a:r>
              <a:rPr lang="en-US" sz="2400" err="1">
                <a:latin typeface="Times New Roman" panose="02020603050405020304" pitchFamily="18" charset="0"/>
                <a:cs typeface="Times New Roman" panose="02020603050405020304" pitchFamily="18" charset="0"/>
              </a:rPr>
              <a:t>nghị</a:t>
            </a:r>
            <a:r>
              <a:rPr lang="en-US" sz="2400">
                <a:latin typeface="Times New Roman" panose="02020603050405020304" pitchFamily="18" charset="0"/>
                <a:cs typeface="Times New Roman" panose="02020603050405020304" pitchFamily="18" charset="0"/>
              </a:rPr>
              <a:t> quyết</a:t>
            </a:r>
            <a:r>
              <a:rPr lang="en-US" sz="2400" dirty="0">
                <a:latin typeface="Times New Roman" panose="02020603050405020304" pitchFamily="18" charset="0"/>
                <a:cs typeface="Times New Roman" panose="02020603050405020304" pitchFamily="18" charset="0"/>
              </a:rPr>
              <a:t>.</a:t>
            </a:r>
          </a:p>
          <a:p>
            <a:pPr algn="just">
              <a:spcBef>
                <a:spcPts val="500"/>
              </a:spcBef>
              <a:spcAft>
                <a:spcPts val="500"/>
              </a:spcAft>
            </a:pPr>
            <a:r>
              <a:rPr lang="en-US" sz="2400" dirty="0">
                <a:latin typeface="Times New Roman" panose="02020603050405020304" pitchFamily="18" charset="0"/>
                <a:cs typeface="Times New Roman" panose="02020603050405020304" pitchFamily="18" charset="0"/>
              </a:rPr>
              <a:t>8. </a:t>
            </a:r>
            <a:r>
              <a:rPr lang="en-US" sz="2400" dirty="0" err="1">
                <a:latin typeface="Times New Roman" panose="02020603050405020304" pitchFamily="18" charset="0"/>
                <a:cs typeface="Times New Roman" panose="02020603050405020304" pitchFamily="18" charset="0"/>
              </a:rPr>
              <a:t>Quyết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danh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đầu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tư</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trung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nguồn</a:t>
            </a:r>
            <a:r>
              <a:rPr lang="en-US" sz="2400" dirty="0">
                <a:latin typeface="Times New Roman" panose="02020603050405020304" pitchFamily="18" charset="0"/>
                <a:cs typeface="Times New Roman" panose="02020603050405020304" pitchFamily="18" charset="0"/>
              </a:rPr>
              <a:t> NSNN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cấp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quyết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đầu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tư</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trọng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đầu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tư</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nguồn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vốn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nước</a:t>
            </a:r>
            <a:r>
              <a:rPr lang="en-US" sz="2400" dirty="0">
                <a:latin typeface="Times New Roman" panose="02020603050405020304" pitchFamily="18" charset="0"/>
                <a:cs typeface="Times New Roman" panose="02020603050405020304" pitchFamily="18" charset="0"/>
              </a:rPr>
              <a:t>.</a:t>
            </a:r>
          </a:p>
          <a:p>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8433116"/>
      </p:ext>
    </p:extLst>
  </p:cSld>
  <p:clrMapOvr>
    <a:masterClrMapping/>
  </p:clrMapOvr>
  <p:transition>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8077200" cy="762000"/>
          </a:xfrm>
        </p:spPr>
        <p:txBody>
          <a:bodyPr/>
          <a:lstStyle/>
          <a:p>
            <a:pPr algn="ctr"/>
            <a:r>
              <a:rPr lang="en-US" sz="2800" dirty="0">
                <a:solidFill>
                  <a:srgbClr val="000099"/>
                </a:solidFill>
                <a:latin typeface="+mn-lt"/>
                <a:ea typeface="+mn-ea"/>
                <a:cs typeface="+mn-cs"/>
              </a:rPr>
              <a:t>4. </a:t>
            </a:r>
            <a:r>
              <a:rPr lang="en-US" sz="2800" dirty="0" err="1">
                <a:solidFill>
                  <a:srgbClr val="000099"/>
                </a:solidFill>
                <a:latin typeface="+mn-lt"/>
                <a:ea typeface="+mn-ea"/>
                <a:cs typeface="+mn-cs"/>
              </a:rPr>
              <a:t>Nhiệm</a:t>
            </a:r>
            <a:r>
              <a:rPr lang="en-US" sz="2800" dirty="0">
                <a:solidFill>
                  <a:srgbClr val="000099"/>
                </a:solidFill>
                <a:latin typeface="+mn-lt"/>
                <a:ea typeface="+mn-ea"/>
                <a:cs typeface="+mn-cs"/>
              </a:rPr>
              <a:t> </a:t>
            </a:r>
            <a:r>
              <a:rPr lang="en-US" sz="2800" dirty="0" err="1">
                <a:solidFill>
                  <a:srgbClr val="000099"/>
                </a:solidFill>
                <a:latin typeface="+mn-lt"/>
                <a:ea typeface="+mn-ea"/>
                <a:cs typeface="+mn-cs"/>
              </a:rPr>
              <a:t>vụ</a:t>
            </a:r>
            <a:r>
              <a:rPr lang="en-US" sz="2800" dirty="0">
                <a:solidFill>
                  <a:srgbClr val="000099"/>
                </a:solidFill>
                <a:latin typeface="+mn-lt"/>
                <a:ea typeface="+mn-ea"/>
                <a:cs typeface="+mn-cs"/>
              </a:rPr>
              <a:t>, </a:t>
            </a:r>
            <a:r>
              <a:rPr lang="en-US" sz="2800" dirty="0" err="1">
                <a:solidFill>
                  <a:srgbClr val="000099"/>
                </a:solidFill>
                <a:latin typeface="+mn-lt"/>
                <a:ea typeface="+mn-ea"/>
                <a:cs typeface="+mn-cs"/>
              </a:rPr>
              <a:t>quyền</a:t>
            </a:r>
            <a:r>
              <a:rPr lang="en-US" sz="2800" dirty="0">
                <a:solidFill>
                  <a:srgbClr val="000099"/>
                </a:solidFill>
                <a:latin typeface="+mn-lt"/>
                <a:ea typeface="+mn-ea"/>
                <a:cs typeface="+mn-cs"/>
              </a:rPr>
              <a:t> </a:t>
            </a:r>
            <a:r>
              <a:rPr lang="en-US" sz="2800" dirty="0" err="1">
                <a:solidFill>
                  <a:srgbClr val="000099"/>
                </a:solidFill>
                <a:latin typeface="+mn-lt"/>
                <a:ea typeface="+mn-ea"/>
                <a:cs typeface="+mn-cs"/>
              </a:rPr>
              <a:t>hạn</a:t>
            </a:r>
            <a:r>
              <a:rPr lang="en-US" sz="2800" dirty="0">
                <a:solidFill>
                  <a:srgbClr val="000099"/>
                </a:solidFill>
                <a:latin typeface="+mn-lt"/>
                <a:ea typeface="+mn-ea"/>
                <a:cs typeface="+mn-cs"/>
              </a:rPr>
              <a:t> HĐND </a:t>
            </a:r>
            <a:r>
              <a:rPr lang="en-US" sz="2800" dirty="0" err="1">
                <a:solidFill>
                  <a:srgbClr val="000099"/>
                </a:solidFill>
                <a:latin typeface="+mn-lt"/>
                <a:ea typeface="+mn-ea"/>
                <a:cs typeface="+mn-cs"/>
              </a:rPr>
              <a:t>cấp</a:t>
            </a:r>
            <a:r>
              <a:rPr lang="en-US" sz="2800" dirty="0">
                <a:solidFill>
                  <a:srgbClr val="000099"/>
                </a:solidFill>
                <a:latin typeface="+mn-lt"/>
                <a:ea typeface="+mn-ea"/>
                <a:cs typeface="+mn-cs"/>
              </a:rPr>
              <a:t> </a:t>
            </a:r>
            <a:r>
              <a:rPr lang="en-US" sz="2800" dirty="0" err="1">
                <a:solidFill>
                  <a:srgbClr val="000099"/>
                </a:solidFill>
                <a:latin typeface="+mn-lt"/>
                <a:ea typeface="+mn-ea"/>
                <a:cs typeface="+mn-cs"/>
              </a:rPr>
              <a:t>tỉnh</a:t>
            </a:r>
            <a:endParaRPr lang="en-US" sz="2800" dirty="0">
              <a:solidFill>
                <a:srgbClr val="000099"/>
              </a:solidFill>
              <a:latin typeface="+mn-lt"/>
              <a:ea typeface="+mn-ea"/>
              <a:cs typeface="+mn-cs"/>
            </a:endParaRPr>
          </a:p>
        </p:txBody>
      </p:sp>
      <p:sp>
        <p:nvSpPr>
          <p:cNvPr id="3" name="Content Placeholder 2"/>
          <p:cNvSpPr>
            <a:spLocks noGrp="1"/>
          </p:cNvSpPr>
          <p:nvPr>
            <p:ph idx="1"/>
          </p:nvPr>
        </p:nvSpPr>
        <p:spPr>
          <a:xfrm>
            <a:off x="304800" y="1295400"/>
            <a:ext cx="8534400" cy="5334000"/>
          </a:xfrm>
        </p:spPr>
        <p:txBody>
          <a:bodyPr>
            <a:normAutofit/>
          </a:bodyPr>
          <a:lstStyle/>
          <a:p>
            <a:pPr marL="457200" indent="-457200">
              <a:spcBef>
                <a:spcPts val="600"/>
              </a:spcBef>
              <a:spcAft>
                <a:spcPts val="600"/>
              </a:spcAft>
            </a:pPr>
            <a:r>
              <a:rPr lang="en-US" b="1"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Quyết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định</a:t>
            </a:r>
            <a:r>
              <a:rPr lang="en-US" dirty="0">
                <a:latin typeface="Times New Roman" panose="02020603050405020304" pitchFamily="18" charset="0"/>
                <a:cs typeface="Times New Roman" panose="02020603050405020304" pitchFamily="18" charset="0"/>
              </a:rPr>
              <a:t> KHTC 05 </a:t>
            </a:r>
            <a:r>
              <a:rPr lang="en-US" dirty="0" err="1">
                <a:latin typeface="Times New Roman" panose="02020603050405020304" pitchFamily="18" charset="0"/>
                <a:cs typeface="Times New Roman" panose="02020603050405020304" pitchFamily="18" charset="0"/>
              </a:rPr>
              <a:t>năm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gồm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mục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tổng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cụ</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năng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thu</a:t>
            </a:r>
            <a:r>
              <a:rPr lang="en-US" dirty="0">
                <a:latin typeface="Times New Roman" panose="02020603050405020304" pitchFamily="18" charset="0"/>
                <a:cs typeface="Times New Roman" panose="02020603050405020304" pitchFamily="18" charset="0"/>
              </a:rPr>
              <a:t> NSNN </a:t>
            </a:r>
            <a:r>
              <a:rPr lang="en-US" dirty="0" err="1">
                <a:latin typeface="Times New Roman" panose="02020603050405020304" pitchFamily="18" charset="0"/>
                <a:cs typeface="Times New Roman" panose="02020603050405020304" pitchFamily="18" charset="0"/>
              </a:rPr>
              <a:t>trên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địa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thu</a:t>
            </a:r>
            <a:r>
              <a:rPr lang="en-US" dirty="0">
                <a:latin typeface="Times New Roman" panose="02020603050405020304" pitchFamily="18" charset="0"/>
                <a:cs typeface="Times New Roman" panose="02020603050405020304" pitchFamily="18" charset="0"/>
              </a:rPr>
              <a:t>, chi NSĐP, </a:t>
            </a:r>
            <a:r>
              <a:rPr lang="en-US" dirty="0" err="1">
                <a:latin typeface="Times New Roman" panose="02020603050405020304" pitchFamily="18" charset="0"/>
                <a:cs typeface="Times New Roman" panose="02020603050405020304" pitchFamily="18" charset="0"/>
              </a:rPr>
              <a:t>bội</a:t>
            </a:r>
            <a:r>
              <a:rPr lang="en-US" dirty="0">
                <a:latin typeface="Times New Roman" panose="02020603050405020304" pitchFamily="18" charset="0"/>
                <a:cs typeface="Times New Roman" panose="02020603050405020304" pitchFamily="18" charset="0"/>
              </a:rPr>
              <a:t> chi NSĐP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NSĐP; </a:t>
            </a:r>
            <a:r>
              <a:rPr lang="en-US" dirty="0" err="1">
                <a:latin typeface="Times New Roman" panose="02020603050405020304" pitchFamily="18" charset="0"/>
                <a:cs typeface="Times New Roman" panose="02020603050405020304" pitchFamily="18" charset="0"/>
              </a:rPr>
              <a:t>giải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err="1">
                <a:latin typeface="Times New Roman" panose="02020603050405020304" pitchFamily="18" charset="0"/>
                <a:cs typeface="Times New Roman" panose="02020603050405020304" pitchFamily="18" charset="0"/>
              </a:rPr>
              <a:t>kế</a:t>
            </a:r>
            <a:r>
              <a:rPr lang="en-US">
                <a:latin typeface="Times New Roman" panose="02020603050405020304" pitchFamily="18" charset="0"/>
                <a:cs typeface="Times New Roman" panose="02020603050405020304" pitchFamily="18" charset="0"/>
              </a:rPr>
              <a:t> hoạch.</a:t>
            </a:r>
            <a:endParaRPr lang="en-US" dirty="0">
              <a:latin typeface="Times New Roman" panose="02020603050405020304" pitchFamily="18" charset="0"/>
              <a:cs typeface="Times New Roman" panose="02020603050405020304" pitchFamily="18" charset="0"/>
            </a:endParaRPr>
          </a:p>
          <a:p>
            <a:pPr marL="457200" indent="-457200">
              <a:spcBef>
                <a:spcPts val="600"/>
              </a:spcBef>
              <a:spcAft>
                <a:spcPts val="600"/>
              </a:spcAft>
            </a:pPr>
            <a:r>
              <a:rPr lang="en-US" b="1"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Bội</a:t>
            </a:r>
            <a:r>
              <a:rPr lang="en-US" dirty="0">
                <a:latin typeface="Times New Roman" panose="02020603050405020304" pitchFamily="18" charset="0"/>
                <a:cs typeface="Times New Roman" panose="02020603050405020304" pitchFamily="18" charset="0"/>
              </a:rPr>
              <a:t> chi NSĐP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nguồn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bù</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đắp</a:t>
            </a:r>
            <a:r>
              <a:rPr lang="en-US" dirty="0">
                <a:latin typeface="Times New Roman" panose="02020603050405020304" pitchFamily="18" charset="0"/>
                <a:cs typeface="Times New Roman" panose="02020603050405020304" pitchFamily="18" charset="0"/>
              </a:rPr>
              <a:t> </a:t>
            </a:r>
            <a:r>
              <a:rPr lang="en-US" err="1">
                <a:latin typeface="Times New Roman" panose="02020603050405020304" pitchFamily="18" charset="0"/>
                <a:cs typeface="Times New Roman" panose="02020603050405020304" pitchFamily="18" charset="0"/>
              </a:rPr>
              <a:t>hằng</a:t>
            </a:r>
            <a:r>
              <a:rPr lang="en-US">
                <a:latin typeface="Times New Roman" panose="02020603050405020304" pitchFamily="18" charset="0"/>
                <a:cs typeface="Times New Roman" panose="02020603050405020304" pitchFamily="18" charset="0"/>
              </a:rPr>
              <a:t> năm.</a:t>
            </a:r>
            <a:endParaRPr lang="en-US" dirty="0">
              <a:latin typeface="Times New Roman" panose="02020603050405020304" pitchFamily="18" charset="0"/>
              <a:cs typeface="Times New Roman" panose="02020603050405020304" pitchFamily="18" charset="0"/>
            </a:endParaRPr>
          </a:p>
          <a:p>
            <a:pPr marL="457200" indent="-457200">
              <a:spcBef>
                <a:spcPts val="600"/>
              </a:spcBef>
              <a:spcAft>
                <a:spcPts val="600"/>
              </a:spcAft>
            </a:pPr>
            <a:r>
              <a:rPr lang="en-US" b="1" dirty="0">
                <a:latin typeface="Times New Roman" panose="02020603050405020304" pitchFamily="18" charset="0"/>
                <a:cs typeface="Times New Roman" panose="02020603050405020304" pitchFamily="18" charset="0"/>
              </a:rPr>
              <a:t>3</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Quyết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định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việc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nguồn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nhiệm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vụ</a:t>
            </a:r>
            <a:r>
              <a:rPr lang="en-US" dirty="0">
                <a:latin typeface="Times New Roman" panose="02020603050405020304" pitchFamily="18" charset="0"/>
                <a:cs typeface="Times New Roman" panose="02020603050405020304" pitchFamily="18" charset="0"/>
              </a:rPr>
              <a:t> chi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sách</a:t>
            </a:r>
            <a:r>
              <a:rPr lang="en-US" dirty="0">
                <a:latin typeface="Times New Roman" panose="02020603050405020304" pitchFamily="18" charset="0"/>
                <a:cs typeface="Times New Roman" panose="02020603050405020304" pitchFamily="18" charset="0"/>
              </a:rPr>
              <a:t> ở </a:t>
            </a:r>
            <a:r>
              <a:rPr lang="en-US" err="1">
                <a:latin typeface="Times New Roman" panose="02020603050405020304" pitchFamily="18" charset="0"/>
                <a:cs typeface="Times New Roman" panose="02020603050405020304" pitchFamily="18" charset="0"/>
              </a:rPr>
              <a:t>địa</a:t>
            </a:r>
            <a:r>
              <a:rPr lang="en-US">
                <a:latin typeface="Times New Roman" panose="02020603050405020304" pitchFamily="18" charset="0"/>
                <a:cs typeface="Times New Roman" panose="02020603050405020304" pitchFamily="18" charset="0"/>
              </a:rPr>
              <a:t> phương.</a:t>
            </a:r>
            <a:endParaRPr lang="en-US" dirty="0">
              <a:latin typeface="Times New Roman" panose="02020603050405020304" pitchFamily="18" charset="0"/>
              <a:cs typeface="Times New Roman" panose="02020603050405020304" pitchFamily="18" charset="0"/>
            </a:endParaRPr>
          </a:p>
          <a:p>
            <a:pPr marL="457200" indent="-457200">
              <a:spcBef>
                <a:spcPts val="600"/>
              </a:spcBef>
              <a:spcAft>
                <a:spcPts val="600"/>
              </a:spcAft>
            </a:pPr>
            <a:r>
              <a:rPr lang="en-US" b="1" dirty="0">
                <a:latin typeface="Times New Roman" panose="02020603050405020304" pitchFamily="18" charset="0"/>
                <a:cs typeface="Times New Roman" panose="02020603050405020304" pitchFamily="18" charset="0"/>
              </a:rPr>
              <a:t>4</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Quyết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định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tỷ</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lệ</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trăm</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phân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giữa</a:t>
            </a:r>
            <a:r>
              <a:rPr lang="en-US" dirty="0">
                <a:latin typeface="Times New Roman" panose="02020603050405020304" pitchFamily="18" charset="0"/>
                <a:cs typeface="Times New Roman" panose="02020603050405020304" pitchFamily="18" charset="0"/>
              </a:rPr>
              <a:t> NS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quyền</a:t>
            </a:r>
            <a:r>
              <a:rPr lang="en-US" dirty="0">
                <a:latin typeface="Times New Roman" panose="02020603050405020304" pitchFamily="18" charset="0"/>
                <a:cs typeface="Times New Roman" panose="02020603050405020304" pitchFamily="18" charset="0"/>
              </a:rPr>
              <a:t> </a:t>
            </a:r>
            <a:r>
              <a:rPr lang="en-US" err="1">
                <a:latin typeface="Times New Roman" panose="02020603050405020304" pitchFamily="18" charset="0"/>
                <a:cs typeface="Times New Roman" panose="02020603050405020304" pitchFamily="18" charset="0"/>
              </a:rPr>
              <a:t>địa</a:t>
            </a:r>
            <a:r>
              <a:rPr lang="en-US">
                <a:latin typeface="Times New Roman" panose="02020603050405020304" pitchFamily="18" charset="0"/>
                <a:cs typeface="Times New Roman" panose="02020603050405020304" pitchFamily="18" charset="0"/>
              </a:rPr>
              <a:t> phương.</a:t>
            </a: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cSld>
  <p:clrMapOvr>
    <a:masterClrMapping/>
  </p:clrMapOvr>
  <p:transition>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8077200" cy="762000"/>
          </a:xfrm>
        </p:spPr>
        <p:txBody>
          <a:bodyPr/>
          <a:lstStyle/>
          <a:p>
            <a:pPr algn="ctr"/>
            <a:r>
              <a:rPr lang="en-US" sz="2800" dirty="0">
                <a:solidFill>
                  <a:srgbClr val="000099"/>
                </a:solidFill>
                <a:latin typeface="+mn-lt"/>
                <a:ea typeface="+mn-ea"/>
                <a:cs typeface="+mn-cs"/>
              </a:rPr>
              <a:t>4. </a:t>
            </a:r>
            <a:r>
              <a:rPr lang="en-US" sz="2800" dirty="0" err="1">
                <a:solidFill>
                  <a:srgbClr val="000099"/>
                </a:solidFill>
                <a:latin typeface="+mn-lt"/>
                <a:ea typeface="+mn-ea"/>
                <a:cs typeface="+mn-cs"/>
              </a:rPr>
              <a:t>Nhiệm</a:t>
            </a:r>
            <a:r>
              <a:rPr lang="en-US" sz="2800" dirty="0">
                <a:solidFill>
                  <a:srgbClr val="000099"/>
                </a:solidFill>
                <a:latin typeface="+mn-lt"/>
                <a:ea typeface="+mn-ea"/>
                <a:cs typeface="+mn-cs"/>
              </a:rPr>
              <a:t> </a:t>
            </a:r>
            <a:r>
              <a:rPr lang="en-US" sz="2800" dirty="0" err="1">
                <a:solidFill>
                  <a:srgbClr val="000099"/>
                </a:solidFill>
                <a:latin typeface="+mn-lt"/>
                <a:ea typeface="+mn-ea"/>
                <a:cs typeface="+mn-cs"/>
              </a:rPr>
              <a:t>vụ</a:t>
            </a:r>
            <a:r>
              <a:rPr lang="en-US" sz="2800" dirty="0">
                <a:solidFill>
                  <a:srgbClr val="000099"/>
                </a:solidFill>
                <a:latin typeface="+mn-lt"/>
                <a:ea typeface="+mn-ea"/>
                <a:cs typeface="+mn-cs"/>
              </a:rPr>
              <a:t>, </a:t>
            </a:r>
            <a:r>
              <a:rPr lang="en-US" sz="2800" dirty="0" err="1">
                <a:solidFill>
                  <a:srgbClr val="000099"/>
                </a:solidFill>
                <a:latin typeface="+mn-lt"/>
                <a:ea typeface="+mn-ea"/>
                <a:cs typeface="+mn-cs"/>
              </a:rPr>
              <a:t>quyền</a:t>
            </a:r>
            <a:r>
              <a:rPr lang="en-US" sz="2800" dirty="0">
                <a:solidFill>
                  <a:srgbClr val="000099"/>
                </a:solidFill>
                <a:latin typeface="+mn-lt"/>
                <a:ea typeface="+mn-ea"/>
                <a:cs typeface="+mn-cs"/>
              </a:rPr>
              <a:t> </a:t>
            </a:r>
            <a:r>
              <a:rPr lang="en-US" sz="2800" dirty="0" err="1">
                <a:solidFill>
                  <a:srgbClr val="000099"/>
                </a:solidFill>
                <a:latin typeface="+mn-lt"/>
                <a:ea typeface="+mn-ea"/>
                <a:cs typeface="+mn-cs"/>
              </a:rPr>
              <a:t>hạn</a:t>
            </a:r>
            <a:r>
              <a:rPr lang="en-US" sz="2800" dirty="0">
                <a:solidFill>
                  <a:srgbClr val="000099"/>
                </a:solidFill>
                <a:latin typeface="+mn-lt"/>
                <a:ea typeface="+mn-ea"/>
                <a:cs typeface="+mn-cs"/>
              </a:rPr>
              <a:t> HĐND </a:t>
            </a:r>
            <a:r>
              <a:rPr lang="en-US" sz="2800" dirty="0" err="1">
                <a:solidFill>
                  <a:srgbClr val="000099"/>
                </a:solidFill>
                <a:latin typeface="+mn-lt"/>
                <a:ea typeface="+mn-ea"/>
                <a:cs typeface="+mn-cs"/>
              </a:rPr>
              <a:t>cấp</a:t>
            </a:r>
            <a:r>
              <a:rPr lang="en-US" sz="2800" dirty="0">
                <a:solidFill>
                  <a:srgbClr val="000099"/>
                </a:solidFill>
                <a:latin typeface="+mn-lt"/>
                <a:ea typeface="+mn-ea"/>
                <a:cs typeface="+mn-cs"/>
              </a:rPr>
              <a:t> </a:t>
            </a:r>
            <a:r>
              <a:rPr lang="en-US" sz="2800" dirty="0" err="1">
                <a:solidFill>
                  <a:srgbClr val="000099"/>
                </a:solidFill>
                <a:latin typeface="+mn-lt"/>
                <a:ea typeface="+mn-ea"/>
                <a:cs typeface="+mn-cs"/>
              </a:rPr>
              <a:t>tỉnh</a:t>
            </a:r>
            <a:r>
              <a:rPr lang="en-US" sz="2800" dirty="0">
                <a:solidFill>
                  <a:srgbClr val="000099"/>
                </a:solidFill>
                <a:latin typeface="+mn-lt"/>
                <a:ea typeface="+mn-ea"/>
                <a:cs typeface="+mn-cs"/>
              </a:rPr>
              <a:t> (</a:t>
            </a:r>
            <a:r>
              <a:rPr lang="en-US" sz="2800" dirty="0" err="1">
                <a:solidFill>
                  <a:srgbClr val="000099"/>
                </a:solidFill>
                <a:latin typeface="+mn-lt"/>
                <a:ea typeface="+mn-ea"/>
                <a:cs typeface="+mn-cs"/>
              </a:rPr>
              <a:t>tiếp</a:t>
            </a:r>
            <a:r>
              <a:rPr lang="en-US" sz="2800" dirty="0">
                <a:solidFill>
                  <a:srgbClr val="000099"/>
                </a:solidFill>
                <a:latin typeface="+mn-lt"/>
                <a:ea typeface="+mn-ea"/>
                <a:cs typeface="+mn-cs"/>
              </a:rPr>
              <a:t>)</a:t>
            </a:r>
          </a:p>
        </p:txBody>
      </p:sp>
      <p:sp>
        <p:nvSpPr>
          <p:cNvPr id="3" name="Content Placeholder 2"/>
          <p:cNvSpPr>
            <a:spLocks noGrp="1"/>
          </p:cNvSpPr>
          <p:nvPr>
            <p:ph idx="1"/>
          </p:nvPr>
        </p:nvSpPr>
        <p:spPr>
          <a:xfrm>
            <a:off x="304800" y="1371600"/>
            <a:ext cx="8534400" cy="5334000"/>
          </a:xfrm>
        </p:spPr>
        <p:txBody>
          <a:bodyPr>
            <a:normAutofit/>
          </a:bodyPr>
          <a:lstStyle/>
          <a:p>
            <a:pPr marL="457200" indent="-457200">
              <a:spcBef>
                <a:spcPts val="600"/>
              </a:spcBef>
              <a:spcAft>
                <a:spcPts val="600"/>
              </a:spcAft>
            </a:pPr>
            <a:r>
              <a:rPr lang="en-US" sz="2750" b="1" dirty="0">
                <a:latin typeface="Times New Roman" panose="02020603050405020304" pitchFamily="18" charset="0"/>
                <a:cs typeface="Times New Roman" panose="02020603050405020304" pitchFamily="18" charset="0"/>
              </a:rPr>
              <a:t>5</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Quyết</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định</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thu</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phí</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lệ</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phí</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và</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các</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khoản</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đóng</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góp</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của</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nhân</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dân</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theo</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quy</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định</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của</a:t>
            </a:r>
            <a:r>
              <a:rPr lang="en-US" sz="2750" dirty="0">
                <a:latin typeface="Times New Roman" panose="02020603050405020304" pitchFamily="18" charset="0"/>
                <a:cs typeface="Times New Roman" panose="02020603050405020304" pitchFamily="18" charset="0"/>
              </a:rPr>
              <a:t> </a:t>
            </a:r>
            <a:r>
              <a:rPr lang="en-US" sz="2750" err="1">
                <a:latin typeface="Times New Roman" panose="02020603050405020304" pitchFamily="18" charset="0"/>
                <a:cs typeface="Times New Roman" panose="02020603050405020304" pitchFamily="18" charset="0"/>
              </a:rPr>
              <a:t>pháp</a:t>
            </a:r>
            <a:r>
              <a:rPr lang="en-US" sz="2750">
                <a:latin typeface="Times New Roman" panose="02020603050405020304" pitchFamily="18" charset="0"/>
                <a:cs typeface="Times New Roman" panose="02020603050405020304" pitchFamily="18" charset="0"/>
              </a:rPr>
              <a:t> luật.</a:t>
            </a:r>
            <a:endParaRPr lang="en-US" sz="2750" dirty="0">
              <a:latin typeface="Times New Roman" panose="02020603050405020304" pitchFamily="18" charset="0"/>
              <a:cs typeface="Times New Roman" panose="02020603050405020304" pitchFamily="18" charset="0"/>
            </a:endParaRPr>
          </a:p>
          <a:p>
            <a:pPr marL="457200" indent="-457200">
              <a:spcBef>
                <a:spcPts val="600"/>
              </a:spcBef>
              <a:spcAft>
                <a:spcPts val="600"/>
              </a:spcAft>
            </a:pPr>
            <a:r>
              <a:rPr lang="en-US" sz="2750" b="1" dirty="0">
                <a:latin typeface="Times New Roman" panose="02020603050405020304" pitchFamily="18" charset="0"/>
                <a:cs typeface="Times New Roman" panose="02020603050405020304" pitchFamily="18" charset="0"/>
              </a:rPr>
              <a:t>6</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Quyết</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định</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nguyên</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tắc</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tiêu</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chí</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và</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định</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mức</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phân</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bổ</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ngân</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sách</a:t>
            </a:r>
            <a:r>
              <a:rPr lang="en-US" sz="2750" dirty="0">
                <a:latin typeface="Times New Roman" panose="02020603050405020304" pitchFamily="18" charset="0"/>
                <a:cs typeface="Times New Roman" panose="02020603050405020304" pitchFamily="18" charset="0"/>
              </a:rPr>
              <a:t> ở </a:t>
            </a:r>
            <a:r>
              <a:rPr lang="en-US" sz="2750" err="1">
                <a:latin typeface="Times New Roman" panose="02020603050405020304" pitchFamily="18" charset="0"/>
                <a:cs typeface="Times New Roman" panose="02020603050405020304" pitchFamily="18" charset="0"/>
              </a:rPr>
              <a:t>địa</a:t>
            </a:r>
            <a:r>
              <a:rPr lang="en-US" sz="2750">
                <a:latin typeface="Times New Roman" panose="02020603050405020304" pitchFamily="18" charset="0"/>
                <a:cs typeface="Times New Roman" panose="02020603050405020304" pitchFamily="18" charset="0"/>
              </a:rPr>
              <a:t> phương.</a:t>
            </a:r>
            <a:endParaRPr lang="en-US" sz="2750" dirty="0">
              <a:latin typeface="Times New Roman" panose="02020603050405020304" pitchFamily="18" charset="0"/>
              <a:cs typeface="Times New Roman" panose="02020603050405020304" pitchFamily="18" charset="0"/>
            </a:endParaRPr>
          </a:p>
          <a:p>
            <a:pPr marL="457200" indent="-457200">
              <a:spcBef>
                <a:spcPts val="600"/>
              </a:spcBef>
              <a:spcAft>
                <a:spcPts val="600"/>
              </a:spcAft>
            </a:pPr>
            <a:r>
              <a:rPr lang="en-US" sz="2750" b="1" dirty="0">
                <a:latin typeface="Times New Roman" panose="02020603050405020304" pitchFamily="18" charset="0"/>
                <a:cs typeface="Times New Roman" panose="02020603050405020304" pitchFamily="18" charset="0"/>
              </a:rPr>
              <a:t>7</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Quyết</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định</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cụ</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thể</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đối</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với</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một</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số</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chế</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độ</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tiêu</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chuẩn</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định</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mức</a:t>
            </a:r>
            <a:r>
              <a:rPr lang="en-US" sz="2750" dirty="0">
                <a:latin typeface="Times New Roman" panose="02020603050405020304" pitchFamily="18" charset="0"/>
                <a:cs typeface="Times New Roman" panose="02020603050405020304" pitchFamily="18" charset="0"/>
              </a:rPr>
              <a:t> chi </a:t>
            </a:r>
            <a:r>
              <a:rPr lang="en-US" sz="2750" dirty="0" err="1">
                <a:latin typeface="Times New Roman" panose="02020603050405020304" pitchFamily="18" charset="0"/>
                <a:cs typeface="Times New Roman" panose="02020603050405020304" pitchFamily="18" charset="0"/>
              </a:rPr>
              <a:t>ngân</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sách</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theo</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quy</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định</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khung</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của</a:t>
            </a:r>
            <a:r>
              <a:rPr lang="en-US" sz="2750" dirty="0">
                <a:latin typeface="Times New Roman" panose="02020603050405020304" pitchFamily="18" charset="0"/>
                <a:cs typeface="Times New Roman" panose="02020603050405020304" pitchFamily="18" charset="0"/>
              </a:rPr>
              <a:t> </a:t>
            </a:r>
            <a:r>
              <a:rPr lang="en-US" sz="2750" err="1">
                <a:latin typeface="Times New Roman" panose="02020603050405020304" pitchFamily="18" charset="0"/>
                <a:cs typeface="Times New Roman" panose="02020603050405020304" pitchFamily="18" charset="0"/>
              </a:rPr>
              <a:t>Chính</a:t>
            </a:r>
            <a:r>
              <a:rPr lang="en-US" sz="2750">
                <a:latin typeface="Times New Roman" panose="02020603050405020304" pitchFamily="18" charset="0"/>
                <a:cs typeface="Times New Roman" panose="02020603050405020304" pitchFamily="18" charset="0"/>
              </a:rPr>
              <a:t> phủ.</a:t>
            </a:r>
            <a:endParaRPr lang="en-US" sz="2750" dirty="0">
              <a:latin typeface="Times New Roman" panose="02020603050405020304" pitchFamily="18" charset="0"/>
              <a:cs typeface="Times New Roman" panose="02020603050405020304" pitchFamily="18" charset="0"/>
            </a:endParaRPr>
          </a:p>
          <a:p>
            <a:pPr marL="457200" indent="-457200">
              <a:spcBef>
                <a:spcPts val="600"/>
              </a:spcBef>
              <a:spcAft>
                <a:spcPts val="600"/>
              </a:spcAft>
            </a:pPr>
            <a:r>
              <a:rPr lang="en-US" sz="2750" b="1" dirty="0">
                <a:latin typeface="Times New Roman" panose="02020603050405020304" pitchFamily="18" charset="0"/>
                <a:cs typeface="Times New Roman" panose="02020603050405020304" pitchFamily="18" charset="0"/>
              </a:rPr>
              <a:t>8</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Quyết</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định</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các</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chế</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độ</a:t>
            </a:r>
            <a:r>
              <a:rPr lang="en-US" sz="2750" dirty="0">
                <a:latin typeface="Times New Roman" panose="02020603050405020304" pitchFamily="18" charset="0"/>
                <a:cs typeface="Times New Roman" panose="02020603050405020304" pitchFamily="18" charset="0"/>
              </a:rPr>
              <a:t> chi </a:t>
            </a:r>
            <a:r>
              <a:rPr lang="en-US" sz="2750" dirty="0" err="1">
                <a:latin typeface="Times New Roman" panose="02020603050405020304" pitchFamily="18" charset="0"/>
                <a:cs typeface="Times New Roman" panose="02020603050405020304" pitchFamily="18" charset="0"/>
              </a:rPr>
              <a:t>ngân</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sách</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đối</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với</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một</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số</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nhiệm</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vụ</a:t>
            </a:r>
            <a:r>
              <a:rPr lang="en-US" sz="2750" dirty="0">
                <a:latin typeface="Times New Roman" panose="02020603050405020304" pitchFamily="18" charset="0"/>
                <a:cs typeface="Times New Roman" panose="02020603050405020304" pitchFamily="18" charset="0"/>
              </a:rPr>
              <a:t> chi </a:t>
            </a:r>
            <a:r>
              <a:rPr lang="en-US" sz="2750" dirty="0" err="1">
                <a:latin typeface="Times New Roman" panose="02020603050405020304" pitchFamily="18" charset="0"/>
                <a:cs typeface="Times New Roman" panose="02020603050405020304" pitchFamily="18" charset="0"/>
              </a:rPr>
              <a:t>có</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tính</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chất</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đặc</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thù</a:t>
            </a:r>
            <a:r>
              <a:rPr lang="en-US" sz="2750" dirty="0">
                <a:latin typeface="Times New Roman" panose="02020603050405020304" pitchFamily="18" charset="0"/>
                <a:cs typeface="Times New Roman" panose="02020603050405020304" pitchFamily="18" charset="0"/>
              </a:rPr>
              <a:t> ở </a:t>
            </a:r>
            <a:r>
              <a:rPr lang="en-US" sz="2750" dirty="0" err="1">
                <a:latin typeface="Times New Roman" panose="02020603050405020304" pitchFamily="18" charset="0"/>
                <a:cs typeface="Times New Roman" panose="02020603050405020304" pitchFamily="18" charset="0"/>
              </a:rPr>
              <a:t>địa</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phương</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ngoài</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các</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chế</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độ</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tiêu</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chuẩn</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định</a:t>
            </a:r>
            <a:r>
              <a:rPr lang="en-US" sz="2750" dirty="0">
                <a:latin typeface="Times New Roman" panose="02020603050405020304" pitchFamily="18" charset="0"/>
                <a:cs typeface="Times New Roman" panose="02020603050405020304" pitchFamily="18" charset="0"/>
              </a:rPr>
              <a:t> </a:t>
            </a:r>
            <a:r>
              <a:rPr lang="en-US" sz="2750" dirty="0" err="1">
                <a:latin typeface="Times New Roman" panose="02020603050405020304" pitchFamily="18" charset="0"/>
                <a:cs typeface="Times New Roman" panose="02020603050405020304" pitchFamily="18" charset="0"/>
              </a:rPr>
              <a:t>mức</a:t>
            </a:r>
            <a:r>
              <a:rPr lang="en-US" sz="2750" dirty="0">
                <a:latin typeface="Times New Roman" panose="02020603050405020304" pitchFamily="18" charset="0"/>
                <a:cs typeface="Times New Roman" panose="02020603050405020304" pitchFamily="18" charset="0"/>
              </a:rPr>
              <a:t> chi </a:t>
            </a:r>
            <a:r>
              <a:rPr lang="en-US" sz="2750" err="1">
                <a:latin typeface="Times New Roman" panose="02020603050405020304" pitchFamily="18" charset="0"/>
                <a:cs typeface="Times New Roman" panose="02020603050405020304" pitchFamily="18" charset="0"/>
              </a:rPr>
              <a:t>ngân</a:t>
            </a:r>
            <a:r>
              <a:rPr lang="en-US" sz="2750">
                <a:latin typeface="Times New Roman" panose="02020603050405020304" pitchFamily="18" charset="0"/>
                <a:cs typeface="Times New Roman" panose="02020603050405020304" pitchFamily="18" charset="0"/>
              </a:rPr>
              <a:t> sách.</a:t>
            </a:r>
            <a:endParaRPr lang="en-US" sz="2750"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5563796"/>
      </p:ext>
    </p:extLst>
  </p:cSld>
  <p:clrMapOvr>
    <a:masterClrMapping/>
  </p:clrMapOvr>
  <p:transition>
    <p:wedge/>
  </p:transition>
</p:sld>
</file>

<file path=ppt/theme/theme1.xml><?xml version="1.0" encoding="utf-8"?>
<a:theme xmlns:a="http://schemas.openxmlformats.org/drawingml/2006/main" name="Concour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1816</TotalTime>
  <Words>9972</Words>
  <Application>Microsoft Office PowerPoint</Application>
  <PresentationFormat>On-screen Show (4:3)</PresentationFormat>
  <Paragraphs>961</Paragraphs>
  <Slides>67</Slides>
  <Notes>18</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67</vt:i4>
      </vt:variant>
    </vt:vector>
  </HeadingPairs>
  <TitlesOfParts>
    <vt:vector size="77" baseType="lpstr">
      <vt:lpstr>Arial</vt:lpstr>
      <vt:lpstr>Calibri</vt:lpstr>
      <vt:lpstr>Lucida Sans Unicode</vt:lpstr>
      <vt:lpstr>Time s New Roman</vt:lpstr>
      <vt:lpstr>Times New Roman</vt:lpstr>
      <vt:lpstr>Verdana</vt:lpstr>
      <vt:lpstr>Wingdings</vt:lpstr>
      <vt:lpstr>Wingdings 2</vt:lpstr>
      <vt:lpstr>Wingdings 3</vt:lpstr>
      <vt:lpstr>Concourse</vt:lpstr>
      <vt:lpstr>Chuyên đề</vt:lpstr>
      <vt:lpstr>Lời mở đầu</vt:lpstr>
      <vt:lpstr>          Nội dung chính của chuyên đề</vt:lpstr>
      <vt:lpstr>I. KHÁI QUÁT VỀ NGÂN SÁCH NHÀ NƯỚC</vt:lpstr>
      <vt:lpstr>2. Quy trình quản lý ngân sách nhà nước</vt:lpstr>
      <vt:lpstr>3. Nhiệm vụ, quyền hạn của HĐND các cấp</vt:lpstr>
      <vt:lpstr>3. Nhiệm vụ, quyền hạn của HĐND các cấp (tiếp)</vt:lpstr>
      <vt:lpstr>4. Nhiệm vụ, quyền hạn HĐND cấp tỉnh</vt:lpstr>
      <vt:lpstr>4. Nhiệm vụ, quyền hạn HĐND cấp tỉnh (tiếp)</vt:lpstr>
      <vt:lpstr> 5. Nhiệm vụ, quyền hạn của UBND </vt:lpstr>
      <vt:lpstr> 5. Nhiệm vụ, quyền hạn của UBND (tiếp) </vt:lpstr>
      <vt:lpstr> 6. Nhiệm vụ của Ủy ban nhân dân cấp tỉnh</vt:lpstr>
      <vt:lpstr>II. KHÁI QUÁT VỀ KIỂM TOÁN NHÀ NƯỚC 1. ĐỊA VỊ PHÁP LÝ</vt:lpstr>
      <vt:lpstr>PowerPoint Presentation</vt:lpstr>
      <vt:lpstr>PowerPoint Presentation</vt:lpstr>
      <vt:lpstr>PowerPoint Presentation</vt:lpstr>
      <vt:lpstr>III. Sử dụng kết quả kiểm toán của KTNN  để phục vụ công tác giám sát NSĐP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IV. KỸ NĂNG GIÁM SÁT VỀ NSĐP </vt:lpstr>
      <vt:lpstr> 1. Giám sát việc lập và  quyết định dự toán NSĐP  </vt:lpstr>
      <vt:lpstr>Vị trí, vai trò của dự toán NSNN</vt:lpstr>
      <vt:lpstr>Căn cứ lập dự toán </vt:lpstr>
      <vt:lpstr>Căn cứ lập dự toán (tiếp) </vt:lpstr>
      <vt:lpstr>Yêu cầu về dự toán ngân sách</vt:lpstr>
      <vt:lpstr>Quy trình lập dự toán ngân sách</vt:lpstr>
      <vt:lpstr>Thẩm tra căn cứ XD dự toán NS </vt:lpstr>
      <vt:lpstr>Thẩm tra đánh giá KQ  thực hiện dự toán thu NS </vt:lpstr>
      <vt:lpstr>Thẩm tra, xem xét DT thu NSNN trên địa bàn, thu NSĐP được hưởng theo quy định của Luật NSNN  </vt:lpstr>
      <vt:lpstr>Thẩm tra dự toán chi NSĐP </vt:lpstr>
      <vt:lpstr>Thẩm tra dự toán chi NSĐP  </vt:lpstr>
      <vt:lpstr>Thẩm tra tính cân đối của NSĐP </vt:lpstr>
      <vt:lpstr>2. Giám sát, thẩm tra phương án  phân bổ ngân sách cấp tỉnh </vt:lpstr>
      <vt:lpstr>2. Giám sát phương án phân bổ  ngân sách cấp tỉnh (tiếp)</vt:lpstr>
      <vt:lpstr>2. Giám sát phương án phân bổ  ngân sách cấp tỉnh (tiếp)</vt:lpstr>
      <vt:lpstr>3. Giám sát quyết toán NSĐP</vt:lpstr>
      <vt:lpstr>3.1. Khái quát về quyết toán NSNN </vt:lpstr>
      <vt:lpstr>3.1. Khái quát về quyết toán NSĐP (tiếp)</vt:lpstr>
      <vt:lpstr>3.2. Căn cứ lập quyết toán NSĐP</vt:lpstr>
      <vt:lpstr>3.3. Nguyên tắc lập quyết toán NSNN </vt:lpstr>
      <vt:lpstr>3.4. Thời hạn phê chuẩn quyết toán </vt:lpstr>
      <vt:lpstr>3.5. Các nhân tố ảnh hưởng  đến quyết toán ngân sách</vt:lpstr>
      <vt:lpstr>Thảo luận, quyết định ngân sách </vt:lpstr>
      <vt:lpstr>3.6. Thẩm tra, giám sát quyết toán NSĐP</vt:lpstr>
      <vt:lpstr>Thẩm tra căn cứ pháp lý của QTNS </vt:lpstr>
      <vt:lpstr>Thẩm tra hồ sơ quyết toán NSĐP</vt:lpstr>
      <vt:lpstr>Thẩm tra tính trung thực,  hợp pháp của số liệu quyết toán   </vt:lpstr>
      <vt:lpstr>Thẩm tra tính trung thực,  hợp pháp của số liệu quyết toán (tiếp)</vt:lpstr>
      <vt:lpstr>Thẩm tra các khoản thu theo lĩnh vực</vt:lpstr>
      <vt:lpstr>Thẩm tra các khoản chi theo lĩnh vực</vt:lpstr>
      <vt:lpstr> Thẩm tra tính tuân thủ của  các khoản thu, chi ngân sách</vt:lpstr>
      <vt:lpstr>Đánh giá tính kinh tế, hiệu lực và hiệu quả</vt:lpstr>
      <vt:lpstr>Đánh giá tính kinh tế, hiệu lực và hiệu quả (tiếp theo)</vt:lpstr>
      <vt:lpstr>Thảo luận, phê chuẩn quyết toán NSĐP </vt:lpstr>
      <vt:lpstr>4. Một số vấn đề cần lưu ý khi  giám sát ngân sách địa phương</vt:lpstr>
      <vt:lpstr>4. Một số vấn đề cần lưu ý khi giám sát  ngân sách địa phương (tiếp theo)</vt:lpstr>
      <vt:lpstr>5. Những vấn đề cơ bản cần tập trung thảo luận</vt:lpstr>
      <vt:lpstr>5. Những vấn đề cơ bản cần tập trung thảo luận</vt:lpstr>
      <vt:lpstr>V. MỘT SỐ ĐỀ XUẤT NHẰM NÂNG CAO HIỆU QUẢ CÔNG TÁC QUẢN LÝ, SỬ DỤNG NGÂN SÁCH VÀ  GIÁM SÁT CỦA ĐẠI BIỂU HỘI ĐỒNG NHÂN DÂN </vt:lpstr>
      <vt:lpstr>V. MỘT SỐ ĐỀ XUẤT NHẰM NÂNG CAO HIỆU QUẢ CÔNG TÁC QUẢN LÝ, SỬ DỤNG NGÂN SÁCH VÀ  GIÁM SÁT CỦA ĐẠI BIỂU HỘI ĐỒNG NHÂN DÂN </vt:lpstr>
      <vt:lpstr>V. MỘT SỐ ĐỀ XUẤT NHẰM NÂNG CAO HIỆU QUẢ CÔNG TÁC QUẢN LÝ, SỬ DỤNG NGÂN SÁCH VÀ  GIÁM SÁT CỦA ĐẠI BIỂU HỘI ĐỒNG NHÂN DÂN </vt:lpstr>
      <vt:lpstr>Trân trọng cảm ơn sự  chú ý theo dõi của quý vị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Ph­¬ng ph¸p vµ kü n¨ng ph©n tÝch, thÈm tra, phª duyÖt quyÕt to¸n NSNN</dc:title>
  <dc:creator>Ulysses R. Gotera</dc:creator>
  <cp:lastModifiedBy>Le Thi Bich Diep</cp:lastModifiedBy>
  <cp:revision>150</cp:revision>
  <cp:lastPrinted>2022-07-21T07:18:17Z</cp:lastPrinted>
  <dcterms:created xsi:type="dcterms:W3CDTF">2003-11-04T01:21:06Z</dcterms:created>
  <dcterms:modified xsi:type="dcterms:W3CDTF">2022-07-26T10:27:43Z</dcterms:modified>
</cp:coreProperties>
</file>