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30"/>
  </p:notesMasterIdLst>
  <p:handoutMasterIdLst>
    <p:handoutMasterId r:id="rId31"/>
  </p:handoutMasterIdLst>
  <p:sldIdLst>
    <p:sldId id="256" r:id="rId2"/>
    <p:sldId id="307" r:id="rId3"/>
    <p:sldId id="306" r:id="rId4"/>
    <p:sldId id="297" r:id="rId5"/>
    <p:sldId id="301" r:id="rId6"/>
    <p:sldId id="269" r:id="rId7"/>
    <p:sldId id="299" r:id="rId8"/>
    <p:sldId id="295" r:id="rId9"/>
    <p:sldId id="302" r:id="rId10"/>
    <p:sldId id="298" r:id="rId11"/>
    <p:sldId id="270" r:id="rId12"/>
    <p:sldId id="271" r:id="rId13"/>
    <p:sldId id="272" r:id="rId14"/>
    <p:sldId id="273" r:id="rId15"/>
    <p:sldId id="274" r:id="rId16"/>
    <p:sldId id="275" r:id="rId17"/>
    <p:sldId id="294" r:id="rId18"/>
    <p:sldId id="292" r:id="rId19"/>
    <p:sldId id="277" r:id="rId20"/>
    <p:sldId id="300" r:id="rId21"/>
    <p:sldId id="303" r:id="rId22"/>
    <p:sldId id="304" r:id="rId23"/>
    <p:sldId id="305" r:id="rId24"/>
    <p:sldId id="308" r:id="rId25"/>
    <p:sldId id="309" r:id="rId26"/>
    <p:sldId id="310" r:id="rId27"/>
    <p:sldId id="314" r:id="rId28"/>
    <p:sldId id="313" r:id="rId29"/>
  </p:sldIdLst>
  <p:sldSz cx="9144000" cy="6858000" type="screen4x3"/>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7B7"/>
    <a:srgbClr val="CC0000"/>
    <a:srgbClr val="8BBC00"/>
    <a:srgbClr val="FF3399"/>
    <a:srgbClr val="F7A7E2"/>
    <a:srgbClr val="0066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280" autoAdjust="0"/>
  </p:normalViewPr>
  <p:slideViewPr>
    <p:cSldViewPr snapToObjects="1">
      <p:cViewPr varScale="1">
        <p:scale>
          <a:sx n="67" d="100"/>
          <a:sy n="67" d="100"/>
        </p:scale>
        <p:origin x="1224" y="58"/>
      </p:cViewPr>
      <p:guideLst>
        <p:guide pos="2880"/>
        <p:guide orient="horz" pos="2160"/>
      </p:guideLst>
    </p:cSldViewPr>
  </p:slideViewPr>
  <p:notesTextViewPr>
    <p:cViewPr>
      <p:scale>
        <a:sx n="66" d="100"/>
        <a:sy n="66" d="100"/>
      </p:scale>
      <p:origin x="0" y="0"/>
    </p:cViewPr>
  </p:notesTextViewPr>
  <p:sorterViewPr>
    <p:cViewPr>
      <p:scale>
        <a:sx n="100" d="100"/>
        <a:sy n="100" d="100"/>
      </p:scale>
      <p:origin x="0" y="0"/>
    </p:cViewPr>
  </p:sorterViewPr>
  <p:notesViewPr>
    <p:cSldViewPr snapToObjects="1">
      <p:cViewPr varScale="1">
        <p:scale>
          <a:sx n="47" d="100"/>
          <a:sy n="47" d="100"/>
        </p:scale>
        <p:origin x="2794"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6933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3765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4538"/>
            <a:ext cx="4959350" cy="3721100"/>
          </a:xfrm>
          <a:prstGeom prst="rect">
            <a:avLst/>
          </a:prstGeom>
        </p:spPr>
      </p:sp>
      <p:sp>
        <p:nvSpPr>
          <p:cNvPr id="3" name="Notes Placeholder 2"/>
          <p:cNvSpPr>
            <a:spLocks noGrp="1"/>
          </p:cNvSpPr>
          <p:nvPr>
            <p:ph type="body" idx="1"/>
          </p:nvPr>
        </p:nvSpPr>
        <p:spPr>
          <a:xfrm>
            <a:off x="679768" y="4714402"/>
            <a:ext cx="5438140" cy="4466273"/>
          </a:xfrm>
          <a:prstGeom prst="rect">
            <a:avLst/>
          </a:prstGeom>
        </p:spPr>
        <p:txBody>
          <a:bodyPr/>
          <a:lstStyle/>
          <a:p>
            <a:endParaRPr lang="en-US"/>
          </a:p>
        </p:txBody>
      </p:sp>
      <p:sp>
        <p:nvSpPr>
          <p:cNvPr id="4" name="Slide Number Placeholder 3"/>
          <p:cNvSpPr>
            <a:spLocks noGrp="1"/>
          </p:cNvSpPr>
          <p:nvPr>
            <p:ph type="sldNum" sz="quarter" idx="10"/>
          </p:nvPr>
        </p:nvSpPr>
        <p:spPr>
          <a:xfrm>
            <a:off x="3850443" y="9427075"/>
            <a:ext cx="2945659" cy="496253"/>
          </a:xfrm>
          <a:prstGeom prst="rect">
            <a:avLst/>
          </a:prstGeom>
        </p:spPr>
        <p:txBody>
          <a:bodyPr/>
          <a:lstStyle/>
          <a:p>
            <a:pPr>
              <a:defRPr/>
            </a:pPr>
            <a:fld id="{DBCB9AA1-B4D6-4F38-A6CD-9B5760DECB41}" type="slidenum">
              <a:rPr lang="en-US" smtClean="0"/>
              <a:pPr>
                <a:defRPr/>
              </a:pPr>
              <a:t>1</a:t>
            </a:fld>
            <a:endParaRPr lang="en-US"/>
          </a:p>
        </p:txBody>
      </p:sp>
    </p:spTree>
    <p:extLst>
      <p:ext uri="{BB962C8B-B14F-4D97-AF65-F5344CB8AC3E}">
        <p14:creationId xmlns:p14="http://schemas.microsoft.com/office/powerpoint/2010/main" val="2721047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10</a:t>
            </a:fld>
            <a:endParaRPr lang="en-US">
              <a:latin typeface="Arial" charset="0"/>
            </a:endParaRPr>
          </a:p>
        </p:txBody>
      </p:sp>
    </p:spTree>
    <p:extLst>
      <p:ext uri="{BB962C8B-B14F-4D97-AF65-F5344CB8AC3E}">
        <p14:creationId xmlns:p14="http://schemas.microsoft.com/office/powerpoint/2010/main" val="3013811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11</a:t>
            </a:fld>
            <a:endParaRPr lang="en-US">
              <a:latin typeface="Arial" charset="0"/>
            </a:endParaRPr>
          </a:p>
        </p:txBody>
      </p:sp>
    </p:spTree>
    <p:extLst>
      <p:ext uri="{BB962C8B-B14F-4D97-AF65-F5344CB8AC3E}">
        <p14:creationId xmlns:p14="http://schemas.microsoft.com/office/powerpoint/2010/main" val="428567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12</a:t>
            </a:fld>
            <a:endParaRPr lang="en-US">
              <a:latin typeface="Arial" charset="0"/>
            </a:endParaRPr>
          </a:p>
        </p:txBody>
      </p:sp>
    </p:spTree>
    <p:extLst>
      <p:ext uri="{BB962C8B-B14F-4D97-AF65-F5344CB8AC3E}">
        <p14:creationId xmlns:p14="http://schemas.microsoft.com/office/powerpoint/2010/main" val="3685599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13</a:t>
            </a:fld>
            <a:endParaRPr lang="en-US">
              <a:latin typeface="Arial" charset="0"/>
            </a:endParaRPr>
          </a:p>
        </p:txBody>
      </p:sp>
    </p:spTree>
    <p:extLst>
      <p:ext uri="{BB962C8B-B14F-4D97-AF65-F5344CB8AC3E}">
        <p14:creationId xmlns:p14="http://schemas.microsoft.com/office/powerpoint/2010/main" val="117150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14</a:t>
            </a:fld>
            <a:endParaRPr lang="en-US">
              <a:latin typeface="Arial" charset="0"/>
            </a:endParaRPr>
          </a:p>
        </p:txBody>
      </p:sp>
    </p:spTree>
    <p:extLst>
      <p:ext uri="{BB962C8B-B14F-4D97-AF65-F5344CB8AC3E}">
        <p14:creationId xmlns:p14="http://schemas.microsoft.com/office/powerpoint/2010/main" val="306175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15</a:t>
            </a:fld>
            <a:endParaRPr lang="en-US">
              <a:latin typeface="Arial" charset="0"/>
            </a:endParaRPr>
          </a:p>
        </p:txBody>
      </p:sp>
    </p:spTree>
    <p:extLst>
      <p:ext uri="{BB962C8B-B14F-4D97-AF65-F5344CB8AC3E}">
        <p14:creationId xmlns:p14="http://schemas.microsoft.com/office/powerpoint/2010/main" val="3337102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16</a:t>
            </a:fld>
            <a:endParaRPr lang="en-US">
              <a:latin typeface="Arial" charset="0"/>
            </a:endParaRPr>
          </a:p>
        </p:txBody>
      </p:sp>
    </p:spTree>
    <p:extLst>
      <p:ext uri="{BB962C8B-B14F-4D97-AF65-F5344CB8AC3E}">
        <p14:creationId xmlns:p14="http://schemas.microsoft.com/office/powerpoint/2010/main" val="3146167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17</a:t>
            </a:fld>
            <a:endParaRPr lang="en-US">
              <a:latin typeface="Arial" charset="0"/>
            </a:endParaRPr>
          </a:p>
        </p:txBody>
      </p:sp>
    </p:spTree>
    <p:extLst>
      <p:ext uri="{BB962C8B-B14F-4D97-AF65-F5344CB8AC3E}">
        <p14:creationId xmlns:p14="http://schemas.microsoft.com/office/powerpoint/2010/main" val="1072288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18</a:t>
            </a:fld>
            <a:endParaRPr lang="en-US">
              <a:latin typeface="Arial" charset="0"/>
            </a:endParaRPr>
          </a:p>
        </p:txBody>
      </p:sp>
    </p:spTree>
    <p:extLst>
      <p:ext uri="{BB962C8B-B14F-4D97-AF65-F5344CB8AC3E}">
        <p14:creationId xmlns:p14="http://schemas.microsoft.com/office/powerpoint/2010/main" val="894450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19</a:t>
            </a:fld>
            <a:endParaRPr lang="en-US">
              <a:latin typeface="Arial" charset="0"/>
            </a:endParaRPr>
          </a:p>
        </p:txBody>
      </p:sp>
    </p:spTree>
    <p:extLst>
      <p:ext uri="{BB962C8B-B14F-4D97-AF65-F5344CB8AC3E}">
        <p14:creationId xmlns:p14="http://schemas.microsoft.com/office/powerpoint/2010/main" val="983859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35ed75ccf_0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8573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20</a:t>
            </a:fld>
            <a:endParaRPr lang="en-US">
              <a:latin typeface="Arial" charset="0"/>
            </a:endParaRPr>
          </a:p>
        </p:txBody>
      </p:sp>
    </p:spTree>
    <p:extLst>
      <p:ext uri="{BB962C8B-B14F-4D97-AF65-F5344CB8AC3E}">
        <p14:creationId xmlns:p14="http://schemas.microsoft.com/office/powerpoint/2010/main" val="1065899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21</a:t>
            </a:fld>
            <a:endParaRPr lang="en-US">
              <a:latin typeface="Arial" charset="0"/>
            </a:endParaRPr>
          </a:p>
        </p:txBody>
      </p:sp>
    </p:spTree>
    <p:extLst>
      <p:ext uri="{BB962C8B-B14F-4D97-AF65-F5344CB8AC3E}">
        <p14:creationId xmlns:p14="http://schemas.microsoft.com/office/powerpoint/2010/main" val="2416400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22</a:t>
            </a:fld>
            <a:endParaRPr lang="en-US">
              <a:latin typeface="Arial" charset="0"/>
            </a:endParaRPr>
          </a:p>
        </p:txBody>
      </p:sp>
    </p:spTree>
    <p:extLst>
      <p:ext uri="{BB962C8B-B14F-4D97-AF65-F5344CB8AC3E}">
        <p14:creationId xmlns:p14="http://schemas.microsoft.com/office/powerpoint/2010/main" val="1607452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23</a:t>
            </a:fld>
            <a:endParaRPr lang="en-US">
              <a:latin typeface="Arial" charset="0"/>
            </a:endParaRPr>
          </a:p>
        </p:txBody>
      </p:sp>
    </p:spTree>
    <p:extLst>
      <p:ext uri="{BB962C8B-B14F-4D97-AF65-F5344CB8AC3E}">
        <p14:creationId xmlns:p14="http://schemas.microsoft.com/office/powerpoint/2010/main" val="3664772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3</a:t>
            </a:fld>
            <a:endParaRPr lang="en-US">
              <a:latin typeface="Arial" charset="0"/>
            </a:endParaRPr>
          </a:p>
        </p:txBody>
      </p:sp>
    </p:spTree>
    <p:extLst>
      <p:ext uri="{BB962C8B-B14F-4D97-AF65-F5344CB8AC3E}">
        <p14:creationId xmlns:p14="http://schemas.microsoft.com/office/powerpoint/2010/main" val="2644485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4</a:t>
            </a:fld>
            <a:endParaRPr lang="en-US">
              <a:latin typeface="Arial" charset="0"/>
            </a:endParaRPr>
          </a:p>
        </p:txBody>
      </p:sp>
    </p:spTree>
    <p:extLst>
      <p:ext uri="{BB962C8B-B14F-4D97-AF65-F5344CB8AC3E}">
        <p14:creationId xmlns:p14="http://schemas.microsoft.com/office/powerpoint/2010/main" val="2472170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5</a:t>
            </a:fld>
            <a:endParaRPr lang="en-US">
              <a:latin typeface="Arial" charset="0"/>
            </a:endParaRPr>
          </a:p>
        </p:txBody>
      </p:sp>
    </p:spTree>
    <p:extLst>
      <p:ext uri="{BB962C8B-B14F-4D97-AF65-F5344CB8AC3E}">
        <p14:creationId xmlns:p14="http://schemas.microsoft.com/office/powerpoint/2010/main" val="476870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dirty="0">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6</a:t>
            </a:fld>
            <a:endParaRPr lang="en-US">
              <a:latin typeface="Arial" charset="0"/>
            </a:endParaRPr>
          </a:p>
        </p:txBody>
      </p:sp>
    </p:spTree>
    <p:extLst>
      <p:ext uri="{BB962C8B-B14F-4D97-AF65-F5344CB8AC3E}">
        <p14:creationId xmlns:p14="http://schemas.microsoft.com/office/powerpoint/2010/main" val="3684797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dirty="0">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7</a:t>
            </a:fld>
            <a:endParaRPr lang="en-US">
              <a:latin typeface="Arial" charset="0"/>
            </a:endParaRPr>
          </a:p>
        </p:txBody>
      </p:sp>
    </p:spTree>
    <p:extLst>
      <p:ext uri="{BB962C8B-B14F-4D97-AF65-F5344CB8AC3E}">
        <p14:creationId xmlns:p14="http://schemas.microsoft.com/office/powerpoint/2010/main" val="2127647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8</a:t>
            </a:fld>
            <a:endParaRPr lang="en-US">
              <a:latin typeface="Arial" charset="0"/>
            </a:endParaRPr>
          </a:p>
        </p:txBody>
      </p:sp>
    </p:spTree>
    <p:extLst>
      <p:ext uri="{BB962C8B-B14F-4D97-AF65-F5344CB8AC3E}">
        <p14:creationId xmlns:p14="http://schemas.microsoft.com/office/powerpoint/2010/main" val="3848890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hỗ dành sẵn cho Hình ảnh của Bản chiếu 1"/>
          <p:cNvSpPr>
            <a:spLocks noGrp="1" noRot="1" noChangeAspect="1" noTextEdit="1"/>
          </p:cNvSpPr>
          <p:nvPr>
            <p:ph type="sldImg"/>
          </p:nvPr>
        </p:nvSpPr>
        <p:spPr bwMode="auto">
          <a:xfrm>
            <a:off x="919163" y="744538"/>
            <a:ext cx="4959350" cy="3721100"/>
          </a:xfrm>
          <a:prstGeom prst="rect">
            <a:avLst/>
          </a:prstGeom>
          <a:noFill/>
          <a:ln>
            <a:solidFill>
              <a:srgbClr val="000000"/>
            </a:solidFill>
            <a:miter lim="800000"/>
            <a:headEnd/>
            <a:tailEnd/>
          </a:ln>
        </p:spPr>
      </p:sp>
      <p:sp>
        <p:nvSpPr>
          <p:cNvPr id="25603" name="Chỗ dành sẵn cho Ghi chú 2"/>
          <p:cNvSpPr>
            <a:spLocks noGrp="1"/>
          </p:cNvSpPr>
          <p:nvPr>
            <p:ph type="body" idx="1"/>
          </p:nvPr>
        </p:nvSpPr>
        <p:spPr bwMode="auto">
          <a:xfrm>
            <a:off x="679768" y="4714402"/>
            <a:ext cx="5438140" cy="4466273"/>
          </a:xfrm>
          <a:prstGeom prst="rect">
            <a:avLst/>
          </a:prstGeom>
          <a:noFill/>
        </p:spPr>
        <p:txBody>
          <a:bodyPr wrap="square" numCol="1" anchor="t" anchorCtr="0" compatLnSpc="1">
            <a:prstTxWarp prst="textNoShape">
              <a:avLst/>
            </a:prstTxWarp>
          </a:bodyPr>
          <a:lstStyle/>
          <a:p>
            <a:pPr eaLnBrk="1" hangingPunct="1">
              <a:spcBef>
                <a:spcPct val="0"/>
              </a:spcBef>
            </a:pPr>
            <a:endParaRPr lang="en-US">
              <a:ea typeface="宋体" pitchFamily="2" charset="-122"/>
            </a:endParaRPr>
          </a:p>
        </p:txBody>
      </p:sp>
      <p:sp>
        <p:nvSpPr>
          <p:cNvPr id="25604" name="Chỗ dành sẵn cho Số hiệu Bản chiếu 3"/>
          <p:cNvSpPr>
            <a:spLocks noGrp="1"/>
          </p:cNvSpPr>
          <p:nvPr>
            <p:ph type="sldNum" sz="quarter" idx="5"/>
          </p:nvPr>
        </p:nvSpPr>
        <p:spPr bwMode="auto">
          <a:xfrm>
            <a:off x="3850443" y="9427075"/>
            <a:ext cx="2945659" cy="496253"/>
          </a:xfrm>
          <a:prstGeom prst="rect">
            <a:avLst/>
          </a:prstGeom>
          <a:noFill/>
          <a:ln>
            <a:miter lim="800000"/>
            <a:headEnd/>
            <a:tailEnd/>
          </a:ln>
        </p:spPr>
        <p:txBody>
          <a:bodyPr wrap="square" numCol="1" anchorCtr="0" compatLnSpc="1">
            <a:prstTxWarp prst="textNoShape">
              <a:avLst/>
            </a:prstTxWarp>
          </a:bodyPr>
          <a:lstStyle/>
          <a:p>
            <a:fld id="{F4E74995-3B19-419E-8C91-B3A898245157}" type="slidenum">
              <a:rPr lang="en-US" smtClean="0">
                <a:latin typeface="Arial" charset="0"/>
              </a:rPr>
              <a:pPr/>
              <a:t>9</a:t>
            </a:fld>
            <a:endParaRPr lang="en-US">
              <a:latin typeface="Arial" charset="0"/>
            </a:endParaRPr>
          </a:p>
        </p:txBody>
      </p:sp>
    </p:spTree>
    <p:extLst>
      <p:ext uri="{BB962C8B-B14F-4D97-AF65-F5344CB8AC3E}">
        <p14:creationId xmlns:p14="http://schemas.microsoft.com/office/powerpoint/2010/main" val="265354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34363093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4" name="Footer Placeholder 3"/>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5" name="Slide Number Placeholder 4"/>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140567233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77073333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4269423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12250731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7116854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382355204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105137251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268169694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20520410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166209493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316677531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8" name="Footer Placeholder 7"/>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9" name="Slide Number Placeholder 8"/>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2168476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815723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3" name="Footer Placeholder 2"/>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4" name="Slide Number Placeholder 3"/>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263309210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409061798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endParaRPr lang="en-US" altLang="zh-CN"/>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ltLang="zh-CN"/>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pPr>
              <a:defRPr/>
            </a:pPr>
            <a:fld id="{68AB0E7F-1D3F-4251-8E46-80FD55299D12}" type="slidenum">
              <a:rPr lang="en-US" altLang="zh-CN" smtClean="0"/>
              <a:pPr>
                <a:defRPr/>
              </a:pPr>
              <a:t>‹#›</a:t>
            </a:fld>
            <a:endParaRPr lang="en-US" altLang="zh-CN"/>
          </a:p>
        </p:txBody>
      </p:sp>
    </p:spTree>
    <p:extLst>
      <p:ext uri="{BB962C8B-B14F-4D97-AF65-F5344CB8AC3E}">
        <p14:creationId xmlns:p14="http://schemas.microsoft.com/office/powerpoint/2010/main" val="125396509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36199736"/>
      </p:ext>
    </p:extLst>
  </p:cSld>
  <p:clrMap bg1="dk1" tx1="lt1" bg2="dk2" tx2="lt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 id="2147483840"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_Văn_Bản 7"/>
          <p:cNvSpPr txBox="1"/>
          <p:nvPr/>
        </p:nvSpPr>
        <p:spPr>
          <a:xfrm>
            <a:off x="209104" y="331483"/>
            <a:ext cx="8934896" cy="4339650"/>
          </a:xfrm>
          <a:prstGeom prst="rect">
            <a:avLst/>
          </a:prstGeom>
          <a:noFill/>
        </p:spPr>
        <p:txBody>
          <a:bodyPr wrap="square">
            <a:spAutoFit/>
          </a:bodyPr>
          <a:lstStyle/>
          <a:p>
            <a:pPr>
              <a:defRPr/>
            </a:pPr>
            <a:r>
              <a:rPr lang="en-US" sz="2800" b="1" u="sng">
                <a:solidFill>
                  <a:srgbClr val="FFFF00"/>
                </a:solidFill>
                <a:effectLst>
                  <a:outerShdw blurRad="50800" dist="50800" algn="l" rotWithShape="0">
                    <a:prstClr val="black"/>
                  </a:outerShdw>
                </a:effectLst>
                <a:latin typeface="Times New Roman" pitchFamily="18" charset="0"/>
                <a:cs typeface="Times New Roman" pitchFamily="18" charset="0"/>
              </a:rPr>
              <a:t>CHUYÊN ĐỀ:</a:t>
            </a:r>
            <a:endParaRPr lang="en-US" sz="2800" b="1" u="sng" dirty="0">
              <a:solidFill>
                <a:srgbClr val="FFFF00"/>
              </a:solidFill>
              <a:effectLst>
                <a:outerShdw blurRad="50800" dist="50800" algn="l" rotWithShape="0">
                  <a:prstClr val="black"/>
                </a:outerShdw>
              </a:effectLst>
              <a:latin typeface="Times New Roman" pitchFamily="18" charset="0"/>
              <a:cs typeface="Times New Roman" pitchFamily="18" charset="0"/>
            </a:endParaRPr>
          </a:p>
          <a:p>
            <a:pPr>
              <a:defRPr/>
            </a:pPr>
            <a:endParaRPr lang="en-US" sz="4400" b="1" dirty="0">
              <a:solidFill>
                <a:srgbClr val="FFFF00"/>
              </a:solidFill>
              <a:effectLst>
                <a:outerShdw blurRad="50800" dist="50800" algn="l" rotWithShape="0">
                  <a:prstClr val="black"/>
                </a:outerShdw>
              </a:effectLst>
              <a:latin typeface="Times New Roman" panose="02020603050405020304" pitchFamily="18" charset="0"/>
              <a:cs typeface="Times New Roman" pitchFamily="18" charset="0"/>
            </a:endParaRPr>
          </a:p>
          <a:p>
            <a:pPr algn="ctr">
              <a:defRPr/>
            </a:pPr>
            <a:r>
              <a:rPr lang="en-US" sz="4000" b="1" dirty="0">
                <a:solidFill>
                  <a:srgbClr val="FFFF00"/>
                </a:solidFill>
                <a:effectLst>
                  <a:outerShdw blurRad="50800" dist="50800" algn="l" rotWithShape="0">
                    <a:prstClr val="black"/>
                  </a:outerShdw>
                </a:effectLst>
                <a:latin typeface="Times New Roman" panose="02020603050405020304" pitchFamily="18" charset="0"/>
                <a:cs typeface="Times New Roman" panose="02020603050405020304" pitchFamily="18" charset="0"/>
              </a:rPr>
              <a:t>KỸ NĂNG TỔ CHỨC HOẠT ĐỘNG GIÁM SÁT CHUYÊN ĐỀ CỦA THƯỜNG TRỰC HĐND VÀ </a:t>
            </a:r>
          </a:p>
          <a:p>
            <a:pPr algn="ctr">
              <a:defRPr/>
            </a:pPr>
            <a:r>
              <a:rPr lang="en-US" sz="4000" b="1" dirty="0">
                <a:solidFill>
                  <a:srgbClr val="FFFF00"/>
                </a:solidFill>
                <a:effectLst>
                  <a:outerShdw blurRad="50800" dist="50800" algn="l" rotWithShape="0">
                    <a:prstClr val="black"/>
                  </a:outerShdw>
                </a:effectLst>
                <a:latin typeface="Times New Roman" panose="02020603050405020304" pitchFamily="18" charset="0"/>
                <a:cs typeface="Times New Roman" panose="02020603050405020304" pitchFamily="18" charset="0"/>
              </a:rPr>
              <a:t>CÁC BAN HĐND</a:t>
            </a:r>
          </a:p>
          <a:p>
            <a:pPr algn="ctr">
              <a:defRPr/>
            </a:pPr>
            <a:endParaRPr lang="en-US" sz="4400" b="1" dirty="0">
              <a:solidFill>
                <a:srgbClr val="FFFF00"/>
              </a:solidFill>
              <a:effectLst>
                <a:outerShdw blurRad="50800" dist="50800" algn="l" rotWithShape="0">
                  <a:prstClr val="black"/>
                </a:outerShd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2921720" y="5013176"/>
            <a:ext cx="6192688" cy="1246495"/>
          </a:xfrm>
          <a:prstGeom prst="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500" b="1" dirty="0" err="1">
                <a:solidFill>
                  <a:srgbClr val="002060"/>
                </a:solidFill>
              </a:rPr>
              <a:t>Ths</a:t>
            </a:r>
            <a:r>
              <a:rPr lang="en-US" sz="2500" b="1" dirty="0">
                <a:solidFill>
                  <a:srgbClr val="002060"/>
                </a:solidFill>
              </a:rPr>
              <a:t>. Dương </a:t>
            </a:r>
            <a:r>
              <a:rPr lang="en-US" sz="2500" b="1" dirty="0" err="1">
                <a:solidFill>
                  <a:srgbClr val="002060"/>
                </a:solidFill>
              </a:rPr>
              <a:t>Đức</a:t>
            </a:r>
            <a:r>
              <a:rPr lang="en-US" sz="2500" b="1" dirty="0">
                <a:solidFill>
                  <a:srgbClr val="002060"/>
                </a:solidFill>
              </a:rPr>
              <a:t> </a:t>
            </a:r>
            <a:r>
              <a:rPr lang="en-US" sz="2500" b="1" dirty="0" err="1">
                <a:solidFill>
                  <a:srgbClr val="002060"/>
                </a:solidFill>
              </a:rPr>
              <a:t>Nghĩa</a:t>
            </a:r>
            <a:r>
              <a:rPr lang="en-US" sz="2500" b="1" dirty="0">
                <a:solidFill>
                  <a:srgbClr val="002060"/>
                </a:solidFill>
              </a:rPr>
              <a:t> </a:t>
            </a:r>
          </a:p>
          <a:p>
            <a:pPr algn="ctr"/>
            <a:r>
              <a:rPr lang="en-US" sz="2500" b="1" dirty="0">
                <a:solidFill>
                  <a:srgbClr val="002060"/>
                </a:solidFill>
              </a:rPr>
              <a:t>Nguyên Trưởng Ban VH-XH </a:t>
            </a:r>
          </a:p>
          <a:p>
            <a:pPr algn="ctr"/>
            <a:r>
              <a:rPr lang="en-US" sz="2500" b="1" dirty="0">
                <a:solidFill>
                  <a:srgbClr val="002060"/>
                </a:solidFill>
              </a:rPr>
              <a:t>HĐND tỉnh Bắc Ninh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395536" y="188641"/>
            <a:ext cx="8564766" cy="5724644"/>
          </a:xfrm>
          <a:prstGeom prst="rect">
            <a:avLst/>
          </a:prstGeom>
          <a:noFill/>
        </p:spPr>
        <p:txBody>
          <a:bodyPr wrap="square">
            <a:spAutoFit/>
          </a:bodyPr>
          <a:lstStyle/>
          <a:p>
            <a:pPr algn="just">
              <a:spcBef>
                <a:spcPts val="600"/>
              </a:spcBef>
              <a:spcAft>
                <a:spcPts val="600"/>
              </a:spcAft>
              <a:defRPr/>
            </a:pPr>
            <a:endParaRPr lang="en-US" sz="3100" b="1" dirty="0">
              <a:latin typeface="Times New Roman" panose="02020603050405020304" pitchFamily="18" charset="0"/>
              <a:cs typeface="Times New Roman" panose="02020603050405020304" pitchFamily="18" charset="0"/>
            </a:endParaRPr>
          </a:p>
          <a:p>
            <a:pPr marL="571500" indent="-571500" algn="just">
              <a:spcBef>
                <a:spcPts val="600"/>
              </a:spcBef>
              <a:spcAft>
                <a:spcPts val="600"/>
              </a:spcAft>
              <a:buAutoNum type="romanUcPeriod"/>
              <a:defRPr/>
            </a:pPr>
            <a:r>
              <a:rPr lang="en-US" sz="3100" b="1" dirty="0" err="1">
                <a:latin typeface="Times New Roman" panose="02020603050405020304" pitchFamily="18" charset="0"/>
                <a:cs typeface="Times New Roman" panose="02020603050405020304" pitchFamily="18" charset="0"/>
              </a:rPr>
              <a:t>Hoạt</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động</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giám</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sát</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tt</a:t>
            </a:r>
            <a:r>
              <a:rPr lang="en-US" sz="3100" b="1" dirty="0">
                <a:latin typeface="Times New Roman" panose="02020603050405020304" pitchFamily="18" charset="0"/>
                <a:cs typeface="Times New Roman" panose="02020603050405020304" pitchFamily="18" charset="0"/>
              </a:rPr>
              <a:t>):</a:t>
            </a:r>
          </a:p>
          <a:p>
            <a:pPr algn="just" fontAlgn="auto">
              <a:spcBef>
                <a:spcPts val="600"/>
              </a:spcBef>
              <a:spcAft>
                <a:spcPts val="600"/>
              </a:spcAft>
              <a:defRPr/>
            </a:pPr>
            <a:r>
              <a:rPr lang="en-US" sz="3100" i="1" dirty="0">
                <a:latin typeface="Times New Roman" panose="02020603050405020304" pitchFamily="18" charset="0"/>
                <a:cs typeface="Times New Roman" panose="02020603050405020304" pitchFamily="18" charset="0"/>
              </a:rPr>
              <a:t>5.2. </a:t>
            </a:r>
            <a:r>
              <a:rPr lang="en-US" sz="3100" i="1" dirty="0" err="1">
                <a:latin typeface="Times New Roman" panose="02020603050405020304" pitchFamily="18" charset="0"/>
                <a:cs typeface="Times New Roman" panose="02020603050405020304" pitchFamily="18" charset="0"/>
              </a:rPr>
              <a:t>Thành</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phần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Đoàn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giám</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sát</a:t>
            </a:r>
            <a:r>
              <a:rPr lang="en-US" sz="3100" i="1" dirty="0">
                <a:latin typeface="Times New Roman" panose="02020603050405020304" pitchFamily="18" charset="0"/>
                <a:cs typeface="Times New Roman" panose="02020603050405020304" pitchFamily="18" charset="0"/>
              </a:rPr>
              <a:t>:</a:t>
            </a:r>
          </a:p>
          <a:p>
            <a:pPr marL="457200" indent="-457200" algn="just" fontAlgn="auto">
              <a:spcBef>
                <a:spcPts val="600"/>
              </a:spcBef>
              <a:spcAft>
                <a:spcPts val="600"/>
              </a:spcAft>
              <a:buFontTx/>
              <a:buChar char="-"/>
              <a:defRPr/>
            </a:pPr>
            <a:r>
              <a:rPr lang="en-US" sz="3100" dirty="0" err="1">
                <a:latin typeface="Times New Roman" panose="02020603050405020304" pitchFamily="18" charset="0"/>
                <a:cs typeface="Times New Roman" panose="02020603050405020304" pitchFamily="18" charset="0"/>
              </a:rPr>
              <a:t>Thành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mời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tham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Đại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diện</a:t>
            </a:r>
            <a:r>
              <a:rPr lang="en-US" sz="3100" dirty="0">
                <a:latin typeface="Times New Roman" panose="02020603050405020304" pitchFamily="18" charset="0"/>
                <a:cs typeface="Times New Roman" panose="02020603050405020304" pitchFamily="18" charset="0"/>
              </a:rPr>
              <a:t> Ban HĐND, </a:t>
            </a:r>
            <a:r>
              <a:rPr lang="en-US" sz="3100" dirty="0" err="1">
                <a:latin typeface="Times New Roman" panose="02020603050405020304" pitchFamily="18" charset="0"/>
                <a:cs typeface="Times New Roman" panose="02020603050405020304" pitchFamily="18" charset="0"/>
              </a:rPr>
              <a:t>một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số</a:t>
            </a:r>
            <a:r>
              <a:rPr lang="en-US" sz="3100" dirty="0">
                <a:latin typeface="Times New Roman" panose="02020603050405020304" pitchFamily="18" charset="0"/>
                <a:cs typeface="Times New Roman" panose="02020603050405020304" pitchFamily="18" charset="0"/>
              </a:rPr>
              <a:t> ĐB.HĐND, </a:t>
            </a:r>
            <a:r>
              <a:rPr lang="en-US" sz="3100" dirty="0" err="1">
                <a:latin typeface="Times New Roman" panose="02020603050405020304" pitchFamily="18" charset="0"/>
                <a:cs typeface="Times New Roman" panose="02020603050405020304" pitchFamily="18" charset="0"/>
              </a:rPr>
              <a:t>đại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diện</a:t>
            </a:r>
            <a:r>
              <a:rPr lang="en-US" sz="3100" dirty="0">
                <a:latin typeface="Times New Roman" panose="02020603050405020304" pitchFamily="18" charset="0"/>
                <a:cs typeface="Times New Roman" panose="02020603050405020304" pitchFamily="18" charset="0"/>
              </a:rPr>
              <a:t> UB MTTQ, </a:t>
            </a:r>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tổ</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chức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thành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của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Mặt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được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mời</a:t>
            </a:r>
            <a:r>
              <a:rPr lang="en-US" sz="3100" dirty="0">
                <a:latin typeface="Times New Roman" panose="02020603050405020304" pitchFamily="18" charset="0"/>
                <a:cs typeface="Times New Roman" panose="02020603050405020304" pitchFamily="18" charset="0"/>
              </a:rPr>
              <a:t>.</a:t>
            </a:r>
          </a:p>
          <a:p>
            <a:pPr algn="just" fontAlgn="auto">
              <a:spcBef>
                <a:spcPts val="600"/>
              </a:spcBef>
              <a:spcAft>
                <a:spcPts val="600"/>
              </a:spcAft>
              <a:defRPr/>
            </a:pPr>
            <a:r>
              <a:rPr lang="en-US" sz="3100" i="1" dirty="0">
                <a:latin typeface="Times New Roman" panose="02020603050405020304" pitchFamily="18" charset="0"/>
                <a:cs typeface="Times New Roman" panose="02020603050405020304" pitchFamily="18" charset="0"/>
              </a:rPr>
              <a:t>5.3. </a:t>
            </a:r>
            <a:r>
              <a:rPr lang="en-US" sz="3100" i="1" dirty="0" err="1">
                <a:latin typeface="Times New Roman" panose="02020603050405020304" pitchFamily="18" charset="0"/>
                <a:cs typeface="Times New Roman" panose="02020603050405020304" pitchFamily="18" charset="0"/>
              </a:rPr>
              <a:t>Nhiệm</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vụ</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quyền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hạn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Đoàn</a:t>
            </a:r>
            <a:r>
              <a:rPr lang="en-US" sz="3100" i="1" dirty="0">
                <a:latin typeface="Times New Roman" panose="02020603050405020304" pitchFamily="18" charset="0"/>
                <a:cs typeface="Times New Roman" panose="02020603050405020304" pitchFamily="18" charset="0"/>
              </a:rPr>
              <a:t> GS:</a:t>
            </a:r>
          </a:p>
          <a:p>
            <a:pPr marL="457200" indent="-457200" algn="just" fontAlgn="auto">
              <a:spcBef>
                <a:spcPts val="600"/>
              </a:spcBef>
              <a:spcAft>
                <a:spcPts val="600"/>
              </a:spcAft>
              <a:defRPr/>
            </a:pPr>
            <a:r>
              <a:rPr lang="en-US" sz="3100">
                <a:latin typeface="Times New Roman" panose="02020603050405020304" pitchFamily="18" charset="0"/>
                <a:cs typeface="Times New Roman" panose="02020603050405020304" pitchFamily="18" charset="0"/>
              </a:rPr>
              <a:t>- 	Xây </a:t>
            </a:r>
            <a:r>
              <a:rPr lang="en-US" sz="3100" dirty="0" err="1">
                <a:latin typeface="Times New Roman" panose="02020603050405020304" pitchFamily="18" charset="0"/>
                <a:cs typeface="Times New Roman" panose="02020603050405020304" pitchFamily="18" charset="0"/>
              </a:rPr>
              <a:t>dựng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cương</a:t>
            </a:r>
            <a:r>
              <a:rPr lang="en-US" sz="3100" dirty="0">
                <a:latin typeface="Times New Roman" panose="02020603050405020304" pitchFamily="18" charset="0"/>
                <a:cs typeface="Times New Roman" panose="02020603050405020304" pitchFamily="18" charset="0"/>
              </a:rPr>
              <a:t> b/c </a:t>
            </a:r>
            <a:r>
              <a:rPr lang="en-US" sz="3100" dirty="0" err="1">
                <a:latin typeface="Times New Roman" panose="02020603050405020304" pitchFamily="18" charset="0"/>
                <a:cs typeface="Times New Roman" panose="02020603050405020304" pitchFamily="18" charset="0"/>
              </a:rPr>
              <a:t>để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đơn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chịu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sự</a:t>
            </a:r>
            <a:r>
              <a:rPr lang="en-US" sz="3100" dirty="0">
                <a:latin typeface="Times New Roman" panose="02020603050405020304" pitchFamily="18" charset="0"/>
                <a:cs typeface="Times New Roman" panose="02020603050405020304" pitchFamily="18" charset="0"/>
              </a:rPr>
              <a:t> GS </a:t>
            </a:r>
            <a:r>
              <a:rPr lang="en-US" sz="3100" dirty="0" err="1">
                <a:latin typeface="Times New Roman" panose="02020603050405020304" pitchFamily="18" charset="0"/>
                <a:cs typeface="Times New Roman" panose="02020603050405020304" pitchFamily="18" charset="0"/>
              </a:rPr>
              <a:t>báo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cáo</a:t>
            </a:r>
            <a:r>
              <a:rPr lang="en-US" sz="3100" dirty="0">
                <a:latin typeface="Times New Roman" panose="02020603050405020304" pitchFamily="18" charset="0"/>
                <a:cs typeface="Times New Roman" panose="02020603050405020304" pitchFamily="18" charset="0"/>
              </a:rPr>
              <a:t>;</a:t>
            </a:r>
          </a:p>
          <a:p>
            <a:pPr algn="just">
              <a:defRPr/>
            </a:pPr>
            <a:endParaRPr lang="en-US" sz="32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138412" y="2193001"/>
            <a:ext cx="8821890" cy="1859869"/>
          </a:xfrm>
          <a:prstGeom prst="rect">
            <a:avLst/>
          </a:prstGeom>
        </p:spPr>
        <p:txBody>
          <a:bodyPr lIns="0" tIns="0" rIns="0" bIns="0" anchor="ctr"/>
          <a:lstStyle/>
          <a:p>
            <a:pPr algn="just" fontAlgn="auto">
              <a:lnSpc>
                <a:spcPct val="95000"/>
              </a:lnSpc>
              <a:spcBef>
                <a:spcPts val="0"/>
              </a:spcBef>
              <a:spcAft>
                <a:spcPts val="800"/>
              </a:spcAft>
              <a:defRPr/>
            </a:pPr>
            <a:endParaRPr lang="en-US" sz="20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26835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611558" y="2492896"/>
            <a:ext cx="9028813" cy="2785394"/>
          </a:xfrm>
          <a:prstGeom prst="rect">
            <a:avLst/>
          </a:prstGeom>
        </p:spPr>
        <p:txBody>
          <a:bodyPr lIns="0" tIns="0" rIns="0" bIns="0" anchor="ctr"/>
          <a:lstStyle/>
          <a:p>
            <a:pPr fontAlgn="auto">
              <a:lnSpc>
                <a:spcPct val="95000"/>
              </a:lnSpc>
              <a:spcBef>
                <a:spcPts val="0"/>
              </a:spcBef>
              <a:spcAft>
                <a:spcPts val="800"/>
              </a:spcAft>
              <a:defRPr/>
            </a:pPr>
            <a:endParaRPr lang="en-US" sz="2800" b="1" dirty="0">
              <a:latin typeface="+mj-lt"/>
              <a:cs typeface="Times New Roman" pitchFamily="18" charset="0"/>
            </a:endParaRPr>
          </a:p>
        </p:txBody>
      </p:sp>
      <p:sp>
        <p:nvSpPr>
          <p:cNvPr id="25" name="Hộp_Văn_Bản 24"/>
          <p:cNvSpPr txBox="1"/>
          <p:nvPr/>
        </p:nvSpPr>
        <p:spPr>
          <a:xfrm>
            <a:off x="468960" y="548680"/>
            <a:ext cx="8352930" cy="5632311"/>
          </a:xfrm>
          <a:prstGeom prst="rect">
            <a:avLst/>
          </a:prstGeom>
          <a:noFill/>
        </p:spPr>
        <p:txBody>
          <a:bodyPr wrap="square">
            <a:spAutoFit/>
          </a:bodyPr>
          <a:lstStyle/>
          <a:p>
            <a:pPr marL="571500" indent="-571500">
              <a:spcBef>
                <a:spcPts val="600"/>
              </a:spcBef>
              <a:spcAft>
                <a:spcPts val="600"/>
              </a:spcAft>
              <a:buAutoNum type="romanUcPeriod"/>
              <a:defRPr/>
            </a:pPr>
            <a:r>
              <a:rPr lang="en-US" sz="3100" b="1" dirty="0" err="1">
                <a:latin typeface="Times New Roman" panose="02020603050405020304" pitchFamily="18" charset="0"/>
                <a:cs typeface="Times New Roman" panose="02020603050405020304" pitchFamily="18" charset="0"/>
              </a:rPr>
              <a:t>Hoạt</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động</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giám</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sát</a:t>
            </a:r>
            <a:r>
              <a:rPr lang="en-US" sz="3100" b="1" dirty="0">
                <a:latin typeface="Times New Roman" panose="02020603050405020304" pitchFamily="18" charset="0"/>
                <a:cs typeface="Times New Roman" panose="02020603050405020304" pitchFamily="18" charset="0"/>
              </a:rPr>
              <a:t> (</a:t>
            </a:r>
            <a:r>
              <a:rPr lang="en-US" sz="3100" b="1" err="1">
                <a:latin typeface="Times New Roman" panose="02020603050405020304" pitchFamily="18" charset="0"/>
                <a:cs typeface="Times New Roman" panose="02020603050405020304" pitchFamily="18" charset="0"/>
              </a:rPr>
              <a:t>tt</a:t>
            </a:r>
            <a:r>
              <a:rPr lang="en-US" sz="3100" b="1">
                <a:latin typeface="Times New Roman" panose="02020603050405020304" pitchFamily="18" charset="0"/>
                <a:cs typeface="Times New Roman" panose="02020603050405020304" pitchFamily="18" charset="0"/>
              </a:rPr>
              <a:t>):</a:t>
            </a:r>
            <a:endParaRPr lang="en-US" sz="3100" b="1" dirty="0">
              <a:latin typeface="Times New Roman" panose="02020603050405020304" pitchFamily="18" charset="0"/>
              <a:cs typeface="Times New Roman" panose="02020603050405020304" pitchFamily="18" charset="0"/>
            </a:endParaRPr>
          </a:p>
          <a:p>
            <a:pPr algn="just" fontAlgn="auto">
              <a:spcBef>
                <a:spcPts val="600"/>
              </a:spcBef>
              <a:spcAft>
                <a:spcPts val="600"/>
              </a:spcAft>
              <a:defRPr/>
            </a:pPr>
            <a:r>
              <a:rPr lang="en-US" sz="3100" i="1" dirty="0">
                <a:latin typeface="Times New Roman" panose="02020603050405020304" pitchFamily="18" charset="0"/>
                <a:cs typeface="Times New Roman" panose="02020603050405020304" pitchFamily="18" charset="0"/>
              </a:rPr>
              <a:t>5.3. </a:t>
            </a:r>
            <a:r>
              <a:rPr lang="en-US" sz="3100" i="1" dirty="0" err="1">
                <a:latin typeface="Times New Roman" panose="02020603050405020304" pitchFamily="18" charset="0"/>
                <a:cs typeface="Times New Roman" panose="02020603050405020304" pitchFamily="18" charset="0"/>
              </a:rPr>
              <a:t>Nhiệm</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vụ</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quyền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hạn</a:t>
            </a:r>
            <a:r>
              <a:rPr lang="en-US" sz="3100" i="1" dirty="0">
                <a:latin typeface="Times New Roman" panose="02020603050405020304" pitchFamily="18" charset="0"/>
                <a:cs typeface="Times New Roman" panose="02020603050405020304" pitchFamily="18" charset="0"/>
              </a:rPr>
              <a:t> </a:t>
            </a:r>
            <a:r>
              <a:rPr lang="en-US" sz="3100" i="1" dirty="0" err="1">
                <a:latin typeface="Times New Roman" panose="02020603050405020304" pitchFamily="18" charset="0"/>
                <a:cs typeface="Times New Roman" panose="02020603050405020304" pitchFamily="18" charset="0"/>
              </a:rPr>
              <a:t>Đoàn</a:t>
            </a:r>
            <a:r>
              <a:rPr lang="en-US" sz="3100" i="1" dirty="0">
                <a:latin typeface="Times New Roman" panose="02020603050405020304" pitchFamily="18" charset="0"/>
                <a:cs typeface="Times New Roman" panose="02020603050405020304" pitchFamily="18" charset="0"/>
              </a:rPr>
              <a:t> </a:t>
            </a:r>
            <a:r>
              <a:rPr lang="en-US" sz="3100" i="1" err="1">
                <a:latin typeface="Times New Roman" panose="02020603050405020304" pitchFamily="18" charset="0"/>
                <a:cs typeface="Times New Roman" panose="02020603050405020304" pitchFamily="18" charset="0"/>
              </a:rPr>
              <a:t>giám</a:t>
            </a:r>
            <a:r>
              <a:rPr lang="en-US" sz="3100" i="1">
                <a:latin typeface="Times New Roman" panose="02020603050405020304" pitchFamily="18" charset="0"/>
                <a:cs typeface="Times New Roman" panose="02020603050405020304" pitchFamily="18" charset="0"/>
              </a:rPr>
              <a:t> sát (tt):</a:t>
            </a:r>
            <a:endParaRPr lang="en-US" sz="3100" i="1" dirty="0">
              <a:latin typeface="Times New Roman" panose="02020603050405020304" pitchFamily="18" charset="0"/>
              <a:cs typeface="Times New Roman" panose="02020603050405020304" pitchFamily="18" charset="0"/>
            </a:endParaRPr>
          </a:p>
          <a:p>
            <a:pPr marL="457200" indent="-457200" algn="just" fontAlgn="auto">
              <a:spcBef>
                <a:spcPts val="600"/>
              </a:spcBef>
              <a:spcAft>
                <a:spcPts val="600"/>
              </a:spcAft>
              <a:buFontTx/>
              <a:buChar char="-"/>
              <a:defRPr/>
            </a:pP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nội</a:t>
            </a:r>
            <a:r>
              <a:rPr lang="en-US" sz="3100" dirty="0">
                <a:latin typeface="Times New Roman" panose="02020603050405020304" pitchFamily="18" charset="0"/>
                <a:cs typeface="Times New Roman" panose="02020603050405020304" pitchFamily="18" charset="0"/>
              </a:rPr>
              <a:t> dung, </a:t>
            </a:r>
            <a:r>
              <a:rPr lang="en-US" sz="3100" dirty="0" err="1">
                <a:latin typeface="Times New Roman" panose="02020603050405020304" pitchFamily="18" charset="0"/>
                <a:cs typeface="Times New Roman" panose="02020603050405020304" pitchFamily="18" charset="0"/>
              </a:rPr>
              <a:t>kế</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hoạch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cương</a:t>
            </a:r>
            <a:r>
              <a:rPr lang="en-US" sz="3100" dirty="0">
                <a:latin typeface="Times New Roman" panose="02020603050405020304" pitchFamily="18" charset="0"/>
                <a:cs typeface="Times New Roman" panose="02020603050405020304" pitchFamily="18" charset="0"/>
              </a:rPr>
              <a:t> b/c </a:t>
            </a:r>
            <a:r>
              <a:rPr lang="en-US" sz="3100" dirty="0" err="1">
                <a:latin typeface="Times New Roman" panose="02020603050405020304" pitchFamily="18" charset="0"/>
                <a:cs typeface="Times New Roman" panose="02020603050405020304" pitchFamily="18" charset="0"/>
              </a:rPr>
              <a:t>cho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đơn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chịu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sự</a:t>
            </a:r>
            <a:r>
              <a:rPr lang="en-US" sz="3100" dirty="0">
                <a:latin typeface="Times New Roman" panose="02020603050405020304" pitchFamily="18" charset="0"/>
                <a:cs typeface="Times New Roman" panose="02020603050405020304" pitchFamily="18" charset="0"/>
              </a:rPr>
              <a:t> GS </a:t>
            </a:r>
            <a:r>
              <a:rPr lang="en-US" sz="3100" dirty="0" err="1">
                <a:latin typeface="Times New Roman" panose="02020603050405020304" pitchFamily="18" charset="0"/>
                <a:cs typeface="Times New Roman" panose="02020603050405020304" pitchFamily="18" charset="0"/>
              </a:rPr>
              <a:t>trước</a:t>
            </a:r>
            <a:r>
              <a:rPr lang="en-US" sz="3100" dirty="0">
                <a:latin typeface="Times New Roman" panose="02020603050405020304" pitchFamily="18" charset="0"/>
                <a:cs typeface="Times New Roman" panose="02020603050405020304" pitchFamily="18" charset="0"/>
              </a:rPr>
              <a:t> 15 </a:t>
            </a:r>
            <a:r>
              <a:rPr lang="en-US" sz="3100" dirty="0" err="1">
                <a:latin typeface="Times New Roman" panose="02020603050405020304" pitchFamily="18" charset="0"/>
                <a:cs typeface="Times New Roman" panose="02020603050405020304" pitchFamily="18" charset="0"/>
              </a:rPr>
              <a:t>ngày</a:t>
            </a:r>
            <a:r>
              <a:rPr lang="en-US" sz="3100" dirty="0">
                <a:latin typeface="Times New Roman" panose="02020603050405020304" pitchFamily="18" charset="0"/>
                <a:cs typeface="Times New Roman" panose="02020603050405020304" pitchFamily="18" charset="0"/>
              </a:rPr>
              <a:t>;</a:t>
            </a:r>
          </a:p>
          <a:p>
            <a:pPr marL="457200" indent="-457200" algn="just" fontAlgn="auto">
              <a:spcBef>
                <a:spcPts val="600"/>
              </a:spcBef>
              <a:spcAft>
                <a:spcPts val="600"/>
              </a:spcAft>
              <a:buFontTx/>
              <a:buChar char="-"/>
              <a:defRPr/>
            </a:pP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chương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trình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thành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phần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Đoàn</a:t>
            </a:r>
            <a:r>
              <a:rPr lang="en-US" sz="3100" dirty="0">
                <a:latin typeface="Times New Roman" panose="02020603050405020304" pitchFamily="18" charset="0"/>
                <a:cs typeface="Times New Roman" panose="02020603050405020304" pitchFamily="18" charset="0"/>
              </a:rPr>
              <a:t> GS </a:t>
            </a:r>
            <a:r>
              <a:rPr lang="en-US" sz="3100" dirty="0" err="1">
                <a:latin typeface="Times New Roman" panose="02020603050405020304" pitchFamily="18" charset="0"/>
                <a:cs typeface="Times New Roman" panose="02020603050405020304" pitchFamily="18" charset="0"/>
              </a:rPr>
              <a:t>cho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đơn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chịu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sự</a:t>
            </a:r>
            <a:r>
              <a:rPr lang="en-US" sz="3100" dirty="0">
                <a:latin typeface="Times New Roman" panose="02020603050405020304" pitchFamily="18" charset="0"/>
                <a:cs typeface="Times New Roman" panose="02020603050405020304" pitchFamily="18" charset="0"/>
              </a:rPr>
              <a:t> GS </a:t>
            </a:r>
            <a:r>
              <a:rPr lang="en-US" sz="3100" dirty="0" err="1">
                <a:latin typeface="Times New Roman" panose="02020603050405020304" pitchFamily="18" charset="0"/>
                <a:cs typeface="Times New Roman" panose="02020603050405020304" pitchFamily="18" charset="0"/>
              </a:rPr>
              <a:t>trước</a:t>
            </a:r>
            <a:r>
              <a:rPr lang="en-US" sz="3100" dirty="0">
                <a:latin typeface="Times New Roman" panose="02020603050405020304" pitchFamily="18" charset="0"/>
                <a:cs typeface="Times New Roman" panose="02020603050405020304" pitchFamily="18" charset="0"/>
              </a:rPr>
              <a:t> 10 </a:t>
            </a:r>
            <a:r>
              <a:rPr lang="en-US" sz="3100" dirty="0" err="1">
                <a:latin typeface="Times New Roman" panose="02020603050405020304" pitchFamily="18" charset="0"/>
                <a:cs typeface="Times New Roman" panose="02020603050405020304" pitchFamily="18" charset="0"/>
              </a:rPr>
              <a:t>ngày</a:t>
            </a:r>
            <a:r>
              <a:rPr lang="en-US" sz="3100" dirty="0">
                <a:latin typeface="Times New Roman" panose="02020603050405020304" pitchFamily="18" charset="0"/>
                <a:cs typeface="Times New Roman" panose="02020603050405020304" pitchFamily="18" charset="0"/>
              </a:rPr>
              <a:t>;</a:t>
            </a:r>
          </a:p>
          <a:p>
            <a:pPr marL="457200" indent="-457200" algn="just" fontAlgn="auto">
              <a:spcBef>
                <a:spcPts val="600"/>
              </a:spcBef>
              <a:spcAft>
                <a:spcPts val="600"/>
              </a:spcAft>
              <a:buFontTx/>
              <a:buChar char="-"/>
              <a:defRPr/>
            </a:pPr>
            <a:r>
              <a:rPr lang="en-US" sz="3100" dirty="0" err="1">
                <a:latin typeface="Times New Roman" panose="02020603050405020304" pitchFamily="18" charset="0"/>
                <a:cs typeface="Times New Roman" panose="02020603050405020304" pitchFamily="18" charset="0"/>
              </a:rPr>
              <a:t>Thực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đúng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nội</a:t>
            </a:r>
            <a:r>
              <a:rPr lang="en-US" sz="3100" dirty="0">
                <a:latin typeface="Times New Roman" panose="02020603050405020304" pitchFamily="18" charset="0"/>
                <a:cs typeface="Times New Roman" panose="02020603050405020304" pitchFamily="18" charset="0"/>
              </a:rPr>
              <a:t> dung, </a:t>
            </a:r>
            <a:r>
              <a:rPr lang="en-US" sz="3100" dirty="0" err="1">
                <a:latin typeface="Times New Roman" panose="02020603050405020304" pitchFamily="18" charset="0"/>
                <a:cs typeface="Times New Roman" panose="02020603050405020304" pitchFamily="18" charset="0"/>
              </a:rPr>
              <a:t>kế</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hoạch</a:t>
            </a:r>
            <a:r>
              <a:rPr lang="en-US" sz="3100" dirty="0">
                <a:latin typeface="Times New Roman" panose="02020603050405020304" pitchFamily="18" charset="0"/>
                <a:cs typeface="Times New Roman" panose="02020603050405020304" pitchFamily="18" charset="0"/>
              </a:rPr>
              <a:t> GS;</a:t>
            </a:r>
          </a:p>
          <a:p>
            <a:pPr marL="457200" indent="-457200" algn="just" fontAlgn="auto">
              <a:spcBef>
                <a:spcPts val="600"/>
              </a:spcBef>
              <a:spcAft>
                <a:spcPts val="600"/>
              </a:spcAft>
              <a:buFontTx/>
              <a:buChar char="-"/>
              <a:defRPr/>
            </a:pPr>
            <a:r>
              <a:rPr lang="en-US" sz="3100" dirty="0" err="1">
                <a:latin typeface="Times New Roman" panose="02020603050405020304" pitchFamily="18" charset="0"/>
                <a:cs typeface="Times New Roman" panose="02020603050405020304" pitchFamily="18" charset="0"/>
              </a:rPr>
              <a:t>Cơ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chịu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sự</a:t>
            </a:r>
            <a:r>
              <a:rPr lang="en-US" sz="3100" dirty="0">
                <a:latin typeface="Times New Roman" panose="02020603050405020304" pitchFamily="18" charset="0"/>
                <a:cs typeface="Times New Roman" panose="02020603050405020304" pitchFamily="18" charset="0"/>
              </a:rPr>
              <a:t> GS b/c </a:t>
            </a:r>
            <a:r>
              <a:rPr lang="en-US" sz="3100" dirty="0" err="1">
                <a:latin typeface="Times New Roman" panose="02020603050405020304" pitchFamily="18" charset="0"/>
                <a:cs typeface="Times New Roman" panose="02020603050405020304" pitchFamily="18" charset="0"/>
              </a:rPr>
              <a:t>bằng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văn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cung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cấp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tin, </a:t>
            </a:r>
            <a:r>
              <a:rPr lang="en-US" sz="3100" dirty="0" err="1">
                <a:latin typeface="Times New Roman" panose="02020603050405020304" pitchFamily="18" charset="0"/>
                <a:cs typeface="Times New Roman" panose="02020603050405020304" pitchFamily="18" charset="0"/>
              </a:rPr>
              <a:t>giải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trình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những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vấn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Đoàn</a:t>
            </a:r>
            <a:r>
              <a:rPr lang="en-US" sz="3100" dirty="0">
                <a:latin typeface="Times New Roman" panose="02020603050405020304" pitchFamily="18" charset="0"/>
                <a:cs typeface="Times New Roman" panose="02020603050405020304" pitchFamily="18" charset="0"/>
              </a:rPr>
              <a:t> GS </a:t>
            </a:r>
            <a:r>
              <a:rPr lang="en-US" sz="3100" dirty="0" err="1">
                <a:latin typeface="Times New Roman" panose="02020603050405020304" pitchFamily="18" charset="0"/>
                <a:cs typeface="Times New Roman" panose="02020603050405020304" pitchFamily="18" charset="0"/>
              </a:rPr>
              <a:t>quan</a:t>
            </a:r>
            <a:r>
              <a:rPr lang="en-US" sz="3100" dirty="0">
                <a:latin typeface="Times New Roman" panose="02020603050405020304" pitchFamily="18" charset="0"/>
                <a:cs typeface="Times New Roman" panose="02020603050405020304" pitchFamily="18" charset="0"/>
              </a:rPr>
              <a:t> </a:t>
            </a:r>
            <a:r>
              <a:rPr lang="en-US" sz="3100" err="1">
                <a:latin typeface="Times New Roman" panose="02020603050405020304" pitchFamily="18" charset="0"/>
                <a:cs typeface="Times New Roman" panose="02020603050405020304" pitchFamily="18" charset="0"/>
              </a:rPr>
              <a:t>tâm</a:t>
            </a:r>
            <a:r>
              <a:rPr lang="en-US" sz="3100">
                <a:latin typeface="Times New Roman" panose="02020603050405020304" pitchFamily="18" charset="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322110" y="2830986"/>
            <a:ext cx="6054943" cy="2584429"/>
          </a:xfrm>
          <a:prstGeom prst="rect">
            <a:avLst/>
          </a:prstGeom>
        </p:spPr>
        <p:txBody>
          <a:bodyPr lIns="0" tIns="0" rIns="0" bIns="0" anchor="ctr"/>
          <a:lstStyle/>
          <a:p>
            <a:pPr algn="just" fontAlgn="auto">
              <a:lnSpc>
                <a:spcPct val="95000"/>
              </a:lnSpc>
              <a:spcBef>
                <a:spcPts val="0"/>
              </a:spcBef>
              <a:spcAft>
                <a:spcPts val="800"/>
              </a:spcAft>
              <a:defRPr/>
            </a:pPr>
            <a:endParaRPr lang="en-US" sz="20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635008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454401" y="260648"/>
            <a:ext cx="8424937" cy="6120680"/>
          </a:xfrm>
          <a:prstGeom prst="rect">
            <a:avLst/>
          </a:prstGeom>
        </p:spPr>
        <p:txBody>
          <a:bodyPr lIns="0" tIns="0" rIns="0" bIns="0" anchor="ctr"/>
          <a:lstStyle/>
          <a:p>
            <a:pPr marL="571500" indent="-571500">
              <a:lnSpc>
                <a:spcPct val="95000"/>
              </a:lnSpc>
              <a:spcBef>
                <a:spcPts val="600"/>
              </a:spcBef>
              <a:spcAft>
                <a:spcPts val="600"/>
              </a:spcAft>
              <a:buAutoNum type="romanUcPeriod"/>
            </a:pP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giám</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sát</a:t>
            </a:r>
            <a:r>
              <a:rPr lang="en-US" sz="3000" b="1" dirty="0">
                <a:latin typeface="Times New Roman" panose="02020603050405020304" pitchFamily="18" charset="0"/>
                <a:cs typeface="Times New Roman" panose="02020603050405020304" pitchFamily="18" charset="0"/>
              </a:rPr>
              <a:t> (</a:t>
            </a:r>
            <a:r>
              <a:rPr lang="en-US" sz="3000" b="1" err="1">
                <a:latin typeface="Times New Roman" panose="02020603050405020304" pitchFamily="18" charset="0"/>
                <a:cs typeface="Times New Roman" panose="02020603050405020304" pitchFamily="18" charset="0"/>
              </a:rPr>
              <a:t>tt</a:t>
            </a:r>
            <a:r>
              <a:rPr lang="en-US" sz="3000" b="1">
                <a:latin typeface="Times New Roman" panose="02020603050405020304" pitchFamily="18" charset="0"/>
                <a:cs typeface="Times New Roman" panose="02020603050405020304" pitchFamily="18" charset="0"/>
              </a:rPr>
              <a:t>):</a:t>
            </a:r>
            <a:endParaRPr lang="en-US" sz="3000" b="1" dirty="0">
              <a:latin typeface="Times New Roman" panose="02020603050405020304" pitchFamily="18" charset="0"/>
              <a:cs typeface="Times New Roman" panose="02020603050405020304" pitchFamily="18" charset="0"/>
            </a:endParaRPr>
          </a:p>
          <a:p>
            <a:pPr>
              <a:lnSpc>
                <a:spcPct val="95000"/>
              </a:lnSpc>
              <a:spcBef>
                <a:spcPts val="600"/>
              </a:spcBef>
              <a:spcAft>
                <a:spcPts val="600"/>
              </a:spcAft>
              <a:defRPr/>
            </a:pPr>
            <a:r>
              <a:rPr lang="en-US" sz="3000" i="1">
                <a:latin typeface="Times New Roman" panose="02020603050405020304" pitchFamily="18" charset="0"/>
                <a:cs typeface="Times New Roman" panose="02020603050405020304" pitchFamily="18" charset="0"/>
              </a:rPr>
              <a:t>5.3. Nhiệm </a:t>
            </a:r>
            <a:r>
              <a:rPr lang="en-US" sz="3000" i="1" dirty="0" err="1">
                <a:latin typeface="Times New Roman" panose="02020603050405020304" pitchFamily="18" charset="0"/>
                <a:cs typeface="Times New Roman" panose="02020603050405020304" pitchFamily="18" charset="0"/>
              </a:rPr>
              <a:t>vụ</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quyền</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hạn</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của</a:t>
            </a:r>
            <a:r>
              <a:rPr lang="en-US" sz="3000" i="1" dirty="0">
                <a:latin typeface="Times New Roman" panose="02020603050405020304" pitchFamily="18" charset="0"/>
                <a:cs typeface="Times New Roman" panose="02020603050405020304" pitchFamily="18" charset="0"/>
              </a:rPr>
              <a:t> </a:t>
            </a:r>
            <a:r>
              <a:rPr lang="en-US" sz="3000" i="1" err="1">
                <a:latin typeface="Times New Roman" panose="02020603050405020304" pitchFamily="18" charset="0"/>
                <a:cs typeface="Times New Roman" panose="02020603050405020304" pitchFamily="18" charset="0"/>
              </a:rPr>
              <a:t>Đoàn</a:t>
            </a:r>
            <a:r>
              <a:rPr lang="en-US" sz="3000" i="1">
                <a:latin typeface="Times New Roman" panose="02020603050405020304" pitchFamily="18" charset="0"/>
                <a:cs typeface="Times New Roman" panose="02020603050405020304" pitchFamily="18" charset="0"/>
              </a:rPr>
              <a:t> GS (tt):</a:t>
            </a:r>
            <a:endParaRPr lang="en-US" sz="3000" i="1" dirty="0">
              <a:latin typeface="Times New Roman" panose="02020603050405020304" pitchFamily="18" charset="0"/>
              <a:cs typeface="Times New Roman" panose="02020603050405020304" pitchFamily="18" charset="0"/>
            </a:endParaRPr>
          </a:p>
          <a:p>
            <a:pPr marL="457200" indent="-457200">
              <a:lnSpc>
                <a:spcPct val="95000"/>
              </a:lnSpc>
              <a:spcBef>
                <a:spcPts val="600"/>
              </a:spcBef>
              <a:spcAft>
                <a:spcPts val="600"/>
              </a:spcAft>
              <a:buFontTx/>
              <a:buChar char="-"/>
              <a:defRPr/>
            </a:pPr>
            <a:r>
              <a:rPr lang="en-US" sz="3000" dirty="0" err="1">
                <a:latin typeface="Times New Roman" panose="02020603050405020304" pitchFamily="18" charset="0"/>
                <a:cs typeface="Times New Roman" panose="02020603050405020304" pitchFamily="18" charset="0"/>
              </a:rPr>
              <a:t>Xem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xét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mời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chuyên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tư</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vấn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vấn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GS </a:t>
            </a:r>
            <a:r>
              <a:rPr lang="en-US" sz="3000" dirty="0" err="1">
                <a:latin typeface="Times New Roman" panose="02020603050405020304" pitchFamily="18" charset="0"/>
                <a:cs typeface="Times New Roman" panose="02020603050405020304" pitchFamily="18" charset="0"/>
              </a:rPr>
              <a:t>thấy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cần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thiết</a:t>
            </a:r>
            <a:r>
              <a:rPr lang="en-US" sz="3000" dirty="0">
                <a:latin typeface="Times New Roman" panose="02020603050405020304" pitchFamily="18" charset="0"/>
                <a:cs typeface="Times New Roman" panose="02020603050405020304" pitchFamily="18" charset="0"/>
              </a:rPr>
              <a:t>;</a:t>
            </a:r>
          </a:p>
          <a:p>
            <a:pPr marL="457200" indent="-457200">
              <a:lnSpc>
                <a:spcPct val="95000"/>
              </a:lnSpc>
              <a:spcBef>
                <a:spcPts val="600"/>
              </a:spcBef>
              <a:spcAft>
                <a:spcPts val="600"/>
              </a:spcAft>
              <a:buFontTx/>
              <a:buChar char="-"/>
              <a:defRPr/>
            </a:pP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xét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thấy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hành</a:t>
            </a:r>
            <a:r>
              <a:rPr lang="en-US" sz="3000" dirty="0">
                <a:latin typeface="Times New Roman" panose="02020603050405020304" pitchFamily="18" charset="0"/>
                <a:cs typeface="Times New Roman" panose="02020603050405020304" pitchFamily="18" charset="0"/>
              </a:rPr>
              <a:t> vi </a:t>
            </a:r>
            <a:r>
              <a:rPr lang="en-US" sz="3000" dirty="0" err="1">
                <a:latin typeface="Times New Roman" panose="02020603050405020304" pitchFamily="18" charset="0"/>
                <a:cs typeface="Times New Roman" panose="02020603050405020304" pitchFamily="18" charset="0"/>
              </a:rPr>
              <a:t>vi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phạm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GS </a:t>
            </a:r>
            <a:r>
              <a:rPr lang="en-US" sz="3000" dirty="0" err="1">
                <a:latin typeface="Times New Roman" panose="02020603050405020304" pitchFamily="18" charset="0"/>
                <a:cs typeface="Times New Roman" panose="02020603050405020304" pitchFamily="18" charset="0"/>
              </a:rPr>
              <a:t>yêu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cầu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kịp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thời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chấm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dứt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nghị</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cơ</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quan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thẩm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quyền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xem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xét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lý</a:t>
            </a:r>
            <a:r>
              <a:rPr lang="en-US" sz="3000" dirty="0">
                <a:latin typeface="Times New Roman" panose="02020603050405020304" pitchFamily="18" charset="0"/>
                <a:cs typeface="Times New Roman" panose="02020603050405020304" pitchFamily="18" charset="0"/>
              </a:rPr>
              <a:t>;</a:t>
            </a:r>
          </a:p>
          <a:p>
            <a:pPr marL="457200" indent="-457200">
              <a:lnSpc>
                <a:spcPct val="95000"/>
              </a:lnSpc>
              <a:spcBef>
                <a:spcPts val="600"/>
              </a:spcBef>
              <a:spcAft>
                <a:spcPts val="600"/>
              </a:spcAft>
              <a:buFontTx/>
              <a:buChar char="-"/>
              <a:defRPr/>
            </a:pPr>
            <a:r>
              <a:rPr lang="en-US" sz="3000" dirty="0" err="1">
                <a:latin typeface="Times New Roman" panose="02020603050405020304" pitchFamily="18" charset="0"/>
                <a:cs typeface="Times New Roman" panose="02020603050405020304" pitchFamily="18" charset="0"/>
              </a:rPr>
              <a:t>Chậm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nhất</a:t>
            </a:r>
            <a:r>
              <a:rPr lang="en-US" sz="3000" dirty="0">
                <a:latin typeface="Times New Roman" panose="02020603050405020304" pitchFamily="18" charset="0"/>
                <a:cs typeface="Times New Roman" panose="02020603050405020304" pitchFamily="18" charset="0"/>
              </a:rPr>
              <a:t> 15 </a:t>
            </a:r>
            <a:r>
              <a:rPr lang="en-US" sz="3000" dirty="0" err="1">
                <a:latin typeface="Times New Roman" panose="02020603050405020304" pitchFamily="18" charset="0"/>
                <a:cs typeface="Times New Roman" panose="02020603050405020304" pitchFamily="18" charset="0"/>
              </a:rPr>
              <a:t>ngày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ngày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thúc</a:t>
            </a:r>
            <a:r>
              <a:rPr lang="en-US" sz="3000" dirty="0">
                <a:latin typeface="Times New Roman" panose="02020603050405020304" pitchFamily="18" charset="0"/>
                <a:cs typeface="Times New Roman" panose="02020603050405020304" pitchFamily="18" charset="0"/>
              </a:rPr>
              <a:t> GS,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GS </a:t>
            </a:r>
            <a:r>
              <a:rPr lang="en-US" sz="3000" dirty="0" err="1">
                <a:latin typeface="Times New Roman" panose="02020603050405020304" pitchFamily="18" charset="0"/>
                <a:cs typeface="Times New Roman" panose="02020603050405020304" pitchFamily="18" charset="0"/>
              </a:rPr>
              <a:t>báo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cáo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quả</a:t>
            </a:r>
            <a:r>
              <a:rPr lang="en-US" sz="3000" dirty="0">
                <a:latin typeface="Times New Roman" panose="02020603050405020304" pitchFamily="18" charset="0"/>
                <a:cs typeface="Times New Roman" panose="02020603050405020304" pitchFamily="18" charset="0"/>
              </a:rPr>
              <a:t> GS </a:t>
            </a:r>
            <a:r>
              <a:rPr lang="en-US" sz="3000" err="1">
                <a:latin typeface="Times New Roman" panose="02020603050405020304" pitchFamily="18" charset="0"/>
                <a:cs typeface="Times New Roman" panose="02020603050405020304" pitchFamily="18" charset="0"/>
              </a:rPr>
              <a:t>để</a:t>
            </a:r>
            <a:r>
              <a:rPr lang="en-US" sz="3000">
                <a:latin typeface="Times New Roman" panose="02020603050405020304" pitchFamily="18" charset="0"/>
                <a:cs typeface="Times New Roman" panose="02020603050405020304" pitchFamily="18" charset="0"/>
              </a:rPr>
              <a:t> TT. HĐND </a:t>
            </a:r>
            <a:r>
              <a:rPr lang="en-US" sz="3000" dirty="0" err="1">
                <a:latin typeface="Times New Roman" panose="02020603050405020304" pitchFamily="18" charset="0"/>
                <a:cs typeface="Times New Roman" panose="02020603050405020304" pitchFamily="18" charset="0"/>
              </a:rPr>
              <a:t>xem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xét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quyết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định</a:t>
            </a:r>
            <a:r>
              <a:rPr lang="en-US" sz="3000" dirty="0">
                <a:latin typeface="Times New Roman" panose="02020603050405020304" pitchFamily="18" charset="0"/>
                <a:cs typeface="Times New Roman" panose="02020603050405020304" pitchFamily="18" charset="0"/>
              </a:rPr>
              <a:t>;</a:t>
            </a:r>
          </a:p>
          <a:p>
            <a:pPr marL="457200" indent="-457200">
              <a:lnSpc>
                <a:spcPct val="95000"/>
              </a:lnSpc>
              <a:spcBef>
                <a:spcPts val="600"/>
              </a:spcBef>
              <a:spcAft>
                <a:spcPts val="600"/>
              </a:spcAft>
              <a:buFontTx/>
              <a:buChar char="-"/>
              <a:defRPr/>
            </a:pPr>
            <a:r>
              <a:rPr lang="en-US" sz="3000" dirty="0">
                <a:latin typeface="Times New Roman" panose="02020603050405020304" pitchFamily="18" charset="0"/>
                <a:cs typeface="Times New Roman" panose="02020603050405020304" pitchFamily="18" charset="0"/>
              </a:rPr>
              <a:t> </a:t>
            </a:r>
            <a:r>
              <a:rPr lang="en-US" sz="3000">
                <a:latin typeface="Times New Roman" panose="02020603050405020304" pitchFamily="18" charset="0"/>
                <a:cs typeface="Times New Roman" panose="02020603050405020304" pitchFamily="18" charset="0"/>
              </a:rPr>
              <a:t>TT. HĐND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nhiệm</a:t>
            </a:r>
            <a:r>
              <a:rPr lang="en-US" sz="3000" dirty="0">
                <a:latin typeface="Times New Roman" panose="02020603050405020304" pitchFamily="18" charset="0"/>
                <a:cs typeface="Times New Roman" panose="02020603050405020304" pitchFamily="18" charset="0"/>
              </a:rPr>
              <a:t> b/c HĐND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hoạt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giữa</a:t>
            </a:r>
            <a:r>
              <a:rPr lang="en-US" sz="3000" dirty="0">
                <a:latin typeface="Times New Roman" panose="02020603050405020304" pitchFamily="18" charset="0"/>
                <a:cs typeface="Times New Roman" panose="02020603050405020304" pitchFamily="18" charset="0"/>
              </a:rPr>
              <a:t> 2 </a:t>
            </a:r>
            <a:r>
              <a:rPr lang="en-US" sz="3000" dirty="0" err="1">
                <a:latin typeface="Times New Roman" panose="02020603050405020304" pitchFamily="18" charset="0"/>
                <a:cs typeface="Times New Roman" panose="02020603050405020304" pitchFamily="18" charset="0"/>
              </a:rPr>
              <a:t>kỳ</a:t>
            </a:r>
            <a:r>
              <a:rPr lang="en-US" sz="3000" dirty="0">
                <a:latin typeface="Times New Roman" panose="02020603050405020304" pitchFamily="18" charset="0"/>
                <a:cs typeface="Times New Roman" panose="02020603050405020304" pitchFamily="18" charset="0"/>
              </a:rPr>
              <a:t> </a:t>
            </a:r>
            <a:r>
              <a:rPr lang="en-US" sz="3000" err="1">
                <a:latin typeface="Times New Roman" panose="02020603050405020304" pitchFamily="18" charset="0"/>
                <a:cs typeface="Times New Roman" panose="02020603050405020304" pitchFamily="18" charset="0"/>
              </a:rPr>
              <a:t>họp</a:t>
            </a:r>
            <a:r>
              <a:rPr lang="en-US" sz="300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642499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92771" y="800915"/>
            <a:ext cx="9051230" cy="3024336"/>
          </a:xfrm>
          <a:prstGeom prst="rect">
            <a:avLst/>
          </a:prstGeom>
        </p:spPr>
        <p:txBody>
          <a:bodyPr lIns="0" tIns="0" rIns="0" bIns="0" anchor="ctr"/>
          <a:lstStyle/>
          <a:p>
            <a:pPr marL="0" indent="0">
              <a:buNone/>
            </a:pPr>
            <a:endParaRPr lang="en-US" sz="3000" dirty="0">
              <a:latin typeface="+mj-lt"/>
              <a:cs typeface="Times New Roman" pitchFamily="18" charset="0"/>
            </a:endParaRPr>
          </a:p>
        </p:txBody>
      </p:sp>
      <p:sp>
        <p:nvSpPr>
          <p:cNvPr id="25" name="Hộp_Văn_Bản 24"/>
          <p:cNvSpPr txBox="1"/>
          <p:nvPr/>
        </p:nvSpPr>
        <p:spPr>
          <a:xfrm>
            <a:off x="290539" y="390718"/>
            <a:ext cx="8601941" cy="6278642"/>
          </a:xfrm>
          <a:prstGeom prst="rect">
            <a:avLst/>
          </a:prstGeom>
          <a:noFill/>
        </p:spPr>
        <p:txBody>
          <a:bodyPr wrap="square">
            <a:spAutoFit/>
          </a:bodyPr>
          <a:lstStyle/>
          <a:p>
            <a:pPr marL="571500" indent="-571500">
              <a:lnSpc>
                <a:spcPct val="95000"/>
              </a:lnSpc>
              <a:spcBef>
                <a:spcPts val="600"/>
              </a:spcBef>
              <a:spcAft>
                <a:spcPts val="600"/>
              </a:spcAft>
              <a:buAutoNum type="romanUcPeriod"/>
            </a:pPr>
            <a:r>
              <a:rPr lang="en-US" sz="3000" b="1">
                <a:latin typeface="Times New Roman" panose="02020603050405020304" pitchFamily="18" charset="0"/>
                <a:cs typeface="Times New Roman" panose="02020603050405020304" pitchFamily="18" charset="0"/>
              </a:rPr>
              <a:t>Hoạt động giám sát (tt):</a:t>
            </a:r>
          </a:p>
          <a:p>
            <a:pPr>
              <a:lnSpc>
                <a:spcPct val="95000"/>
              </a:lnSpc>
              <a:spcBef>
                <a:spcPts val="600"/>
              </a:spcBef>
              <a:spcAft>
                <a:spcPts val="600"/>
              </a:spcAft>
            </a:pPr>
            <a:r>
              <a:rPr lang="en-US" sz="3000" b="1">
                <a:latin typeface="Times New Roman" panose="02020603050405020304" pitchFamily="18" charset="0"/>
                <a:cs typeface="Times New Roman" panose="02020603050405020304" pitchFamily="18" charset="0"/>
              </a:rPr>
              <a:t>6. Giám sát chuyên đề của Ban HĐND:</a:t>
            </a:r>
          </a:p>
          <a:p>
            <a:pPr>
              <a:lnSpc>
                <a:spcPct val="95000"/>
              </a:lnSpc>
              <a:spcBef>
                <a:spcPts val="600"/>
              </a:spcBef>
              <a:spcAft>
                <a:spcPts val="600"/>
              </a:spcAft>
            </a:pPr>
            <a:r>
              <a:rPr lang="en-US" sz="3000" i="1">
                <a:latin typeface="Times New Roman" panose="02020603050405020304" pitchFamily="18" charset="0"/>
                <a:cs typeface="Times New Roman" panose="02020603050405020304" pitchFamily="18" charset="0"/>
              </a:rPr>
              <a:t>6.1. Về căn cứ:</a:t>
            </a:r>
          </a:p>
          <a:p>
            <a:pPr marL="457200" indent="-457200">
              <a:lnSpc>
                <a:spcPct val="95000"/>
              </a:lnSpc>
              <a:spcBef>
                <a:spcPts val="600"/>
              </a:spcBef>
              <a:spcAft>
                <a:spcPts val="600"/>
              </a:spcAft>
            </a:pPr>
            <a:r>
              <a:rPr lang="en-US" sz="3000">
                <a:latin typeface="Times New Roman" panose="02020603050405020304" pitchFamily="18" charset="0"/>
                <a:cs typeface="Times New Roman" panose="02020603050405020304" pitchFamily="18" charset="0"/>
              </a:rPr>
              <a:t>- 	Căn cứ vào chương trình GS c</a:t>
            </a:r>
            <a:r>
              <a:rPr lang="vi-VN" sz="3000">
                <a:latin typeface="Times New Roman" panose="02020603050405020304" pitchFamily="18" charset="0"/>
                <a:cs typeface="Times New Roman" panose="02020603050405020304" pitchFamily="18" charset="0"/>
              </a:rPr>
              <a:t>ủa</a:t>
            </a:r>
            <a:r>
              <a:rPr lang="en-US" sz="3000">
                <a:latin typeface="Times New Roman" panose="02020603050405020304" pitchFamily="18" charset="0"/>
                <a:cs typeface="Times New Roman" panose="02020603050405020304" pitchFamily="18" charset="0"/>
              </a:rPr>
              <a:t> Ban</a:t>
            </a:r>
            <a:r>
              <a:rPr lang="vi-VN" sz="3000">
                <a:latin typeface="Times New Roman" panose="02020603050405020304" pitchFamily="18" charset="0"/>
                <a:cs typeface="Times New Roman" panose="02020603050405020304" pitchFamily="18" charset="0"/>
              </a:rPr>
              <a:t>;</a:t>
            </a:r>
          </a:p>
          <a:p>
            <a:pPr marL="457200" indent="-457200">
              <a:lnSpc>
                <a:spcPct val="95000"/>
              </a:lnSpc>
              <a:spcBef>
                <a:spcPts val="600"/>
              </a:spcBef>
              <a:spcAft>
                <a:spcPts val="600"/>
              </a:spcAft>
            </a:pPr>
            <a:r>
              <a:rPr lang="vi-VN" sz="3000">
                <a:latin typeface="Times New Roman" panose="02020603050405020304" pitchFamily="18" charset="0"/>
                <a:cs typeface="Times New Roman" panose="02020603050405020304" pitchFamily="18" charset="0"/>
              </a:rPr>
              <a:t>- </a:t>
            </a: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Qua GS việc giải quyết KN, TC; phương tiện thông tin đại chúng; ý kiến kiến nghị của cử tri;</a:t>
            </a:r>
          </a:p>
          <a:p>
            <a:pPr marL="457200" indent="-457200">
              <a:lnSpc>
                <a:spcPct val="95000"/>
              </a:lnSpc>
              <a:spcBef>
                <a:spcPts val="600"/>
              </a:spcBef>
              <a:spcAft>
                <a:spcPts val="600"/>
              </a:spcAft>
            </a:pPr>
            <a:r>
              <a:rPr lang="vi-VN" sz="3000">
                <a:latin typeface="Times New Roman" panose="02020603050405020304" pitchFamily="18" charset="0"/>
                <a:cs typeface="Times New Roman" panose="02020603050405020304" pitchFamily="18" charset="0"/>
              </a:rPr>
              <a:t>- </a:t>
            </a: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Được HĐND, TT.HĐND giao thì Ban của HĐND tổ chức Đoàn GS chuyên đề.</a:t>
            </a:r>
          </a:p>
          <a:p>
            <a:pPr marL="457200" indent="-457200">
              <a:lnSpc>
                <a:spcPct val="95000"/>
              </a:lnSpc>
              <a:spcBef>
                <a:spcPts val="600"/>
              </a:spcBef>
              <a:spcAft>
                <a:spcPts val="600"/>
              </a:spcAft>
            </a:pP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Quyết định thành lập Đoàn GS phải xác định rõ đối tượng, phạm vi, nội dung, kế hoạch</a:t>
            </a:r>
            <a:r>
              <a:rPr lang="en-US" sz="3000">
                <a:latin typeface="Times New Roman" panose="02020603050405020304" pitchFamily="18" charset="0"/>
                <a:cs typeface="Times New Roman" panose="02020603050405020304" pitchFamily="18" charset="0"/>
              </a:rPr>
              <a:t>,</a:t>
            </a:r>
            <a:r>
              <a:rPr lang="vi-VN" sz="3000">
                <a:latin typeface="Times New Roman" panose="02020603050405020304" pitchFamily="18" charset="0"/>
                <a:cs typeface="Times New Roman" panose="02020603050405020304" pitchFamily="18" charset="0"/>
              </a:rPr>
              <a:t> thành phần tham gia Đoàn GS và cơ quan, tổ chức, cá nhân chịu sự GS.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999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395536" y="404664"/>
            <a:ext cx="8511678" cy="5786199"/>
          </a:xfrm>
          <a:prstGeom prst="rect">
            <a:avLst/>
          </a:prstGeom>
          <a:noFill/>
        </p:spPr>
        <p:txBody>
          <a:bodyPr wrap="square">
            <a:spAutoFit/>
          </a:bodyPr>
          <a:lstStyle/>
          <a:p>
            <a:pPr marL="457200" indent="-457200">
              <a:spcBef>
                <a:spcPts val="600"/>
              </a:spcBef>
              <a:spcAft>
                <a:spcPts val="600"/>
              </a:spcAft>
              <a:buAutoNum type="romanUcPeriod"/>
            </a:pPr>
            <a:r>
              <a:rPr lang="vi-VN" sz="3200" b="1" dirty="0">
                <a:latin typeface="Times New Roman" panose="02020603050405020304" pitchFamily="18" charset="0"/>
                <a:cs typeface="Times New Roman" panose="02020603050405020304" pitchFamily="18" charset="0"/>
              </a:rPr>
              <a:t>Hoạt động giám sát (</a:t>
            </a:r>
            <a:r>
              <a:rPr lang="vi-VN" sz="3200" b="1">
                <a:latin typeface="Times New Roman" panose="02020603050405020304" pitchFamily="18" charset="0"/>
                <a:cs typeface="Times New Roman" panose="02020603050405020304" pitchFamily="18" charset="0"/>
              </a:rPr>
              <a:t>tt):</a:t>
            </a:r>
            <a:endParaRPr lang="vi-VN" sz="3200" b="1"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vi-VN" sz="3200" i="1" dirty="0">
                <a:latin typeface="Times New Roman" panose="02020603050405020304" pitchFamily="18" charset="0"/>
                <a:cs typeface="Times New Roman" panose="02020603050405020304" pitchFamily="18" charset="0"/>
              </a:rPr>
              <a:t>6.2. Thành phần Đoàn </a:t>
            </a:r>
            <a:r>
              <a:rPr lang="vi-VN" sz="3200" i="1">
                <a:latin typeface="Times New Roman" panose="02020603050405020304" pitchFamily="18" charset="0"/>
                <a:cs typeface="Times New Roman" panose="02020603050405020304" pitchFamily="18" charset="0"/>
              </a:rPr>
              <a:t>giám sát:</a:t>
            </a:r>
            <a:endParaRPr lang="vi-VN" sz="3200" i="1" dirty="0">
              <a:latin typeface="Times New Roman" panose="02020603050405020304" pitchFamily="18" charset="0"/>
              <a:cs typeface="Times New Roman" panose="02020603050405020304" pitchFamily="18" charset="0"/>
            </a:endParaRPr>
          </a:p>
          <a:p>
            <a:pPr marL="457200" indent="-457200">
              <a:spcBef>
                <a:spcPts val="600"/>
              </a:spcBef>
              <a:spcAft>
                <a:spcPts val="600"/>
              </a:spcAft>
              <a:buFontTx/>
              <a:buChar char="-"/>
            </a:pPr>
            <a:r>
              <a:rPr lang="vi-VN" sz="3200" dirty="0">
                <a:latin typeface="Times New Roman" panose="02020603050405020304" pitchFamily="18" charset="0"/>
                <a:cs typeface="Times New Roman" panose="02020603050405020304" pitchFamily="18" charset="0"/>
              </a:rPr>
              <a:t>Đoàn GS do Trưởng Ban hoặc Phó Trưởng Ban làm Trưởng đoàn;</a:t>
            </a:r>
          </a:p>
          <a:p>
            <a:pPr marL="457200" indent="-457200">
              <a:spcBef>
                <a:spcPts val="600"/>
              </a:spcBef>
              <a:spcAft>
                <a:spcPts val="600"/>
              </a:spcAft>
              <a:buFontTx/>
              <a:buChar char="-"/>
            </a:pPr>
            <a:r>
              <a:rPr lang="vi-VN" sz="3200" dirty="0">
                <a:latin typeface="Times New Roman" panose="02020603050405020304" pitchFamily="18" charset="0"/>
                <a:cs typeface="Times New Roman" panose="02020603050405020304" pitchFamily="18" charset="0"/>
              </a:rPr>
              <a:t>Thành phần mời </a:t>
            </a:r>
            <a:r>
              <a:rPr lang="vi-VN" sz="3200">
                <a:latin typeface="Times New Roman" panose="02020603050405020304" pitchFamily="18" charset="0"/>
                <a:cs typeface="Times New Roman" panose="02020603050405020304" pitchFamily="18" charset="0"/>
              </a:rPr>
              <a:t>tham gia: </a:t>
            </a:r>
            <a:r>
              <a:rPr lang="vi-VN" sz="3200" dirty="0">
                <a:latin typeface="Times New Roman" panose="02020603050405020304" pitchFamily="18" charset="0"/>
                <a:cs typeface="Times New Roman" panose="02020603050405020304" pitchFamily="18" charset="0"/>
              </a:rPr>
              <a:t>Ủy viên của Ban, một số ĐB.HĐND</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đại diện Ủy ban MTTQ, tổ chức thành viên của Mặt trận có thể được mời.</a:t>
            </a:r>
          </a:p>
          <a:p>
            <a:pPr marL="457200" indent="-457200">
              <a:spcBef>
                <a:spcPts val="600"/>
              </a:spcBef>
              <a:spcAft>
                <a:spcPts val="600"/>
              </a:spcAft>
            </a:pPr>
            <a:r>
              <a:rPr lang="vi-VN" sz="3200" i="1" dirty="0">
                <a:latin typeface="Times New Roman" panose="02020603050405020304" pitchFamily="18" charset="0"/>
                <a:cs typeface="Times New Roman" panose="02020603050405020304" pitchFamily="18" charset="0"/>
              </a:rPr>
              <a:t>6.3. Nhiệm vụ, quyền hạn của </a:t>
            </a:r>
            <a:r>
              <a:rPr lang="vi-VN" sz="3200" i="1">
                <a:latin typeface="Times New Roman" panose="02020603050405020304" pitchFamily="18" charset="0"/>
                <a:cs typeface="Times New Roman" panose="02020603050405020304" pitchFamily="18" charset="0"/>
              </a:rPr>
              <a:t>Đoàn GS:</a:t>
            </a:r>
            <a:endParaRPr lang="vi-VN" sz="3200" i="1" dirty="0">
              <a:latin typeface="Times New Roman" panose="02020603050405020304" pitchFamily="18" charset="0"/>
              <a:cs typeface="Times New Roman" panose="02020603050405020304" pitchFamily="18" charset="0"/>
            </a:endParaRPr>
          </a:p>
          <a:p>
            <a:pPr marL="457200" indent="-457200">
              <a:spcBef>
                <a:spcPts val="600"/>
              </a:spcBef>
              <a:spcAft>
                <a:spcPts val="600"/>
              </a:spcAft>
            </a:pPr>
            <a:r>
              <a:rPr lang="vi-VN"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	Xem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vấn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vấn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Đoàn</a:t>
            </a:r>
            <a:r>
              <a:rPr lang="en-US" sz="3200" dirty="0">
                <a:latin typeface="Times New Roman" panose="02020603050405020304" pitchFamily="18" charset="0"/>
                <a:cs typeface="Times New Roman" panose="02020603050405020304" pitchFamily="18" charset="0"/>
              </a:rPr>
              <a:t> GS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err="1">
                <a:latin typeface="Times New Roman" panose="02020603050405020304" pitchFamily="18" charset="0"/>
                <a:cs typeface="Times New Roman" panose="02020603050405020304" pitchFamily="18" charset="0"/>
              </a:rPr>
              <a:t>thiết</a:t>
            </a:r>
            <a:r>
              <a:rPr lang="en-US" sz="320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3415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323528" y="404664"/>
            <a:ext cx="8424936" cy="5001369"/>
          </a:xfrm>
          <a:prstGeom prst="rect">
            <a:avLst/>
          </a:prstGeom>
          <a:noFill/>
        </p:spPr>
        <p:txBody>
          <a:bodyPr wrap="square">
            <a:spAutoFit/>
          </a:bodyPr>
          <a:lstStyle/>
          <a:p>
            <a:pPr marL="457200" indent="-457200">
              <a:spcBef>
                <a:spcPts val="600"/>
              </a:spcBef>
              <a:spcAft>
                <a:spcPts val="600"/>
              </a:spcAft>
              <a:buAutoNum type="romanUcPeriod"/>
            </a:pPr>
            <a:endParaRPr lang="vi-VN" sz="3100" b="1">
              <a:latin typeface="Times New Roman" panose="02020603050405020304" pitchFamily="18" charset="0"/>
              <a:cs typeface="Times New Roman" panose="02020603050405020304" pitchFamily="18" charset="0"/>
            </a:endParaRPr>
          </a:p>
          <a:p>
            <a:pPr marL="457200" indent="-457200">
              <a:spcBef>
                <a:spcPts val="600"/>
              </a:spcBef>
              <a:spcAft>
                <a:spcPts val="600"/>
              </a:spcAft>
              <a:buAutoNum type="romanUcPeriod"/>
            </a:pPr>
            <a:r>
              <a:rPr lang="vi-VN" sz="3100" b="1">
                <a:latin typeface="Times New Roman" panose="02020603050405020304" pitchFamily="18" charset="0"/>
                <a:cs typeface="Times New Roman" panose="02020603050405020304" pitchFamily="18" charset="0"/>
              </a:rPr>
              <a:t>Hoạt động giám sát (tt):</a:t>
            </a:r>
          </a:p>
          <a:p>
            <a:pPr marL="457200" indent="-457200">
              <a:spcBef>
                <a:spcPts val="600"/>
              </a:spcBef>
              <a:spcAft>
                <a:spcPts val="600"/>
              </a:spcAft>
              <a:defRPr/>
            </a:pPr>
            <a:r>
              <a:rPr lang="vi-VN" sz="3100" i="1">
                <a:latin typeface="Times New Roman" panose="02020603050405020304" pitchFamily="18" charset="0"/>
                <a:cs typeface="Times New Roman" panose="02020603050405020304" pitchFamily="18" charset="0"/>
              </a:rPr>
              <a:t>6.3. Nhiệm vụ, quyền hạn của Đoàn GS (tt):</a:t>
            </a:r>
          </a:p>
          <a:p>
            <a:pPr marL="457200" indent="-457200">
              <a:spcBef>
                <a:spcPts val="600"/>
              </a:spcBef>
              <a:spcAft>
                <a:spcPts val="600"/>
              </a:spcAft>
              <a:buFontTx/>
              <a:buChar char="-"/>
              <a:defRPr/>
            </a:pPr>
            <a:r>
              <a:rPr lang="en-US" sz="3100">
                <a:latin typeface="Times New Roman" panose="02020603050405020304" pitchFamily="18" charset="0"/>
                <a:cs typeface="Times New Roman" panose="02020603050405020304" pitchFamily="18" charset="0"/>
              </a:rPr>
              <a:t>Khi xét thấy có hành vi vi phạm, Đoàn GS yêu cầu kịp thời chấm dứt và đề nghị cơ quan có thẩm quyền xem xét, xử lý;</a:t>
            </a:r>
          </a:p>
          <a:p>
            <a:pPr marL="457200" indent="-457200">
              <a:spcBef>
                <a:spcPts val="600"/>
              </a:spcBef>
              <a:spcAft>
                <a:spcPts val="600"/>
              </a:spcAft>
              <a:buFontTx/>
              <a:buChar char="-"/>
              <a:defRPr/>
            </a:pPr>
            <a:r>
              <a:rPr lang="en-US" sz="3100">
                <a:latin typeface="Times New Roman" panose="02020603050405020304" pitchFamily="18" charset="0"/>
                <a:cs typeface="Times New Roman" panose="02020603050405020304" pitchFamily="18" charset="0"/>
              </a:rPr>
              <a:t>Chậm nhất 1</a:t>
            </a:r>
            <a:r>
              <a:rPr lang="vi-VN" sz="3100">
                <a:latin typeface="Times New Roman" panose="02020603050405020304" pitchFamily="18" charset="0"/>
                <a:cs typeface="Times New Roman" panose="02020603050405020304" pitchFamily="18" charset="0"/>
              </a:rPr>
              <a:t>0</a:t>
            </a:r>
            <a:r>
              <a:rPr lang="en-US" sz="3100">
                <a:latin typeface="Times New Roman" panose="02020603050405020304" pitchFamily="18" charset="0"/>
                <a:cs typeface="Times New Roman" panose="02020603050405020304" pitchFamily="18" charset="0"/>
              </a:rPr>
              <a:t> ngày kể từ ngày kết thúc GS, Đoàn GS báo cáo kết quả GS với Ban của HĐND. </a:t>
            </a: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634301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359532" y="609597"/>
            <a:ext cx="8424936" cy="5478423"/>
          </a:xfrm>
          <a:prstGeom prst="rect">
            <a:avLst/>
          </a:prstGeom>
          <a:noFill/>
        </p:spPr>
        <p:txBody>
          <a:bodyPr wrap="square">
            <a:spAutoFit/>
          </a:bodyPr>
          <a:lstStyle/>
          <a:p>
            <a:pPr marL="457200" indent="-457200">
              <a:spcBef>
                <a:spcPts val="600"/>
              </a:spcBef>
              <a:spcAft>
                <a:spcPts val="600"/>
              </a:spcAft>
              <a:buNone/>
            </a:pPr>
            <a:r>
              <a:rPr lang="vi-VN" sz="3000" b="1">
                <a:latin typeface="Times New Roman" panose="02020603050405020304" pitchFamily="18" charset="0"/>
                <a:cs typeface="Times New Roman" panose="02020603050405020304" pitchFamily="18" charset="0"/>
              </a:rPr>
              <a:t>I</a:t>
            </a:r>
            <a:r>
              <a:rPr lang="en-US" sz="3000" b="1">
                <a:latin typeface="Times New Roman" panose="02020603050405020304" pitchFamily="18" charset="0"/>
                <a:cs typeface="Times New Roman" panose="02020603050405020304" pitchFamily="18" charset="0"/>
              </a:rPr>
              <a:t>I</a:t>
            </a:r>
            <a:r>
              <a:rPr lang="vi-VN" sz="3000" b="1">
                <a:latin typeface="Times New Roman" panose="02020603050405020304" pitchFamily="18" charset="0"/>
                <a:cs typeface="Times New Roman" panose="02020603050405020304" pitchFamily="18" charset="0"/>
              </a:rPr>
              <a:t>. Qui trình tổ chức GS chuyên đề:</a:t>
            </a:r>
          </a:p>
          <a:p>
            <a:pPr marL="457200" indent="-457200">
              <a:spcBef>
                <a:spcPts val="600"/>
              </a:spcBef>
              <a:spcAft>
                <a:spcPts val="600"/>
              </a:spcAft>
              <a:buAutoNum type="arabicPeriod"/>
            </a:pPr>
            <a:r>
              <a:rPr lang="vi-VN" sz="3000" b="1">
                <a:latin typeface="Times New Roman" panose="02020603050405020304" pitchFamily="18" charset="0"/>
                <a:cs typeface="Times New Roman" panose="02020603050405020304" pitchFamily="18" charset="0"/>
              </a:rPr>
              <a:t>Giám sát chuyên đề của TT. HĐND:</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1:</a:t>
            </a:r>
            <a:r>
              <a:rPr lang="vi-VN" sz="3000">
                <a:latin typeface="Times New Roman" panose="02020603050405020304" pitchFamily="18" charset="0"/>
                <a:cs typeface="Times New Roman" panose="02020603050405020304" pitchFamily="18" charset="0"/>
              </a:rPr>
              <a:t> TT.HĐND quyết định thành lập Đoàn GS;</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2: </a:t>
            </a:r>
            <a:r>
              <a:rPr lang="vi-VN" sz="3000">
                <a:latin typeface="Times New Roman" panose="02020603050405020304" pitchFamily="18" charset="0"/>
                <a:cs typeface="Times New Roman" panose="02020603050405020304" pitchFamily="18" charset="0"/>
              </a:rPr>
              <a:t>Đoàn GS xây dựng đề cương b/c và thông báo cho đơn vị chịu sự GS chậm nhất 15 ngày từ khi có quyết định;</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3: </a:t>
            </a:r>
            <a:r>
              <a:rPr lang="vi-VN" sz="3000">
                <a:latin typeface="Times New Roman" panose="02020603050405020304" pitchFamily="18" charset="0"/>
                <a:cs typeface="Times New Roman" panose="02020603050405020304" pitchFamily="18" charset="0"/>
              </a:rPr>
              <a:t>Đoàn GS tổng hợp thông tin, nghiên cứu b/c, họp Đoàn phân công công việc;</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4: </a:t>
            </a:r>
            <a:r>
              <a:rPr lang="vi-VN" sz="3000">
                <a:latin typeface="Times New Roman" panose="02020603050405020304" pitchFamily="18" charset="0"/>
                <a:cs typeface="Times New Roman" panose="02020603050405020304" pitchFamily="18" charset="0"/>
              </a:rPr>
              <a:t>Đoàn GS nghiên cứu b/c, khảo sát thực tế, làm việc tại đơn vị chịu sự GS;</a:t>
            </a:r>
            <a:endParaRPr lang="en-US" sz="30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252612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467544" y="476672"/>
            <a:ext cx="8339369" cy="6070209"/>
          </a:xfrm>
          <a:prstGeom prst="rect">
            <a:avLst/>
          </a:prstGeom>
        </p:spPr>
        <p:txBody>
          <a:bodyPr lIns="0" tIns="0" rIns="0" bIns="0" anchor="ctr"/>
          <a:lstStyle/>
          <a:p>
            <a:pPr marL="457200" indent="-457200">
              <a:spcBef>
                <a:spcPts val="600"/>
              </a:spcBef>
              <a:spcAft>
                <a:spcPts val="600"/>
              </a:spcAft>
              <a:buNone/>
            </a:pPr>
            <a:r>
              <a:rPr lang="en-US" sz="3000" b="1">
                <a:latin typeface="Times New Roman" panose="02020603050405020304" pitchFamily="18" charset="0"/>
                <a:cs typeface="Times New Roman" panose="02020603050405020304" pitchFamily="18" charset="0"/>
              </a:rPr>
              <a:t>II</a:t>
            </a:r>
            <a:r>
              <a:rPr lang="vi-VN" sz="3000" b="1">
                <a:latin typeface="Times New Roman" panose="02020603050405020304" pitchFamily="18" charset="0"/>
                <a:cs typeface="Times New Roman" panose="02020603050405020304" pitchFamily="18" charset="0"/>
              </a:rPr>
              <a:t>. Qui trình tổ chức...(tt):</a:t>
            </a:r>
          </a:p>
          <a:p>
            <a:pPr marL="457200" indent="-457200">
              <a:spcBef>
                <a:spcPts val="600"/>
              </a:spcBef>
              <a:spcAft>
                <a:spcPts val="600"/>
              </a:spcAft>
              <a:buAutoNum type="arabicPeriod"/>
            </a:pPr>
            <a:r>
              <a:rPr lang="vi-VN" sz="3000" b="1">
                <a:latin typeface="Times New Roman" panose="02020603050405020304" pitchFamily="18" charset="0"/>
                <a:cs typeface="Times New Roman" panose="02020603050405020304" pitchFamily="18" charset="0"/>
              </a:rPr>
              <a:t>Giám sát chuyên đề của TT.HĐND:</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5:</a:t>
            </a:r>
            <a:r>
              <a:rPr lang="vi-VN" sz="3000">
                <a:latin typeface="Times New Roman" panose="02020603050405020304" pitchFamily="18" charset="0"/>
                <a:cs typeface="Times New Roman" panose="02020603050405020304" pitchFamily="18" charset="0"/>
              </a:rPr>
              <a:t> Đoàn GS hoàn thành b/c kết quả GS, b/c TT.HĐND chậm nhất 15 ngày sau kết thúc GS</a:t>
            </a:r>
            <a:r>
              <a:rPr lang="en-US" sz="3000">
                <a:latin typeface="Times New Roman" panose="02020603050405020304" pitchFamily="18" charset="0"/>
                <a:cs typeface="Times New Roman" panose="02020603050405020304" pitchFamily="18" charset="0"/>
              </a:rPr>
              <a:t>;</a:t>
            </a:r>
            <a:r>
              <a:rPr lang="vi-VN" sz="3000">
                <a:latin typeface="Times New Roman" panose="02020603050405020304" pitchFamily="18" charset="0"/>
                <a:cs typeface="Times New Roman" panose="02020603050405020304" pitchFamily="18" charset="0"/>
              </a:rPr>
              <a:t> TT.HĐND xem xét, quyết định trong 7 ngày kể từ ngày nhận được b/c;</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6:</a:t>
            </a:r>
            <a:r>
              <a:rPr lang="vi-VN" sz="3000">
                <a:latin typeface="Times New Roman" panose="02020603050405020304" pitchFamily="18" charset="0"/>
                <a:cs typeface="Times New Roman" panose="02020603050405020304" pitchFamily="18" charset="0"/>
              </a:rPr>
              <a:t> TT.HĐND gửi kết luận GS đến đơn vị chịu sự GS; theo dõi kết quả giải quyết ý kiến kiến nghị;</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7:</a:t>
            </a:r>
            <a:r>
              <a:rPr lang="vi-VN" sz="3000">
                <a:latin typeface="Times New Roman" panose="02020603050405020304" pitchFamily="18" charset="0"/>
                <a:cs typeface="Times New Roman" panose="02020603050405020304" pitchFamily="18" charset="0"/>
              </a:rPr>
              <a:t> TT.HĐND đề nghị HĐND xem xét b/c kết quả GS tại kỳ họp gần nhất (nếu cần thiết).</a:t>
            </a:r>
            <a:endParaRPr lang="en-US" sz="30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3" name="Slide Number Placeholder 2"/>
          <p:cNvSpPr>
            <a:spLocks noGrp="1"/>
          </p:cNvSpPr>
          <p:nvPr>
            <p:ph type="sldNum" sz="quarter" idx="12"/>
          </p:nvPr>
        </p:nvSpPr>
        <p:spPr/>
        <p:txBody>
          <a:bodyPr/>
          <a:lstStyle/>
          <a:p>
            <a:pPr>
              <a:defRPr/>
            </a:pPr>
            <a:fld id="{91AE4353-CA47-43CA-9811-228CD2FF6F7B}" type="slidenum">
              <a:rPr lang="en-US" altLang="zh-CN" smtClean="0"/>
              <a:pPr>
                <a:defRPr/>
              </a:pPr>
              <a:t>17</a:t>
            </a:fld>
            <a:endParaRPr lang="en-US" altLang="zh-CN"/>
          </a:p>
        </p:txBody>
      </p:sp>
    </p:spTree>
    <p:extLst>
      <p:ext uri="{BB962C8B-B14F-4D97-AF65-F5344CB8AC3E}">
        <p14:creationId xmlns:p14="http://schemas.microsoft.com/office/powerpoint/2010/main" val="1932157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539552" y="299683"/>
            <a:ext cx="8280920" cy="5940088"/>
          </a:xfrm>
          <a:prstGeom prst="rect">
            <a:avLst/>
          </a:prstGeom>
          <a:noFill/>
        </p:spPr>
        <p:txBody>
          <a:bodyPr wrap="square">
            <a:spAutoFit/>
          </a:bodyPr>
          <a:lstStyle/>
          <a:p>
            <a:pPr marL="457200" indent="-457200">
              <a:spcBef>
                <a:spcPts val="600"/>
              </a:spcBef>
              <a:spcAft>
                <a:spcPts val="600"/>
              </a:spcAft>
              <a:buNone/>
            </a:pPr>
            <a:r>
              <a:rPr lang="en-US" sz="3000" b="1">
                <a:latin typeface="Times New Roman" panose="02020603050405020304" pitchFamily="18" charset="0"/>
                <a:cs typeface="Times New Roman" panose="02020603050405020304" pitchFamily="18" charset="0"/>
              </a:rPr>
              <a:t>II</a:t>
            </a:r>
            <a:r>
              <a:rPr lang="vi-VN" sz="3000" b="1">
                <a:latin typeface="Times New Roman" panose="02020603050405020304" pitchFamily="18" charset="0"/>
                <a:cs typeface="Times New Roman" panose="02020603050405020304" pitchFamily="18" charset="0"/>
              </a:rPr>
              <a:t>. Qui trình tổ chức...(tt) :</a:t>
            </a:r>
          </a:p>
          <a:p>
            <a:pPr marL="457200" indent="-457200">
              <a:spcBef>
                <a:spcPts val="600"/>
              </a:spcBef>
              <a:spcAft>
                <a:spcPts val="600"/>
              </a:spcAft>
            </a:pPr>
            <a:r>
              <a:rPr lang="vi-VN" sz="3000" b="1">
                <a:latin typeface="Times New Roman" panose="02020603050405020304" pitchFamily="18" charset="0"/>
                <a:cs typeface="Times New Roman" panose="02020603050405020304" pitchFamily="18" charset="0"/>
              </a:rPr>
              <a:t>2. Giám sát chuyên đề của Ban HĐND:</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1:</a:t>
            </a:r>
            <a:r>
              <a:rPr lang="vi-VN" sz="3000">
                <a:latin typeface="Times New Roman" panose="02020603050405020304" pitchFamily="18" charset="0"/>
                <a:cs typeface="Times New Roman" panose="02020603050405020304" pitchFamily="18" charset="0"/>
              </a:rPr>
              <a:t> Ban của HĐND quyết định thành lập Đoàn GS;</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2: </a:t>
            </a:r>
            <a:r>
              <a:rPr lang="vi-VN" sz="3000">
                <a:latin typeface="Times New Roman" panose="02020603050405020304" pitchFamily="18" charset="0"/>
                <a:cs typeface="Times New Roman" panose="02020603050405020304" pitchFamily="18" charset="0"/>
              </a:rPr>
              <a:t>Đoàn GS xây dựng đề cương b/c và thông báo cho đơn vị chịu sự GS chậm nhất 15 ngày từ khi có quyết định;</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3: </a:t>
            </a:r>
            <a:r>
              <a:rPr lang="vi-VN" sz="3000">
                <a:latin typeface="Times New Roman" panose="02020603050405020304" pitchFamily="18" charset="0"/>
                <a:cs typeface="Times New Roman" panose="02020603050405020304" pitchFamily="18" charset="0"/>
              </a:rPr>
              <a:t>Đoàn GS tổng hợp thông tin, nghiên cứu b/c, họp Đoàn phân công công việc;</a:t>
            </a:r>
          </a:p>
          <a:p>
            <a:pPr marL="457200" indent="-457200">
              <a:spcBef>
                <a:spcPts val="600"/>
              </a:spcBef>
              <a:spcAft>
                <a:spcPts val="600"/>
              </a:spcAft>
              <a:buFontTx/>
              <a:buChar char="-"/>
            </a:pPr>
            <a:r>
              <a:rPr lang="vi-VN" sz="3000" i="1">
                <a:latin typeface="Times New Roman" panose="02020603050405020304" pitchFamily="18" charset="0"/>
                <a:cs typeface="Times New Roman" panose="02020603050405020304" pitchFamily="18" charset="0"/>
              </a:rPr>
              <a:t>Bước 4: </a:t>
            </a:r>
            <a:r>
              <a:rPr lang="vi-VN" sz="3000">
                <a:latin typeface="Times New Roman" panose="02020603050405020304" pitchFamily="18" charset="0"/>
                <a:cs typeface="Times New Roman" panose="02020603050405020304" pitchFamily="18" charset="0"/>
              </a:rPr>
              <a:t>Đoàn GS nghiên cứu b/c, khảo sát thực tế, làm việc tại đơn vị chịu sự GS;</a:t>
            </a:r>
            <a:endParaRPr lang="en-US" sz="300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37040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05226" y="2204864"/>
            <a:ext cx="8543671" cy="1476164"/>
          </a:xfrm>
          <a:prstGeom prst="rect">
            <a:avLst/>
          </a:prstGeom>
        </p:spPr>
        <p:txBody>
          <a:bodyPr lIns="0" tIns="0" rIns="0" bIns="0" anchor="ctr"/>
          <a:lstStyle/>
          <a:p>
            <a:endParaRPr lang="en-US" sz="2000" dirty="0"/>
          </a:p>
          <a:p>
            <a:r>
              <a:rPr lang="en-US" sz="2000" dirty="0"/>
              <a:t>           </a:t>
            </a:r>
            <a:endParaRPr lang="en-US" sz="2400" dirty="0"/>
          </a:p>
          <a:p>
            <a:br>
              <a:rPr lang="en-US" sz="2000" dirty="0"/>
            </a:br>
            <a:endParaRPr lang="en-US" sz="2000" dirty="0"/>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5" name="Hộp_Văn_Bản 24"/>
          <p:cNvSpPr txBox="1"/>
          <p:nvPr/>
        </p:nvSpPr>
        <p:spPr>
          <a:xfrm>
            <a:off x="467544" y="819287"/>
            <a:ext cx="8064896" cy="3916200"/>
          </a:xfrm>
          <a:prstGeom prst="rect">
            <a:avLst/>
          </a:prstGeom>
          <a:noFill/>
        </p:spPr>
        <p:txBody>
          <a:bodyPr wrap="square">
            <a:spAutoFit/>
          </a:bodyPr>
          <a:lstStyle/>
          <a:p>
            <a:pPr marL="457200" indent="-457200">
              <a:lnSpc>
                <a:spcPct val="105000"/>
              </a:lnSpc>
              <a:spcBef>
                <a:spcPts val="600"/>
              </a:spcBef>
              <a:spcAft>
                <a:spcPts val="600"/>
              </a:spcAft>
              <a:buNone/>
            </a:pPr>
            <a:r>
              <a:rPr lang="en-US" sz="3000" b="1" dirty="0">
                <a:latin typeface="Times New Roman" panose="02020603050405020304" pitchFamily="18" charset="0"/>
                <a:cs typeface="Times New Roman" panose="02020603050405020304" pitchFamily="18" charset="0"/>
              </a:rPr>
              <a:t>II</a:t>
            </a:r>
            <a:r>
              <a:rPr lang="vi-VN" sz="3000" b="1" dirty="0">
                <a:latin typeface="Times New Roman" panose="02020603050405020304" pitchFamily="18" charset="0"/>
                <a:cs typeface="Times New Roman" panose="02020603050405020304" pitchFamily="18" charset="0"/>
              </a:rPr>
              <a:t>. Qui trình tổ chức...(tt):</a:t>
            </a:r>
            <a:endParaRPr lang="en-US" sz="3000" b="1" dirty="0">
              <a:latin typeface="Times New Roman" panose="02020603050405020304" pitchFamily="18" charset="0"/>
              <a:cs typeface="Times New Roman" panose="02020603050405020304" pitchFamily="18" charset="0"/>
            </a:endParaRPr>
          </a:p>
          <a:p>
            <a:pPr marL="457200" indent="-457200">
              <a:lnSpc>
                <a:spcPct val="105000"/>
              </a:lnSpc>
              <a:spcBef>
                <a:spcPts val="600"/>
              </a:spcBef>
              <a:spcAft>
                <a:spcPts val="600"/>
              </a:spcAft>
            </a:pPr>
            <a:r>
              <a:rPr lang="vi-VN" sz="3000" b="1" dirty="0">
                <a:latin typeface="Times New Roman" panose="02020603050405020304" pitchFamily="18" charset="0"/>
                <a:cs typeface="Times New Roman" panose="02020603050405020304" pitchFamily="18" charset="0"/>
              </a:rPr>
              <a:t>2. Giám sát chuyên đề của Ban HĐND</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tt</a:t>
            </a:r>
            <a:r>
              <a:rPr lang="en-US" sz="3000" b="1" dirty="0">
                <a:latin typeface="Times New Roman" panose="02020603050405020304" pitchFamily="18" charset="0"/>
                <a:cs typeface="Times New Roman" panose="02020603050405020304" pitchFamily="18" charset="0"/>
              </a:rPr>
              <a:t>)</a:t>
            </a:r>
            <a:r>
              <a:rPr lang="vi-VN" sz="3000" b="1" dirty="0">
                <a:latin typeface="Times New Roman" panose="02020603050405020304" pitchFamily="18" charset="0"/>
                <a:cs typeface="Times New Roman" panose="02020603050405020304" pitchFamily="18" charset="0"/>
              </a:rPr>
              <a:t>:</a:t>
            </a:r>
          </a:p>
          <a:p>
            <a:pPr marL="457200" indent="-457200">
              <a:lnSpc>
                <a:spcPct val="105000"/>
              </a:lnSpc>
              <a:spcBef>
                <a:spcPts val="600"/>
              </a:spcBef>
              <a:spcAft>
                <a:spcPts val="600"/>
              </a:spcAft>
              <a:buFontTx/>
              <a:buChar char="-"/>
            </a:pPr>
            <a:r>
              <a:rPr lang="vi-VN" sz="3000" i="1" dirty="0">
                <a:latin typeface="Times New Roman" panose="02020603050405020304" pitchFamily="18" charset="0"/>
                <a:cs typeface="Times New Roman" panose="02020603050405020304" pitchFamily="18" charset="0"/>
              </a:rPr>
              <a:t>Bước 5: </a:t>
            </a:r>
            <a:r>
              <a:rPr lang="vi-VN" sz="3000" dirty="0">
                <a:latin typeface="Times New Roman" panose="02020603050405020304" pitchFamily="18" charset="0"/>
                <a:cs typeface="Times New Roman" panose="02020603050405020304" pitchFamily="18" charset="0"/>
              </a:rPr>
              <a:t>Đoàn GS hoàn thành b/c kết quả GS, b/c với Ban chậm nhất 10 ngày sau kết thúc GS;</a:t>
            </a:r>
          </a:p>
          <a:p>
            <a:pPr marL="457200" indent="-457200">
              <a:lnSpc>
                <a:spcPct val="105000"/>
              </a:lnSpc>
              <a:spcBef>
                <a:spcPts val="600"/>
              </a:spcBef>
              <a:spcAft>
                <a:spcPts val="600"/>
              </a:spcAft>
              <a:buFontTx/>
              <a:buChar char="-"/>
            </a:pPr>
            <a:r>
              <a:rPr lang="vi-VN" sz="3000" i="1" dirty="0">
                <a:latin typeface="Times New Roman" panose="02020603050405020304" pitchFamily="18" charset="0"/>
                <a:cs typeface="Times New Roman" panose="02020603050405020304" pitchFamily="18" charset="0"/>
              </a:rPr>
              <a:t>Bước 6:</a:t>
            </a:r>
            <a:r>
              <a:rPr lang="vi-VN" sz="3000" dirty="0">
                <a:latin typeface="Times New Roman" panose="02020603050405020304" pitchFamily="18" charset="0"/>
                <a:cs typeface="Times New Roman" panose="02020603050405020304" pitchFamily="18" charset="0"/>
              </a:rPr>
              <a:t> Ban gửi b/c kết quả GS đến TT</a:t>
            </a:r>
            <a:r>
              <a:rPr lang="en-US" sz="3000" dirty="0">
                <a:latin typeface="Times New Roman" panose="02020603050405020304" pitchFamily="18" charset="0"/>
                <a:cs typeface="Times New Roman" panose="02020603050405020304" pitchFamily="18" charset="0"/>
              </a:rPr>
              <a:t> </a:t>
            </a:r>
            <a:r>
              <a:rPr lang="vi-VN" sz="3000" dirty="0">
                <a:latin typeface="Times New Roman" panose="02020603050405020304" pitchFamily="18" charset="0"/>
                <a:cs typeface="Times New Roman" panose="02020603050405020304" pitchFamily="18" charset="0"/>
              </a:rPr>
              <a:t>HĐND</a:t>
            </a:r>
            <a:r>
              <a:rPr lang="en-US" sz="3000">
                <a:latin typeface="Times New Roman" panose="02020603050405020304" pitchFamily="18" charset="0"/>
                <a:cs typeface="Times New Roman" panose="02020603050405020304" pitchFamily="18" charset="0"/>
              </a:rPr>
              <a:t>, HĐND</a:t>
            </a:r>
            <a:r>
              <a:rPr lang="vi-VN" sz="3000">
                <a:latin typeface="Times New Roman" panose="02020603050405020304" pitchFamily="18" charset="0"/>
                <a:cs typeface="Times New Roman" panose="02020603050405020304" pitchFamily="18" charset="0"/>
              </a:rPr>
              <a:t> và đơn vị chịu sự GS; theo dõi kết quả giải quyết ý kiến kiến nghị</a:t>
            </a:r>
            <a:r>
              <a:rPr lang="en-US"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63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312"/>
        <p:cNvGrpSpPr/>
        <p:nvPr/>
      </p:nvGrpSpPr>
      <p:grpSpPr>
        <a:xfrm>
          <a:off x="0" y="0"/>
          <a:ext cx="0" cy="0"/>
          <a:chOff x="0" y="0"/>
          <a:chExt cx="0" cy="0"/>
        </a:xfrm>
      </p:grpSpPr>
      <p:sp>
        <p:nvSpPr>
          <p:cNvPr id="313" name="Google Shape;313;p29"/>
          <p:cNvSpPr txBox="1">
            <a:spLocks noGrp="1"/>
          </p:cNvSpPr>
          <p:nvPr>
            <p:ph type="title" idx="4294967295"/>
          </p:nvPr>
        </p:nvSpPr>
        <p:spPr>
          <a:xfrm>
            <a:off x="646944" y="188640"/>
            <a:ext cx="8101520" cy="5976664"/>
          </a:xfrm>
          <a:prstGeom prst="rect">
            <a:avLst/>
          </a:prstGeom>
        </p:spPr>
        <p:txBody>
          <a:bodyPr spcFirstLastPara="1" vert="horz" wrap="square" lIns="91425" tIns="91425" rIns="91425" bIns="91425" numCol="1" anchor="ctr" anchorCtr="0" compatLnSpc="1">
            <a:prstTxWarp prst="textNoShape">
              <a:avLst/>
            </a:prstTxWarp>
            <a:noAutofit/>
          </a:bodyPr>
          <a:lstStyle/>
          <a:p>
            <a:pPr algn="l">
              <a:lnSpc>
                <a:spcPct val="120000"/>
              </a:lnSpc>
              <a:spcBef>
                <a:spcPts val="600"/>
              </a:spcBef>
              <a:spcAft>
                <a:spcPts val="600"/>
              </a:spcAft>
            </a:pPr>
            <a:r>
              <a:rPr lang="en">
                <a:solidFill>
                  <a:schemeClr val="tx1">
                    <a:lumMod val="65000"/>
                    <a:lumOff val="35000"/>
                  </a:schemeClr>
                </a:solidFill>
                <a:latin typeface="Times New Roman" panose="02020603050405020304" pitchFamily="18" charset="0"/>
                <a:cs typeface="Times New Roman" panose="02020603050405020304" pitchFamily="18" charset="0"/>
              </a:rPr>
              <a:t>             NỘI DUNG CHUYÊN </a:t>
            </a:r>
            <a:r>
              <a:rPr lang="en" dirty="0">
                <a:solidFill>
                  <a:schemeClr val="tx1">
                    <a:lumMod val="65000"/>
                    <a:lumOff val="35000"/>
                  </a:schemeClr>
                </a:solidFill>
                <a:latin typeface="Times New Roman" panose="02020603050405020304" pitchFamily="18" charset="0"/>
                <a:cs typeface="Times New Roman" panose="02020603050405020304" pitchFamily="18" charset="0"/>
              </a:rPr>
              <a:t>ĐỀ:</a:t>
            </a:r>
            <a:br>
              <a:rPr lang="en" dirty="0">
                <a:solidFill>
                  <a:schemeClr val="tx1">
                    <a:lumMod val="65000"/>
                    <a:lumOff val="35000"/>
                  </a:schemeClr>
                </a:solidFill>
                <a:latin typeface="Times New Roman" panose="02020603050405020304" pitchFamily="18" charset="0"/>
                <a:cs typeface="Times New Roman" panose="02020603050405020304" pitchFamily="18" charset="0"/>
              </a:rPr>
            </a:br>
            <a:br>
              <a:rPr lang="en" dirty="0">
                <a:solidFill>
                  <a:schemeClr val="tx1">
                    <a:lumMod val="65000"/>
                    <a:lumOff val="35000"/>
                  </a:schemeClr>
                </a:solidFill>
                <a:latin typeface="Times New Roman" panose="02020603050405020304" pitchFamily="18" charset="0"/>
                <a:cs typeface="Times New Roman" panose="02020603050405020304" pitchFamily="18" charset="0"/>
              </a:rPr>
            </a:br>
            <a:r>
              <a:rPr lang="en" b="0" dirty="0">
                <a:solidFill>
                  <a:schemeClr val="tx1">
                    <a:lumMod val="65000"/>
                    <a:lumOff val="35000"/>
                  </a:schemeClr>
                </a:solidFill>
                <a:latin typeface="Times New Roman" panose="02020603050405020304" pitchFamily="18" charset="0"/>
                <a:cs typeface="Times New Roman" panose="02020603050405020304" pitchFamily="18" charset="0"/>
              </a:rPr>
              <a:t>I. Hoạt động </a:t>
            </a:r>
            <a:r>
              <a:rPr lang="en" b="0">
                <a:solidFill>
                  <a:schemeClr val="tx1">
                    <a:lumMod val="65000"/>
                    <a:lumOff val="35000"/>
                  </a:schemeClr>
                </a:solidFill>
                <a:latin typeface="Times New Roman" panose="02020603050405020304" pitchFamily="18" charset="0"/>
                <a:cs typeface="Times New Roman" panose="02020603050405020304" pitchFamily="18" charset="0"/>
              </a:rPr>
              <a:t>giám sát</a:t>
            </a:r>
            <a:br>
              <a:rPr lang="en" b="0">
                <a:solidFill>
                  <a:schemeClr val="tx1">
                    <a:lumMod val="65000"/>
                    <a:lumOff val="35000"/>
                  </a:schemeClr>
                </a:solidFill>
                <a:latin typeface="Times New Roman" panose="02020603050405020304" pitchFamily="18" charset="0"/>
                <a:cs typeface="Times New Roman" panose="02020603050405020304" pitchFamily="18" charset="0"/>
              </a:rPr>
            </a:br>
            <a:r>
              <a:rPr lang="en" b="0">
                <a:solidFill>
                  <a:schemeClr val="tx1">
                    <a:lumMod val="65000"/>
                    <a:lumOff val="35000"/>
                  </a:schemeClr>
                </a:solidFill>
                <a:latin typeface="Times New Roman" panose="02020603050405020304" pitchFamily="18" charset="0"/>
                <a:cs typeface="Times New Roman" panose="02020603050405020304" pitchFamily="18" charset="0"/>
              </a:rPr>
              <a:t>II</a:t>
            </a:r>
            <a:r>
              <a:rPr lang="en" b="0" dirty="0">
                <a:solidFill>
                  <a:schemeClr val="tx1">
                    <a:lumMod val="65000"/>
                    <a:lumOff val="35000"/>
                  </a:schemeClr>
                </a:solidFill>
                <a:latin typeface="Times New Roman" panose="02020603050405020304" pitchFamily="18" charset="0"/>
                <a:cs typeface="Times New Roman" panose="02020603050405020304" pitchFamily="18" charset="0"/>
              </a:rPr>
              <a:t>. Qui trình tổ chức hoạt động giám sát chuyên đề</a:t>
            </a:r>
            <a:br>
              <a:rPr lang="en" b="0" dirty="0">
                <a:solidFill>
                  <a:schemeClr val="tx1">
                    <a:lumMod val="65000"/>
                    <a:lumOff val="35000"/>
                  </a:schemeClr>
                </a:solidFill>
                <a:latin typeface="Times New Roman" panose="02020603050405020304" pitchFamily="18" charset="0"/>
                <a:cs typeface="Times New Roman" panose="02020603050405020304" pitchFamily="18" charset="0"/>
              </a:rPr>
            </a:br>
            <a:r>
              <a:rPr lang="en" b="0" dirty="0">
                <a:solidFill>
                  <a:schemeClr val="tx1">
                    <a:lumMod val="65000"/>
                    <a:lumOff val="35000"/>
                  </a:schemeClr>
                </a:solidFill>
                <a:latin typeface="Times New Roman" panose="02020603050405020304" pitchFamily="18" charset="0"/>
                <a:cs typeface="Times New Roman" panose="02020603050405020304" pitchFamily="18" charset="0"/>
              </a:rPr>
              <a:t>III. Giải pháp nâng cao chất lượng giám sát chuyên đề</a:t>
            </a:r>
            <a:br>
              <a:rPr lang="en" b="0" dirty="0">
                <a:solidFill>
                  <a:schemeClr val="tx1">
                    <a:lumMod val="65000"/>
                    <a:lumOff val="35000"/>
                  </a:schemeClr>
                </a:solidFill>
                <a:latin typeface="Times New Roman" panose="02020603050405020304" pitchFamily="18" charset="0"/>
                <a:cs typeface="Times New Roman" panose="02020603050405020304" pitchFamily="18" charset="0"/>
              </a:rPr>
            </a:br>
            <a:r>
              <a:rPr lang="en" b="0" dirty="0">
                <a:solidFill>
                  <a:schemeClr val="tx1">
                    <a:lumMod val="65000"/>
                    <a:lumOff val="35000"/>
                  </a:schemeClr>
                </a:solidFill>
                <a:latin typeface="Times New Roman" panose="02020603050405020304" pitchFamily="18" charset="0"/>
                <a:cs typeface="Times New Roman" panose="02020603050405020304" pitchFamily="18" charset="0"/>
              </a:rPr>
              <a:t>IV. Một số kinh nghiệm</a:t>
            </a:r>
            <a:endParaRPr b="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pSp>
        <p:nvGrpSpPr>
          <p:cNvPr id="317" name="Google Shape;317;p29"/>
          <p:cNvGrpSpPr/>
          <p:nvPr/>
        </p:nvGrpSpPr>
        <p:grpSpPr>
          <a:xfrm>
            <a:off x="348270" y="1764943"/>
            <a:ext cx="369549" cy="274765"/>
            <a:chOff x="5247525" y="3007275"/>
            <a:chExt cx="517575" cy="384825"/>
          </a:xfrm>
        </p:grpSpPr>
        <p:sp>
          <p:nvSpPr>
            <p:cNvPr id="318" name="Google Shape;318;p29"/>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noFill/>
            <a:ln w="952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
          <p:nvSpPr>
            <p:cNvPr id="319" name="Google Shape;319;p29"/>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noFill/>
            <a:ln w="952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grpSp>
    </p:spTree>
    <p:extLst>
      <p:ext uri="{BB962C8B-B14F-4D97-AF65-F5344CB8AC3E}">
        <p14:creationId xmlns:p14="http://schemas.microsoft.com/office/powerpoint/2010/main" val="1302685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05226" y="2204864"/>
            <a:ext cx="8543671" cy="1476164"/>
          </a:xfrm>
          <a:prstGeom prst="rect">
            <a:avLst/>
          </a:prstGeom>
        </p:spPr>
        <p:txBody>
          <a:bodyPr lIns="0" tIns="0" rIns="0" bIns="0" anchor="ctr"/>
          <a:lstStyle/>
          <a:p>
            <a:endParaRPr lang="en-US" sz="2000" dirty="0"/>
          </a:p>
          <a:p>
            <a:r>
              <a:rPr lang="en-US" sz="2000" dirty="0"/>
              <a:t>           </a:t>
            </a:r>
            <a:endParaRPr lang="en-US" sz="2400" dirty="0"/>
          </a:p>
          <a:p>
            <a:br>
              <a:rPr lang="en-US" sz="2000" dirty="0"/>
            </a:br>
            <a:endParaRPr lang="en-US" sz="2000" dirty="0"/>
          </a:p>
        </p:txBody>
      </p:sp>
      <p:sp>
        <p:nvSpPr>
          <p:cNvPr id="25" name="Hộp_Văn_Bản 24"/>
          <p:cNvSpPr txBox="1"/>
          <p:nvPr/>
        </p:nvSpPr>
        <p:spPr>
          <a:xfrm>
            <a:off x="305226" y="532993"/>
            <a:ext cx="8543671" cy="5632311"/>
          </a:xfrm>
          <a:prstGeom prst="rect">
            <a:avLst/>
          </a:prstGeom>
          <a:noFill/>
        </p:spPr>
        <p:txBody>
          <a:bodyPr wrap="square">
            <a:spAutoFit/>
          </a:bodyPr>
          <a:lstStyle/>
          <a:p>
            <a:pPr marL="457200" indent="-457200">
              <a:spcBef>
                <a:spcPts val="600"/>
              </a:spcBef>
              <a:spcAft>
                <a:spcPts val="600"/>
              </a:spcAft>
              <a:buNone/>
            </a:pPr>
            <a:r>
              <a:rPr lang="en-US" sz="3000" b="1" dirty="0">
                <a:latin typeface="Times New Roman" panose="02020603050405020304" pitchFamily="18" charset="0"/>
                <a:cs typeface="Times New Roman" panose="02020603050405020304" pitchFamily="18" charset="0"/>
              </a:rPr>
              <a:t>III</a:t>
            </a:r>
            <a:r>
              <a:rPr lang="en-US" sz="3000" b="1">
                <a:latin typeface="Times New Roman" panose="02020603050405020304" pitchFamily="18" charset="0"/>
                <a:cs typeface="Times New Roman" panose="02020603050405020304" pitchFamily="18" charset="0"/>
              </a:rPr>
              <a:t>. </a:t>
            </a:r>
            <a:r>
              <a:rPr lang="vi-VN" sz="3000" b="1">
                <a:latin typeface="Times New Roman" panose="02020603050405020304" pitchFamily="18" charset="0"/>
                <a:cs typeface="Times New Roman" panose="02020603050405020304" pitchFamily="18" charset="0"/>
              </a:rPr>
              <a:t>Giải pháp nâng cao chất lượng GS chuyên đề của HĐND, TT.HĐND, các Ban của HĐND:</a:t>
            </a: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Đại biểu HĐND thường xuyên cập nhật, bồi dưỡng nâng cao trình độ LLCT và chuyên môn nghiệp vụ. Dành thời gian thỏa đáng và tham gia đầy đủ các hoạt động của HĐND</a:t>
            </a:r>
            <a:r>
              <a:rPr lang="en-US" sz="3000">
                <a:latin typeface="Times New Roman" panose="02020603050405020304" pitchFamily="18" charset="0"/>
                <a:cs typeface="Times New Roman" panose="02020603050405020304" pitchFamily="18" charset="0"/>
              </a:rPr>
              <a:t>;</a:t>
            </a:r>
            <a:r>
              <a:rPr lang="vi-VN" sz="3000">
                <a:latin typeface="Times New Roman" panose="02020603050405020304" pitchFamily="18" charset="0"/>
                <a:cs typeface="Times New Roman" panose="02020603050405020304" pitchFamily="18" charset="0"/>
              </a:rPr>
              <a:t> </a:t>
            </a: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Tăng cường thu thập thông tin, xây dựng chương trình và lựa chọn nội dung GS chuyên đề phù hợp, sát thực;</a:t>
            </a: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Xây dựng kế hoạch GS chi tiết, đề cương b/c cụ thể, khoa học;</a:t>
            </a: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883108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05226" y="2204864"/>
            <a:ext cx="8543671" cy="1476164"/>
          </a:xfrm>
          <a:prstGeom prst="rect">
            <a:avLst/>
          </a:prstGeom>
        </p:spPr>
        <p:txBody>
          <a:bodyPr lIns="0" tIns="0" rIns="0" bIns="0" anchor="ctr"/>
          <a:lstStyle/>
          <a:p>
            <a:endParaRPr lang="en-US" sz="2000" dirty="0"/>
          </a:p>
          <a:p>
            <a:r>
              <a:rPr lang="en-US" sz="2000" dirty="0"/>
              <a:t>           </a:t>
            </a:r>
            <a:endParaRPr lang="en-US" sz="2400" dirty="0"/>
          </a:p>
          <a:p>
            <a:br>
              <a:rPr lang="en-US" sz="2000" dirty="0"/>
            </a:br>
            <a:endParaRPr lang="en-US" sz="2000" dirty="0"/>
          </a:p>
        </p:txBody>
      </p:sp>
      <p:sp>
        <p:nvSpPr>
          <p:cNvPr id="25" name="Hộp_Văn_Bản 24"/>
          <p:cNvSpPr txBox="1"/>
          <p:nvPr/>
        </p:nvSpPr>
        <p:spPr>
          <a:xfrm>
            <a:off x="611559" y="548680"/>
            <a:ext cx="8019773" cy="5632311"/>
          </a:xfrm>
          <a:prstGeom prst="rect">
            <a:avLst/>
          </a:prstGeom>
          <a:noFill/>
        </p:spPr>
        <p:txBody>
          <a:bodyPr wrap="square">
            <a:spAutoFit/>
          </a:bodyPr>
          <a:lstStyle/>
          <a:p>
            <a:pPr marL="457200" indent="-457200">
              <a:spcBef>
                <a:spcPts val="600"/>
              </a:spcBef>
              <a:spcAft>
                <a:spcPts val="600"/>
              </a:spcAft>
            </a:pPr>
            <a:r>
              <a:rPr lang="en-US" sz="3000" b="1">
                <a:latin typeface="Times New Roman" panose="02020603050405020304" pitchFamily="18" charset="0"/>
                <a:cs typeface="Times New Roman" panose="02020603050405020304" pitchFamily="18" charset="0"/>
              </a:rPr>
              <a:t>III</a:t>
            </a:r>
            <a:r>
              <a:rPr lang="vi-VN" sz="3000" b="1" i="1">
                <a:latin typeface="Times New Roman" panose="02020603050405020304" pitchFamily="18" charset="0"/>
                <a:cs typeface="Times New Roman" panose="02020603050405020304" pitchFamily="18" charset="0"/>
              </a:rPr>
              <a:t> </a:t>
            </a:r>
            <a:r>
              <a:rPr lang="en-US" sz="3000" b="1" i="1">
                <a:latin typeface="Times New Roman" panose="02020603050405020304" pitchFamily="18" charset="0"/>
                <a:cs typeface="Times New Roman" panose="02020603050405020304" pitchFamily="18" charset="0"/>
              </a:rPr>
              <a:t>.</a:t>
            </a:r>
            <a:r>
              <a:rPr lang="vi-VN" sz="3000" b="1">
                <a:latin typeface="Times New Roman" panose="02020603050405020304" pitchFamily="18" charset="0"/>
                <a:cs typeface="Times New Roman" panose="02020603050405020304" pitchFamily="18" charset="0"/>
              </a:rPr>
              <a:t> Giải pháp nâng cao chất lượng...(tt):</a:t>
            </a: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Tài liệu phục vụ GS: Cần được cung cấp đầy đủ và hệ thống. Một số tài liệu có thể khai thác trên mạng Internet;</a:t>
            </a: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Tổ chức GS: Tổ chức khảo sát; họp Đoàn GS phân công nghiên cứu chuyên sâu để trao đổi trong buổi GS. Coi trọng minh họa bằng hình ảnh</a:t>
            </a:r>
            <a:r>
              <a:rPr lang="en-US" sz="3000">
                <a:latin typeface="Times New Roman" panose="02020603050405020304" pitchFamily="18" charset="0"/>
                <a:cs typeface="Times New Roman" panose="02020603050405020304" pitchFamily="18" charset="0"/>
              </a:rPr>
              <a:t>;</a:t>
            </a:r>
            <a:endParaRPr lang="vi-VN" sz="3000">
              <a:latin typeface="Times New Roman" panose="02020603050405020304" pitchFamily="18" charset="0"/>
              <a:cs typeface="Times New Roman" panose="02020603050405020304" pitchFamily="18" charset="0"/>
            </a:endParaRPr>
          </a:p>
          <a:p>
            <a:pPr marL="457200" indent="-457200">
              <a:spcBef>
                <a:spcPts val="600"/>
              </a:spcBef>
              <a:spcAft>
                <a:spcPts val="600"/>
              </a:spcAft>
              <a:buFontTx/>
              <a:buChar char="-"/>
            </a:pPr>
            <a:r>
              <a:rPr lang="vi-VN" sz="3000">
                <a:latin typeface="Times New Roman" panose="02020603050405020304" pitchFamily="18" charset="0"/>
                <a:cs typeface="Times New Roman" panose="02020603050405020304" pitchFamily="18" charset="0"/>
              </a:rPr>
              <a:t>Xây dựng b/c kết quả GS: Bố cục rõ ràng, đầy đủ, khách quan. Phát hiện ra bất cập để đưa ra ý kiến bổ sung, sửa đổi.</a:t>
            </a:r>
            <a:endParaRPr lang="vi-VN" sz="30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44004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05226" y="2204864"/>
            <a:ext cx="8543671" cy="1476164"/>
          </a:xfrm>
          <a:prstGeom prst="rect">
            <a:avLst/>
          </a:prstGeom>
        </p:spPr>
        <p:txBody>
          <a:bodyPr lIns="0" tIns="0" rIns="0" bIns="0" anchor="ctr"/>
          <a:lstStyle/>
          <a:p>
            <a:endParaRPr lang="en-US" sz="2000" dirty="0"/>
          </a:p>
          <a:p>
            <a:r>
              <a:rPr lang="en-US" sz="2000" dirty="0"/>
              <a:t>           </a:t>
            </a:r>
            <a:endParaRPr lang="en-US" sz="2400" dirty="0"/>
          </a:p>
          <a:p>
            <a:br>
              <a:rPr lang="en-US" sz="2000" dirty="0"/>
            </a:br>
            <a:endParaRPr lang="en-US" sz="2000" dirty="0"/>
          </a:p>
        </p:txBody>
      </p:sp>
      <p:sp>
        <p:nvSpPr>
          <p:cNvPr id="25" name="Hộp_Văn_Bản 24"/>
          <p:cNvSpPr txBox="1"/>
          <p:nvPr/>
        </p:nvSpPr>
        <p:spPr>
          <a:xfrm>
            <a:off x="305225" y="211571"/>
            <a:ext cx="8326107" cy="5324535"/>
          </a:xfrm>
          <a:prstGeom prst="rect">
            <a:avLst/>
          </a:prstGeom>
          <a:noFill/>
        </p:spPr>
        <p:txBody>
          <a:bodyPr wrap="square">
            <a:spAutoFit/>
          </a:bodyPr>
          <a:lstStyle/>
          <a:p>
            <a:pPr marL="457200" indent="-457200">
              <a:spcBef>
                <a:spcPts val="600"/>
              </a:spcBef>
              <a:spcAft>
                <a:spcPts val="600"/>
              </a:spcAft>
              <a:buNone/>
            </a:pPr>
            <a:endParaRPr lang="vi-VN" sz="3000" b="1">
              <a:latin typeface="Times New Roman" panose="02020603050405020304" pitchFamily="18" charset="0"/>
              <a:cs typeface="Times New Roman" panose="02020603050405020304" pitchFamily="18" charset="0"/>
            </a:endParaRPr>
          </a:p>
          <a:p>
            <a:pPr marL="457200" indent="-457200">
              <a:spcBef>
                <a:spcPts val="600"/>
              </a:spcBef>
              <a:spcAft>
                <a:spcPts val="600"/>
              </a:spcAft>
              <a:buNone/>
            </a:pPr>
            <a:r>
              <a:rPr lang="vi-VN" sz="3000" b="1">
                <a:latin typeface="Times New Roman" panose="02020603050405020304" pitchFamily="18" charset="0"/>
                <a:cs typeface="Times New Roman" panose="02020603050405020304" pitchFamily="18" charset="0"/>
              </a:rPr>
              <a:t>III. Giải pháp nâng cao...(tt):</a:t>
            </a:r>
          </a:p>
          <a:p>
            <a:pPr marL="457200" indent="-457200">
              <a:spcBef>
                <a:spcPts val="600"/>
              </a:spcBef>
              <a:spcAft>
                <a:spcPts val="600"/>
              </a:spcAft>
              <a:buNone/>
            </a:pPr>
            <a:r>
              <a:rPr lang="vi-VN" sz="3000" b="1">
                <a:latin typeface="Times New Roman" panose="02020603050405020304" pitchFamily="18" charset="0"/>
                <a:cs typeface="Times New Roman" panose="02020603050405020304" pitchFamily="18" charset="0"/>
              </a:rPr>
              <a:t>- </a:t>
            </a:r>
            <a:r>
              <a:rPr lang="en-US" sz="3000" b="1">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Tăng cường theo dõi,</a:t>
            </a: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đôn đốc, kiểm tra việc thực hiện ý kiến kiến nghị sau GS chuyên đề, cần thiết có thể “tái GS”;</a:t>
            </a:r>
          </a:p>
          <a:p>
            <a:pPr marL="457200" indent="-457200">
              <a:spcBef>
                <a:spcPts val="600"/>
              </a:spcBef>
              <a:spcAft>
                <a:spcPts val="600"/>
              </a:spcAft>
            </a:pPr>
            <a:r>
              <a:rPr lang="vi-VN" sz="3000">
                <a:latin typeface="Times New Roman" panose="02020603050405020304" pitchFamily="18" charset="0"/>
                <a:cs typeface="Times New Roman" panose="02020603050405020304" pitchFamily="18" charset="0"/>
              </a:rPr>
              <a:t>- </a:t>
            </a: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Tăng số lượng thành viên của các Ban của HĐND</a:t>
            </a:r>
            <a:r>
              <a:rPr lang="en-US" sz="3000">
                <a:latin typeface="Times New Roman" panose="02020603050405020304" pitchFamily="18" charset="0"/>
                <a:cs typeface="Times New Roman" panose="02020603050405020304" pitchFamily="18" charset="0"/>
              </a:rPr>
              <a:t> sao cho</a:t>
            </a:r>
            <a:r>
              <a:rPr lang="vi-VN" sz="3000">
                <a:latin typeface="Times New Roman" panose="02020603050405020304" pitchFamily="18" charset="0"/>
                <a:cs typeface="Times New Roman" panose="02020603050405020304" pitchFamily="18" charset="0"/>
              </a:rPr>
              <a:t> chiếm 70-80% tổng số ĐB.HĐND ở địa phương, tạo cơ hội cho ĐB hoạt động;</a:t>
            </a:r>
          </a:p>
          <a:p>
            <a:pPr marL="457200" indent="-457200">
              <a:spcBef>
                <a:spcPts val="600"/>
              </a:spcBef>
              <a:spcAft>
                <a:spcPts val="600"/>
              </a:spcAft>
            </a:pPr>
            <a:r>
              <a:rPr lang="vi-VN" sz="3000">
                <a:latin typeface="Times New Roman" panose="02020603050405020304" pitchFamily="18" charset="0"/>
                <a:cs typeface="Times New Roman" panose="02020603050405020304" pitchFamily="18" charset="0"/>
              </a:rPr>
              <a:t>- </a:t>
            </a:r>
            <a:r>
              <a:rPr lang="en-US" sz="3000">
                <a:latin typeface="Times New Roman" panose="02020603050405020304" pitchFamily="18" charset="0"/>
                <a:cs typeface="Times New Roman" panose="02020603050405020304" pitchFamily="18" charset="0"/>
              </a:rPr>
              <a:t>	</a:t>
            </a:r>
            <a:r>
              <a:rPr lang="vi-VN" sz="3000">
                <a:latin typeface="Times New Roman" panose="02020603050405020304" pitchFamily="18" charset="0"/>
                <a:cs typeface="Times New Roman" panose="02020603050405020304" pitchFamily="18" charset="0"/>
              </a:rPr>
              <a:t>Tăng cường sự lãnh đạo của Đảng đối với các hoạt động của HĐND.</a:t>
            </a:r>
            <a:endParaRPr lang="vi-VN" sz="30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23545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05226" y="2204864"/>
            <a:ext cx="8543671" cy="1476164"/>
          </a:xfrm>
          <a:prstGeom prst="rect">
            <a:avLst/>
          </a:prstGeom>
        </p:spPr>
        <p:txBody>
          <a:bodyPr lIns="0" tIns="0" rIns="0" bIns="0" anchor="ctr"/>
          <a:lstStyle/>
          <a:p>
            <a:endParaRPr lang="en-US" sz="2000" dirty="0"/>
          </a:p>
          <a:p>
            <a:r>
              <a:rPr lang="en-US" sz="2000" dirty="0"/>
              <a:t>           </a:t>
            </a:r>
            <a:endParaRPr lang="en-US" sz="2400" dirty="0"/>
          </a:p>
          <a:p>
            <a:br>
              <a:rPr lang="en-US" sz="2000" dirty="0"/>
            </a:br>
            <a:endParaRPr lang="en-US" sz="2000" dirty="0"/>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5" name="Hộp_Văn_Bản 24"/>
          <p:cNvSpPr txBox="1"/>
          <p:nvPr/>
        </p:nvSpPr>
        <p:spPr>
          <a:xfrm>
            <a:off x="305226" y="503376"/>
            <a:ext cx="8533548" cy="6093976"/>
          </a:xfrm>
          <a:prstGeom prst="rect">
            <a:avLst/>
          </a:prstGeom>
          <a:noFill/>
        </p:spPr>
        <p:txBody>
          <a:bodyPr wrap="square">
            <a:spAutoFit/>
          </a:bodyPr>
          <a:lstStyle/>
          <a:p>
            <a:pPr marL="457200" indent="-457200">
              <a:spcBef>
                <a:spcPts val="600"/>
              </a:spcBef>
              <a:spcAft>
                <a:spcPts val="600"/>
              </a:spcAft>
              <a:buNone/>
            </a:pPr>
            <a:r>
              <a:rPr lang="vi-VN" sz="2940" b="1">
                <a:latin typeface="Times New Roman" panose="02020603050405020304" pitchFamily="18" charset="0"/>
                <a:cs typeface="Times New Roman" panose="02020603050405020304" pitchFamily="18" charset="0"/>
              </a:rPr>
              <a:t>IV. Một số kinh nghiệm trong tổ chức hoạt động GS chuyên đề:</a:t>
            </a:r>
          </a:p>
          <a:p>
            <a:pPr marL="457200" indent="-457200">
              <a:spcBef>
                <a:spcPts val="600"/>
              </a:spcBef>
              <a:spcAft>
                <a:spcPts val="600"/>
              </a:spcAft>
              <a:buFontTx/>
              <a:buChar char="-"/>
            </a:pPr>
            <a:r>
              <a:rPr lang="vi-VN" sz="2940">
                <a:latin typeface="Times New Roman" panose="02020603050405020304" pitchFamily="18" charset="0"/>
                <a:cs typeface="Times New Roman" panose="02020603050405020304" pitchFamily="18" charset="0"/>
              </a:rPr>
              <a:t>Công tác tham mưu, đề xuất của VP phục vụ HĐND có ý nghĩa quan trọng. Mỗi năm</a:t>
            </a:r>
            <a:r>
              <a:rPr lang="en-US" sz="2940">
                <a:latin typeface="Times New Roman" panose="02020603050405020304" pitchFamily="18" charset="0"/>
                <a:cs typeface="Times New Roman" panose="02020603050405020304" pitchFamily="18" charset="0"/>
              </a:rPr>
              <a:t>, HĐND, TT.HĐND, Ban của HĐND</a:t>
            </a:r>
            <a:r>
              <a:rPr lang="vi-VN" sz="2940">
                <a:latin typeface="Times New Roman" panose="02020603050405020304" pitchFamily="18" charset="0"/>
                <a:cs typeface="Times New Roman" panose="02020603050405020304" pitchFamily="18" charset="0"/>
              </a:rPr>
              <a:t> giao VP nghiên cứu, đề xuất từ 2 đến 3 cuộc GS chuyên đề;</a:t>
            </a:r>
          </a:p>
          <a:p>
            <a:pPr marL="457200" indent="-457200">
              <a:spcBef>
                <a:spcPts val="600"/>
              </a:spcBef>
              <a:spcAft>
                <a:spcPts val="600"/>
              </a:spcAft>
              <a:buFontTx/>
              <a:buChar char="-"/>
            </a:pPr>
            <a:r>
              <a:rPr lang="vi-VN" sz="2940">
                <a:latin typeface="Times New Roman" panose="02020603050405020304" pitchFamily="18" charset="0"/>
                <a:cs typeface="Times New Roman" panose="02020603050405020304" pitchFamily="18" charset="0"/>
              </a:rPr>
              <a:t>Trong việc thành lập Đoàn GS, cần lựa chọn những người thực sự có năng lực, am hiểu và kinh nghiệm tham gia;</a:t>
            </a:r>
          </a:p>
          <a:p>
            <a:pPr marL="457200" indent="-457200">
              <a:spcBef>
                <a:spcPts val="600"/>
              </a:spcBef>
              <a:spcAft>
                <a:spcPts val="600"/>
              </a:spcAft>
              <a:buFontTx/>
              <a:buChar char="-"/>
            </a:pPr>
            <a:r>
              <a:rPr lang="vi-VN" sz="2940">
                <a:latin typeface="Times New Roman" panose="02020603050405020304" pitchFamily="18" charset="0"/>
                <a:cs typeface="Times New Roman" panose="02020603050405020304" pitchFamily="18" charset="0"/>
              </a:rPr>
              <a:t>Tổ chuyên viên giúp việc Đoàn GS về công tác chuyên môn, đồng thời đảm bảo các điều kiện</a:t>
            </a:r>
            <a:r>
              <a:rPr lang="en-US" sz="2940">
                <a:latin typeface="Times New Roman" panose="02020603050405020304" pitchFamily="18" charset="0"/>
                <a:cs typeface="Times New Roman" panose="02020603050405020304" pitchFamily="18" charset="0"/>
              </a:rPr>
              <a:t> khác</a:t>
            </a:r>
            <a:r>
              <a:rPr lang="vi-VN" sz="2940">
                <a:latin typeface="Times New Roman" panose="02020603050405020304" pitchFamily="18" charset="0"/>
                <a:cs typeface="Times New Roman" panose="02020603050405020304" pitchFamily="18" charset="0"/>
              </a:rPr>
              <a:t> phục vụ Đoàn GS</a:t>
            </a:r>
            <a:r>
              <a:rPr lang="en-US" sz="2940">
                <a:latin typeface="Times New Roman" panose="02020603050405020304" pitchFamily="18" charset="0"/>
                <a:cs typeface="Times New Roman" panose="02020603050405020304" pitchFamily="18" charset="0"/>
              </a:rPr>
              <a:t>;</a:t>
            </a:r>
            <a:endParaRPr lang="vi-VN" sz="294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1424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539552" y="858176"/>
            <a:ext cx="8208912" cy="4708981"/>
          </a:xfrm>
          <a:prstGeom prst="rect">
            <a:avLst/>
          </a:prstGeom>
        </p:spPr>
        <p:txBody>
          <a:bodyPr wrap="square">
            <a:spAutoFit/>
          </a:bodyPr>
          <a:lstStyle/>
          <a:p>
            <a:pPr marL="457200" indent="-457200">
              <a:spcBef>
                <a:spcPts val="600"/>
              </a:spcBef>
              <a:spcAft>
                <a:spcPts val="600"/>
              </a:spcAft>
              <a:defRPr/>
            </a:pPr>
            <a:r>
              <a:rPr lang="vi-VN" altLang="zh-CN" sz="3000" b="1">
                <a:latin typeface="Times New Roman" panose="02020603050405020304" pitchFamily="18" charset="0"/>
                <a:cs typeface="Times New Roman" panose="02020603050405020304" pitchFamily="18" charset="0"/>
              </a:rPr>
              <a:t>IV. Một số kinh nghiệm...</a:t>
            </a:r>
            <a:r>
              <a:rPr lang="en-US" altLang="zh-CN" sz="3000" b="1">
                <a:latin typeface="Times New Roman" panose="02020603050405020304" pitchFamily="18" charset="0"/>
                <a:cs typeface="Times New Roman" panose="02020603050405020304" pitchFamily="18" charset="0"/>
              </a:rPr>
              <a:t> </a:t>
            </a:r>
            <a:r>
              <a:rPr lang="vi-VN" altLang="zh-CN" sz="3000" b="1">
                <a:latin typeface="Times New Roman" panose="02020603050405020304" pitchFamily="18" charset="0"/>
                <a:cs typeface="Times New Roman" panose="02020603050405020304" pitchFamily="18" charset="0"/>
              </a:rPr>
              <a:t>(tt):</a:t>
            </a:r>
          </a:p>
          <a:p>
            <a:pPr marL="457200" indent="-457200" algn="just">
              <a:spcBef>
                <a:spcPts val="600"/>
              </a:spcBef>
              <a:spcAft>
                <a:spcPts val="600"/>
              </a:spcAft>
              <a:buFontTx/>
              <a:buChar char="-"/>
              <a:defRPr/>
            </a:pPr>
            <a:r>
              <a:rPr lang="vi-VN" altLang="zh-CN" sz="3000">
                <a:latin typeface="Times New Roman" panose="02020603050405020304" pitchFamily="18" charset="0"/>
                <a:cs typeface="Times New Roman" panose="02020603050405020304" pitchFamily="18" charset="0"/>
              </a:rPr>
              <a:t>Phối hợp và mời TT.HĐND, Ban của HĐND cấp dưới tham gia Đoàn GS;</a:t>
            </a:r>
          </a:p>
          <a:p>
            <a:pPr marL="457200" indent="-457200" algn="just">
              <a:spcBef>
                <a:spcPts val="600"/>
              </a:spcBef>
              <a:spcAft>
                <a:spcPts val="600"/>
              </a:spcAft>
              <a:buFontTx/>
              <a:buChar char="-"/>
              <a:defRPr/>
            </a:pPr>
            <a:r>
              <a:rPr lang="vi-VN" altLang="zh-CN" sz="3000">
                <a:latin typeface="Times New Roman" panose="02020603050405020304" pitchFamily="18" charset="0"/>
                <a:cs typeface="Times New Roman" panose="02020603050405020304" pitchFamily="18" charset="0"/>
              </a:rPr>
              <a:t>Tranh thủ ý kiến tư vấn, cung cấp thông tin,…</a:t>
            </a:r>
            <a:r>
              <a:rPr lang="en-US" altLang="zh-CN" sz="3000">
                <a:latin typeface="Times New Roman" panose="02020603050405020304" pitchFamily="18" charset="0"/>
                <a:cs typeface="Times New Roman" panose="02020603050405020304" pitchFamily="18" charset="0"/>
              </a:rPr>
              <a:t> </a:t>
            </a:r>
            <a:r>
              <a:rPr lang="vi-VN" altLang="zh-CN" sz="3000">
                <a:latin typeface="Times New Roman" panose="02020603050405020304" pitchFamily="18" charset="0"/>
                <a:cs typeface="Times New Roman" panose="02020603050405020304" pitchFamily="18" charset="0"/>
              </a:rPr>
              <a:t>của chuyên gia, của người quen công tác trong lĩnh vực chuyên môn mà Đoàn GS quan tâm;</a:t>
            </a:r>
          </a:p>
          <a:p>
            <a:pPr marL="457200" indent="-457200" algn="just">
              <a:spcBef>
                <a:spcPts val="600"/>
              </a:spcBef>
              <a:spcAft>
                <a:spcPts val="600"/>
              </a:spcAft>
              <a:buFontTx/>
              <a:buChar char="-"/>
              <a:defRPr/>
            </a:pPr>
            <a:r>
              <a:rPr lang="vi-VN" altLang="zh-CN" sz="3000">
                <a:latin typeface="Times New Roman" panose="02020603050405020304" pitchFamily="18" charset="0"/>
                <a:cs typeface="Times New Roman" panose="02020603050405020304" pitchFamily="18" charset="0"/>
              </a:rPr>
              <a:t>Xin ý kiến Trưởng đoàn về bố cục của b/c GS; ý kiến góp ý của các thành viên và cơ quan chịu sự GS trước khi ban hành.</a:t>
            </a:r>
            <a:endParaRPr lang="en-US" altLang="zh-CN" sz="3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050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395536" y="332656"/>
            <a:ext cx="8568952" cy="6263253"/>
          </a:xfrm>
          <a:prstGeom prst="rect">
            <a:avLst/>
          </a:prstGeom>
        </p:spPr>
        <p:txBody>
          <a:bodyPr wrap="square">
            <a:spAutoFit/>
          </a:bodyPr>
          <a:lstStyle/>
          <a:p>
            <a:pPr marL="457200" indent="-457200" algn="ctr">
              <a:spcBef>
                <a:spcPts val="600"/>
              </a:spcBef>
              <a:spcAft>
                <a:spcPts val="600"/>
              </a:spcAft>
              <a:defRPr/>
            </a:pPr>
            <a:r>
              <a:rPr lang="vi-VN" altLang="zh-CN" sz="2800" b="1">
                <a:latin typeface="Times New Roman" panose="02020603050405020304" pitchFamily="18" charset="0"/>
                <a:cs typeface="Times New Roman" panose="02020603050405020304" pitchFamily="18" charset="0"/>
              </a:rPr>
              <a:t>Câu hỏi thảo luận:</a:t>
            </a:r>
            <a:endParaRPr lang="en-US" altLang="zh-CN" sz="2800" b="1">
              <a:latin typeface="Times New Roman" panose="02020603050405020304" pitchFamily="18" charset="0"/>
              <a:cs typeface="Times New Roman" panose="02020603050405020304" pitchFamily="18" charset="0"/>
            </a:endParaRPr>
          </a:p>
          <a:p>
            <a:pPr marL="457200" indent="-457200">
              <a:spcBef>
                <a:spcPts val="600"/>
              </a:spcBef>
              <a:spcAft>
                <a:spcPts val="600"/>
              </a:spcAft>
              <a:defRPr/>
            </a:pPr>
            <a:r>
              <a:rPr lang="en-US" altLang="zh-CN" sz="2800" b="1">
                <a:latin typeface="Times New Roman" panose="02020603050405020304" pitchFamily="18" charset="0"/>
                <a:cs typeface="Times New Roman" panose="02020603050405020304" pitchFamily="18" charset="0"/>
              </a:rPr>
              <a:t>1. </a:t>
            </a:r>
            <a:r>
              <a:rPr lang="vi-VN" altLang="zh-CN" sz="2800">
                <a:latin typeface="Times New Roman" panose="02020603050405020304" pitchFamily="18" charset="0"/>
                <a:cs typeface="Times New Roman" panose="02020603050405020304" pitchFamily="18" charset="0"/>
              </a:rPr>
              <a:t>Ông (bà) hiểu thế nào là giám sát chuyên đề. Lấy ví dụ về giám sát một chuyên đề mà ông (bà) am hiểu.</a:t>
            </a:r>
            <a:endParaRPr lang="en-US" altLang="zh-CN" sz="2800">
              <a:latin typeface="Times New Roman" panose="02020603050405020304" pitchFamily="18" charset="0"/>
              <a:cs typeface="Times New Roman" panose="02020603050405020304" pitchFamily="18" charset="0"/>
            </a:endParaRPr>
          </a:p>
          <a:p>
            <a:pPr marL="457200" indent="-457200">
              <a:spcBef>
                <a:spcPts val="1200"/>
              </a:spcBef>
              <a:spcAft>
                <a:spcPts val="600"/>
              </a:spcAft>
              <a:defRPr/>
            </a:pPr>
            <a:r>
              <a:rPr lang="en-US" altLang="zh-CN" sz="2800" b="1">
                <a:latin typeface="Times New Roman" panose="02020603050405020304" pitchFamily="18" charset="0"/>
                <a:cs typeface="Times New Roman" panose="02020603050405020304" pitchFamily="18" charset="0"/>
              </a:rPr>
              <a:t>2. </a:t>
            </a:r>
            <a:r>
              <a:rPr lang="vi-VN" altLang="zh-CN" sz="2800">
                <a:latin typeface="Times New Roman" panose="02020603050405020304" pitchFamily="18" charset="0"/>
                <a:cs typeface="Times New Roman" panose="02020603050405020304" pitchFamily="18" charset="0"/>
              </a:rPr>
              <a:t>Theo qui định của Luật Tổ chức</a:t>
            </a:r>
            <a:r>
              <a:rPr lang="en-US" altLang="zh-CN" sz="2800">
                <a:latin typeface="Times New Roman" panose="02020603050405020304" pitchFamily="18" charset="0"/>
                <a:cs typeface="Times New Roman" panose="02020603050405020304" pitchFamily="18" charset="0"/>
              </a:rPr>
              <a:t> CQĐP,</a:t>
            </a:r>
            <a:r>
              <a:rPr lang="vi-VN" altLang="zh-CN" sz="2800">
                <a:latin typeface="Times New Roman" panose="02020603050405020304" pitchFamily="18" charset="0"/>
                <a:cs typeface="Times New Roman" panose="02020603050405020304" pitchFamily="18" charset="0"/>
              </a:rPr>
              <a:t> đại biểu HĐND hoạt động không chuyên trách phải dành thời gian để thực hiện nhiệm vụ, quyền hạn của ĐB, ông (bà) hãy chọn phương án trả lời đúng trong các câu sau:</a:t>
            </a:r>
          </a:p>
          <a:p>
            <a:pPr marL="804863" indent="-342900">
              <a:spcBef>
                <a:spcPts val="600"/>
              </a:spcBef>
              <a:spcAft>
                <a:spcPts val="600"/>
              </a:spcAft>
              <a:defRPr/>
            </a:pPr>
            <a:r>
              <a:rPr lang="vi-VN" altLang="zh-CN" sz="2800">
                <a:latin typeface="Times New Roman" panose="02020603050405020304" pitchFamily="18" charset="0"/>
                <a:cs typeface="Times New Roman" panose="02020603050405020304" pitchFamily="18" charset="0"/>
              </a:rPr>
              <a:t>a</a:t>
            </a:r>
            <a:r>
              <a:rPr lang="en-US" altLang="zh-CN" sz="2800">
                <a:latin typeface="Times New Roman" panose="02020603050405020304" pitchFamily="18" charset="0"/>
                <a:cs typeface="Times New Roman" panose="02020603050405020304" pitchFamily="18" charset="0"/>
              </a:rPr>
              <a:t>)</a:t>
            </a:r>
            <a:r>
              <a:rPr lang="vi-VN" altLang="zh-CN" sz="2800">
                <a:latin typeface="Times New Roman" panose="02020603050405020304" pitchFamily="18" charset="0"/>
                <a:cs typeface="Times New Roman" panose="02020603050405020304" pitchFamily="18" charset="0"/>
              </a:rPr>
              <a:t> Dành ít nhất 1/3 thời gian trong ngày</a:t>
            </a:r>
          </a:p>
          <a:p>
            <a:pPr marL="804863" indent="-342900">
              <a:spcBef>
                <a:spcPts val="600"/>
              </a:spcBef>
              <a:spcAft>
                <a:spcPts val="600"/>
              </a:spcAft>
              <a:defRPr/>
            </a:pPr>
            <a:r>
              <a:rPr lang="vi-VN" altLang="zh-CN" sz="2800">
                <a:latin typeface="Times New Roman" panose="02020603050405020304" pitchFamily="18" charset="0"/>
                <a:cs typeface="Times New Roman" panose="02020603050405020304" pitchFamily="18" charset="0"/>
              </a:rPr>
              <a:t>b</a:t>
            </a:r>
            <a:r>
              <a:rPr lang="en-US" altLang="zh-CN" sz="2800">
                <a:latin typeface="Times New Roman" panose="02020603050405020304" pitchFamily="18" charset="0"/>
                <a:cs typeface="Times New Roman" panose="02020603050405020304" pitchFamily="18" charset="0"/>
              </a:rPr>
              <a:t>)</a:t>
            </a:r>
            <a:r>
              <a:rPr lang="vi-VN" altLang="zh-CN" sz="2800">
                <a:latin typeface="Times New Roman" panose="02020603050405020304" pitchFamily="18" charset="0"/>
                <a:cs typeface="Times New Roman" panose="02020603050405020304" pitchFamily="18" charset="0"/>
              </a:rPr>
              <a:t> Dành ít nhất 1/3 thời gian trong tháng</a:t>
            </a:r>
          </a:p>
          <a:p>
            <a:pPr marL="804863" indent="-342900">
              <a:spcBef>
                <a:spcPts val="600"/>
              </a:spcBef>
              <a:spcAft>
                <a:spcPts val="600"/>
              </a:spcAft>
              <a:defRPr/>
            </a:pPr>
            <a:r>
              <a:rPr lang="vi-VN" altLang="zh-CN" sz="2800">
                <a:latin typeface="Times New Roman" panose="02020603050405020304" pitchFamily="18" charset="0"/>
                <a:cs typeface="Times New Roman" panose="02020603050405020304" pitchFamily="18" charset="0"/>
              </a:rPr>
              <a:t>c</a:t>
            </a:r>
            <a:r>
              <a:rPr lang="en-US" altLang="zh-CN" sz="2800">
                <a:latin typeface="Times New Roman" panose="02020603050405020304" pitchFamily="18" charset="0"/>
                <a:cs typeface="Times New Roman" panose="02020603050405020304" pitchFamily="18" charset="0"/>
              </a:rPr>
              <a:t>)</a:t>
            </a:r>
            <a:r>
              <a:rPr lang="vi-VN" altLang="zh-CN" sz="2800">
                <a:latin typeface="Times New Roman" panose="02020603050405020304" pitchFamily="18" charset="0"/>
                <a:cs typeface="Times New Roman" panose="02020603050405020304" pitchFamily="18" charset="0"/>
              </a:rPr>
              <a:t> Dành ít nhất 1/3 thời gian trong năm</a:t>
            </a:r>
          </a:p>
          <a:p>
            <a:pPr marL="804863" indent="-342900">
              <a:spcBef>
                <a:spcPts val="600"/>
              </a:spcBef>
              <a:spcAft>
                <a:spcPts val="600"/>
              </a:spcAft>
              <a:defRPr/>
            </a:pPr>
            <a:r>
              <a:rPr lang="vi-VN" altLang="zh-CN" sz="2800">
                <a:latin typeface="Times New Roman" panose="02020603050405020304" pitchFamily="18" charset="0"/>
                <a:cs typeface="Times New Roman" panose="02020603050405020304" pitchFamily="18" charset="0"/>
              </a:rPr>
              <a:t>d</a:t>
            </a:r>
            <a:r>
              <a:rPr lang="en-US" altLang="zh-CN" sz="2800">
                <a:latin typeface="Times New Roman" panose="02020603050405020304" pitchFamily="18" charset="0"/>
                <a:cs typeface="Times New Roman" panose="02020603050405020304" pitchFamily="18" charset="0"/>
              </a:rPr>
              <a:t>)</a:t>
            </a:r>
            <a:r>
              <a:rPr lang="vi-VN" altLang="zh-CN" sz="2800">
                <a:latin typeface="Times New Roman" panose="02020603050405020304" pitchFamily="18" charset="0"/>
                <a:cs typeface="Times New Roman" panose="02020603050405020304" pitchFamily="18" charset="0"/>
              </a:rPr>
              <a:t> Dành ít nhất 1/3 thời gian cho mỗi hoạt động của </a:t>
            </a:r>
            <a:r>
              <a:rPr lang="en-US" altLang="zh-CN" sz="2800">
                <a:latin typeface="Times New Roman" panose="02020603050405020304" pitchFamily="18" charset="0"/>
                <a:cs typeface="Times New Roman" panose="02020603050405020304" pitchFamily="18" charset="0"/>
              </a:rPr>
              <a:t> </a:t>
            </a:r>
            <a:r>
              <a:rPr lang="vi-VN" altLang="zh-CN" sz="2800">
                <a:latin typeface="Times New Roman" panose="02020603050405020304" pitchFamily="18" charset="0"/>
                <a:cs typeface="Times New Roman" panose="02020603050405020304" pitchFamily="18" charset="0"/>
              </a:rPr>
              <a:t>HĐND khi được yêu cầu</a:t>
            </a:r>
            <a:endParaRPr lang="en-US" altLang="zh-CN"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253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323528" y="412721"/>
            <a:ext cx="8640960" cy="6001643"/>
          </a:xfrm>
          <a:prstGeom prst="rect">
            <a:avLst/>
          </a:prstGeom>
        </p:spPr>
        <p:txBody>
          <a:bodyPr wrap="square">
            <a:spAutoFit/>
          </a:bodyPr>
          <a:lstStyle/>
          <a:p>
            <a:pPr algn="ctr">
              <a:defRPr/>
            </a:pPr>
            <a:r>
              <a:rPr lang="vi-VN" altLang="zh-CN" sz="2900" b="1">
                <a:latin typeface="Times New Roman" panose="02020603050405020304" pitchFamily="18" charset="0"/>
                <a:cs typeface="Times New Roman" panose="02020603050405020304" pitchFamily="18" charset="0"/>
              </a:rPr>
              <a:t>Câu hỏi thảo luận</a:t>
            </a:r>
            <a:r>
              <a:rPr lang="en-US" altLang="zh-CN" sz="2900" b="1">
                <a:latin typeface="Times New Roman" panose="02020603050405020304" pitchFamily="18" charset="0"/>
                <a:cs typeface="Times New Roman" panose="02020603050405020304" pitchFamily="18" charset="0"/>
              </a:rPr>
              <a:t> (tt)</a:t>
            </a:r>
            <a:r>
              <a:rPr lang="vi-VN" altLang="zh-CN" sz="2900" b="1">
                <a:latin typeface="Times New Roman" panose="02020603050405020304" pitchFamily="18" charset="0"/>
                <a:cs typeface="Times New Roman" panose="02020603050405020304" pitchFamily="18" charset="0"/>
              </a:rPr>
              <a:t>:</a:t>
            </a:r>
            <a:endParaRPr lang="en-US" altLang="zh-CN" sz="2900" b="1">
              <a:latin typeface="Times New Roman" panose="02020603050405020304" pitchFamily="18" charset="0"/>
              <a:cs typeface="Times New Roman" panose="02020603050405020304" pitchFamily="18" charset="0"/>
            </a:endParaRPr>
          </a:p>
          <a:p>
            <a:pPr marL="457200" indent="-457200">
              <a:spcBef>
                <a:spcPts val="1200"/>
              </a:spcBef>
              <a:spcAft>
                <a:spcPts val="600"/>
              </a:spcAft>
              <a:defRPr/>
            </a:pPr>
            <a:r>
              <a:rPr lang="vi-VN" altLang="zh-CN" sz="2900" b="1">
                <a:latin typeface="Times New Roman" panose="02020603050405020304" pitchFamily="18" charset="0"/>
                <a:cs typeface="Times New Roman" panose="02020603050405020304" pitchFamily="18" charset="0"/>
              </a:rPr>
              <a:t>3.</a:t>
            </a:r>
            <a:r>
              <a:rPr lang="vi-VN" altLang="zh-CN" sz="2900">
                <a:latin typeface="Times New Roman" panose="02020603050405020304" pitchFamily="18" charset="0"/>
                <a:cs typeface="Times New Roman" panose="02020603050405020304" pitchFamily="18" charset="0"/>
              </a:rPr>
              <a:t> </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Nếu được mời làm thành viên của Đoàn GS chuyên đề, ông (bà) cần chuẩn bị cho mình </a:t>
            </a:r>
            <a:r>
              <a:rPr lang="en-US" altLang="zh-CN" sz="2900">
                <a:latin typeface="Times New Roman" panose="02020603050405020304" pitchFamily="18" charset="0"/>
                <a:cs typeface="Times New Roman" panose="02020603050405020304" pitchFamily="18" charset="0"/>
              </a:rPr>
              <a:t>như </a:t>
            </a:r>
            <a:r>
              <a:rPr lang="vi-VN" altLang="zh-CN" sz="2900">
                <a:latin typeface="Times New Roman" panose="02020603050405020304" pitchFamily="18" charset="0"/>
                <a:cs typeface="Times New Roman" panose="02020603050405020304" pitchFamily="18" charset="0"/>
              </a:rPr>
              <a:t>thế nào để tham gia ý kiến với cơ quan, tổ chức, cá nhân được GS?</a:t>
            </a:r>
            <a:endParaRPr lang="en-US" altLang="zh-CN" sz="2900">
              <a:latin typeface="Times New Roman" panose="02020603050405020304" pitchFamily="18" charset="0"/>
              <a:cs typeface="Times New Roman" panose="02020603050405020304" pitchFamily="18" charset="0"/>
            </a:endParaRPr>
          </a:p>
          <a:p>
            <a:pPr marL="457200" indent="-457200">
              <a:spcBef>
                <a:spcPts val="1200"/>
              </a:spcBef>
              <a:spcAft>
                <a:spcPts val="600"/>
              </a:spcAft>
              <a:defRPr/>
            </a:pPr>
            <a:r>
              <a:rPr lang="vi-VN" altLang="zh-CN" sz="2900" b="1">
                <a:latin typeface="Times New Roman" panose="02020603050405020304" pitchFamily="18" charset="0"/>
                <a:cs typeface="Times New Roman" panose="02020603050405020304" pitchFamily="18" charset="0"/>
              </a:rPr>
              <a:t>4.</a:t>
            </a:r>
            <a:r>
              <a:rPr lang="vi-VN" altLang="zh-CN" sz="2900">
                <a:latin typeface="Times New Roman" panose="02020603050405020304" pitchFamily="18" charset="0"/>
                <a:cs typeface="Times New Roman" panose="02020603050405020304" pitchFamily="18" charset="0"/>
              </a:rPr>
              <a:t> </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Khi tham gia hoạt động của HĐND,</a:t>
            </a:r>
            <a:r>
              <a:rPr lang="en-US" altLang="zh-CN" sz="2900">
                <a:latin typeface="Times New Roman" panose="02020603050405020304" pitchFamily="18" charset="0"/>
                <a:cs typeface="Times New Roman" panose="02020603050405020304" pitchFamily="18" charset="0"/>
              </a:rPr>
              <a:t> khó khăn </a:t>
            </a:r>
            <a:r>
              <a:rPr lang="vi-VN" altLang="zh-CN" sz="2900">
                <a:latin typeface="Times New Roman" panose="02020603050405020304" pitchFamily="18" charset="0"/>
                <a:cs typeface="Times New Roman" panose="02020603050405020304" pitchFamily="18" charset="0"/>
              </a:rPr>
              <a:t>ông (bà) thường gặp nhất là gì</a:t>
            </a:r>
            <a:r>
              <a:rPr lang="en-US" altLang="zh-CN" sz="2900">
                <a:latin typeface="Times New Roman" panose="02020603050405020304" pitchFamily="18" charset="0"/>
                <a:cs typeface="Times New Roman" panose="02020603050405020304" pitchFamily="18" charset="0"/>
              </a:rPr>
              <a:t>?</a:t>
            </a:r>
            <a:endParaRPr lang="vi-VN" altLang="zh-CN" sz="2900">
              <a:latin typeface="Times New Roman" panose="02020603050405020304" pitchFamily="18" charset="0"/>
              <a:cs typeface="Times New Roman" panose="02020603050405020304" pitchFamily="18" charset="0"/>
            </a:endParaRPr>
          </a:p>
          <a:p>
            <a:pPr marL="858838" indent="-396875">
              <a:spcBef>
                <a:spcPts val="600"/>
              </a:spcBef>
              <a:spcAft>
                <a:spcPts val="600"/>
              </a:spcAft>
              <a:defRPr/>
            </a:pPr>
            <a:r>
              <a:rPr lang="vi-VN" altLang="zh-CN" sz="2900">
                <a:latin typeface="Times New Roman" panose="02020603050405020304" pitchFamily="18" charset="0"/>
                <a:cs typeface="Times New Roman" panose="02020603050405020304" pitchFamily="18" charset="0"/>
              </a:rPr>
              <a:t>a</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Chưa được tạo điều kiện về thời gian</a:t>
            </a:r>
          </a:p>
          <a:p>
            <a:pPr marL="858838" indent="-396875">
              <a:spcBef>
                <a:spcPts val="600"/>
              </a:spcBef>
              <a:spcAft>
                <a:spcPts val="600"/>
              </a:spcAft>
              <a:defRPr/>
            </a:pPr>
            <a:r>
              <a:rPr lang="vi-VN" altLang="zh-CN" sz="2900">
                <a:latin typeface="Times New Roman" panose="02020603050405020304" pitchFamily="18" charset="0"/>
                <a:cs typeface="Times New Roman" panose="02020603050405020304" pitchFamily="18" charset="0"/>
              </a:rPr>
              <a:t>b</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Không nắm chắc vấn đề được </a:t>
            </a:r>
            <a:r>
              <a:rPr lang="en-US" altLang="zh-CN" sz="2900">
                <a:latin typeface="Times New Roman" panose="02020603050405020304" pitchFamily="18" charset="0"/>
                <a:cs typeface="Times New Roman" panose="02020603050405020304" pitchFamily="18" charset="0"/>
              </a:rPr>
              <a:t>tham gia</a:t>
            </a:r>
            <a:endParaRPr lang="vi-VN" altLang="zh-CN" sz="2900">
              <a:latin typeface="Times New Roman" panose="02020603050405020304" pitchFamily="18" charset="0"/>
              <a:cs typeface="Times New Roman" panose="02020603050405020304" pitchFamily="18" charset="0"/>
            </a:endParaRPr>
          </a:p>
          <a:p>
            <a:pPr marL="858838" indent="-396875">
              <a:spcBef>
                <a:spcPts val="600"/>
              </a:spcBef>
              <a:spcAft>
                <a:spcPts val="600"/>
              </a:spcAft>
              <a:defRPr/>
            </a:pPr>
            <a:r>
              <a:rPr lang="vi-VN" altLang="zh-CN" sz="2900">
                <a:latin typeface="Times New Roman" panose="02020603050405020304" pitchFamily="18" charset="0"/>
                <a:cs typeface="Times New Roman" panose="02020603050405020304" pitchFamily="18" charset="0"/>
              </a:rPr>
              <a:t>c</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Ngại phát biểu ý kiến</a:t>
            </a:r>
          </a:p>
          <a:p>
            <a:pPr marL="858838" indent="-396875">
              <a:spcBef>
                <a:spcPts val="600"/>
              </a:spcBef>
              <a:spcAft>
                <a:spcPts val="600"/>
              </a:spcAft>
              <a:defRPr/>
            </a:pPr>
            <a:r>
              <a:rPr lang="vi-VN" altLang="zh-CN" sz="2900">
                <a:latin typeface="Times New Roman" panose="02020603050405020304" pitchFamily="18" charset="0"/>
                <a:cs typeface="Times New Roman" panose="02020603050405020304" pitchFamily="18" charset="0"/>
              </a:rPr>
              <a:t>d</a:t>
            </a:r>
            <a:r>
              <a:rPr lang="en-US" altLang="zh-CN" sz="2900">
                <a:latin typeface="Times New Roman" panose="02020603050405020304" pitchFamily="18" charset="0"/>
                <a:cs typeface="Times New Roman" panose="02020603050405020304" pitchFamily="18" charset="0"/>
              </a:rPr>
              <a:t>) </a:t>
            </a:r>
            <a:r>
              <a:rPr lang="vi-VN" altLang="zh-CN" sz="2900">
                <a:latin typeface="Times New Roman" panose="02020603050405020304" pitchFamily="18" charset="0"/>
                <a:cs typeface="Times New Roman" panose="02020603050405020304" pitchFamily="18" charset="0"/>
              </a:rPr>
              <a:t>Ý kiến khác</a:t>
            </a:r>
          </a:p>
        </p:txBody>
      </p:sp>
    </p:spTree>
    <p:extLst>
      <p:ext uri="{BB962C8B-B14F-4D97-AF65-F5344CB8AC3E}">
        <p14:creationId xmlns:p14="http://schemas.microsoft.com/office/powerpoint/2010/main" val="2309793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67544" y="260648"/>
            <a:ext cx="8435280" cy="6408712"/>
          </a:xfrm>
        </p:spPr>
        <p:txBody>
          <a:bodyPr/>
          <a:lstStyle/>
          <a:p>
            <a:pPr algn="ctr">
              <a:defRPr/>
            </a:pPr>
            <a:r>
              <a:rPr lang="en-US" altLang="zh-CN" sz="2900" b="1">
                <a:latin typeface="Times New Roman" panose="02020603050405020304" pitchFamily="18" charset="0"/>
                <a:cs typeface="Times New Roman" panose="02020603050405020304" pitchFamily="18" charset="0"/>
              </a:rPr>
              <a:t>Câu hỏi thảo luận (tt): </a:t>
            </a:r>
          </a:p>
          <a:p>
            <a:pPr marL="457200" indent="-457200" algn="l">
              <a:spcBef>
                <a:spcPts val="1200"/>
              </a:spcBef>
              <a:defRPr/>
            </a:pPr>
            <a:r>
              <a:rPr lang="en-US" altLang="zh-CN" sz="2900" b="1">
                <a:latin typeface="Times New Roman" panose="02020603050405020304" pitchFamily="18" charset="0"/>
                <a:cs typeface="Times New Roman" panose="02020603050405020304" pitchFamily="18" charset="0"/>
              </a:rPr>
              <a:t>5.</a:t>
            </a:r>
            <a:r>
              <a:rPr lang="en-US" altLang="zh-CN" sz="2900">
                <a:latin typeface="Times New Roman" panose="02020603050405020304" pitchFamily="18" charset="0"/>
                <a:cs typeface="Times New Roman" panose="02020603050405020304" pitchFamily="18" charset="0"/>
              </a:rPr>
              <a:t> Trong các hoạt động sau đây của HĐND, ông (bà) tâm đắc hoạt động nào nhất. Vì sao?</a:t>
            </a:r>
          </a:p>
          <a:p>
            <a:pPr marL="457200" algn="l">
              <a:defRPr/>
            </a:pPr>
            <a:r>
              <a:rPr lang="en-US" altLang="zh-CN" sz="2900">
                <a:latin typeface="Times New Roman" panose="02020603050405020304" pitchFamily="18" charset="0"/>
                <a:cs typeface="Times New Roman" panose="02020603050405020304" pitchFamily="18" charset="0"/>
              </a:rPr>
              <a:t> a) Giám sát chuyên đề</a:t>
            </a:r>
          </a:p>
          <a:p>
            <a:pPr marL="457200" algn="l">
              <a:defRPr/>
            </a:pPr>
            <a:r>
              <a:rPr lang="en-US" altLang="zh-CN" sz="2900">
                <a:latin typeface="Times New Roman" panose="02020603050405020304" pitchFamily="18" charset="0"/>
                <a:cs typeface="Times New Roman" panose="02020603050405020304" pitchFamily="18" charset="0"/>
              </a:rPr>
              <a:t> b) Giám sát thường xuyên</a:t>
            </a:r>
          </a:p>
          <a:p>
            <a:pPr marL="457200" algn="l">
              <a:defRPr/>
            </a:pPr>
            <a:r>
              <a:rPr lang="en-US" altLang="zh-CN" sz="2900">
                <a:latin typeface="Times New Roman" panose="02020603050405020304" pitchFamily="18" charset="0"/>
                <a:cs typeface="Times New Roman" panose="02020603050405020304" pitchFamily="18" charset="0"/>
              </a:rPr>
              <a:t> c) TXCT trước kỳ họp</a:t>
            </a:r>
          </a:p>
          <a:p>
            <a:pPr marL="457200" algn="l">
              <a:defRPr/>
            </a:pPr>
            <a:r>
              <a:rPr lang="en-US" altLang="zh-CN" sz="2900">
                <a:latin typeface="Times New Roman" panose="02020603050405020304" pitchFamily="18" charset="0"/>
                <a:cs typeface="Times New Roman" panose="02020603050405020304" pitchFamily="18" charset="0"/>
              </a:rPr>
              <a:t> d) TXCT sau kỳ họp</a:t>
            </a:r>
          </a:p>
          <a:p>
            <a:pPr algn="l">
              <a:defRPr/>
            </a:pPr>
            <a:endParaRPr lang="en-US" altLang="zh-CN" sz="2900">
              <a:latin typeface="Times New Roman" panose="02020603050405020304" pitchFamily="18" charset="0"/>
              <a:cs typeface="Times New Roman" panose="02020603050405020304" pitchFamily="18" charset="0"/>
            </a:endParaRPr>
          </a:p>
          <a:p>
            <a:pPr marL="457200" indent="-457200" algn="l">
              <a:defRPr/>
            </a:pPr>
            <a:r>
              <a:rPr lang="en-US" altLang="zh-CN" sz="2900" b="1">
                <a:latin typeface="Times New Roman" panose="02020603050405020304" pitchFamily="18" charset="0"/>
                <a:cs typeface="Times New Roman" panose="02020603050405020304" pitchFamily="18" charset="0"/>
              </a:rPr>
              <a:t>6.</a:t>
            </a:r>
            <a:r>
              <a:rPr lang="en-US" altLang="zh-CN" sz="2900">
                <a:latin typeface="Times New Roman" panose="02020603050405020304" pitchFamily="18" charset="0"/>
                <a:cs typeface="Times New Roman" panose="02020603050405020304" pitchFamily="18" charset="0"/>
              </a:rPr>
              <a:t> 	Khi phát biểu tại kỳ họp HĐND, ông (bà) thường gặp khó khăn nhất về nội dung nào. Vì sao?</a:t>
            </a:r>
          </a:p>
          <a:p>
            <a:pPr marL="457200" algn="l">
              <a:defRPr/>
            </a:pPr>
            <a:r>
              <a:rPr lang="en-US" altLang="zh-CN" sz="2900">
                <a:latin typeface="Times New Roman" panose="02020603050405020304" pitchFamily="18" charset="0"/>
                <a:cs typeface="Times New Roman" panose="02020603050405020304" pitchFamily="18" charset="0"/>
              </a:rPr>
              <a:t> a) Thảo luận tại Hội trường</a:t>
            </a:r>
          </a:p>
          <a:p>
            <a:pPr marL="457200" algn="l">
              <a:defRPr/>
            </a:pPr>
            <a:r>
              <a:rPr lang="en-US" altLang="zh-CN" sz="2900">
                <a:latin typeface="Times New Roman" panose="02020603050405020304" pitchFamily="18" charset="0"/>
                <a:cs typeface="Times New Roman" panose="02020603050405020304" pitchFamily="18" charset="0"/>
              </a:rPr>
              <a:t> b) Thảo luận tại Tổ</a:t>
            </a:r>
          </a:p>
          <a:p>
            <a:pPr marL="457200" algn="l">
              <a:defRPr/>
            </a:pPr>
            <a:r>
              <a:rPr lang="en-US" altLang="zh-CN" sz="2900">
                <a:latin typeface="Times New Roman" panose="02020603050405020304" pitchFamily="18" charset="0"/>
                <a:cs typeface="Times New Roman" panose="02020603050405020304" pitchFamily="18" charset="0"/>
              </a:rPr>
              <a:t> c) Chất vấn</a:t>
            </a:r>
          </a:p>
          <a:p>
            <a:pPr marL="457200" algn="l">
              <a:defRPr/>
            </a:pPr>
            <a:r>
              <a:rPr lang="en-US" altLang="zh-CN" sz="2900">
                <a:latin typeface="Times New Roman" panose="02020603050405020304" pitchFamily="18" charset="0"/>
                <a:cs typeface="Times New Roman" panose="02020603050405020304" pitchFamily="18" charset="0"/>
              </a:rPr>
              <a:t> d) Tham gia vào dự thảo nghị quyết</a:t>
            </a:r>
          </a:p>
        </p:txBody>
      </p:sp>
    </p:spTree>
    <p:extLst>
      <p:ext uri="{BB962C8B-B14F-4D97-AF65-F5344CB8AC3E}">
        <p14:creationId xmlns:p14="http://schemas.microsoft.com/office/powerpoint/2010/main" val="2887042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7564" y="2492896"/>
            <a:ext cx="7848872" cy="584775"/>
          </a:xfrm>
          <a:prstGeom prst="rect">
            <a:avLst/>
          </a:prstGeom>
        </p:spPr>
        <p:txBody>
          <a:bodyPr wrap="square">
            <a:spAutoFit/>
          </a:bodyPr>
          <a:lstStyle/>
          <a:p>
            <a:pPr algn="ctr">
              <a:defRPr/>
            </a:pPr>
            <a:r>
              <a:rPr lang="en-US" altLang="zh-CN" sz="3200" b="1">
                <a:latin typeface="Tahoma" panose="020B0604030504040204" pitchFamily="34" charset="0"/>
                <a:ea typeface="Tahoma" panose="020B0604030504040204" pitchFamily="34" charset="0"/>
                <a:cs typeface="Tahoma" panose="020B0604030504040204" pitchFamily="34" charset="0"/>
              </a:rPr>
              <a:t>TRÂN TRỌNG CÁM ƠN!</a:t>
            </a:r>
            <a:endParaRPr lang="vi-VN" altLang="zh-CN" sz="32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49700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_text"/>
          <p:cNvSpPr txBox="1">
            <a:spLocks/>
          </p:cNvSpPr>
          <p:nvPr/>
        </p:nvSpPr>
        <p:spPr bwMode="gray">
          <a:xfrm>
            <a:off x="467544" y="364378"/>
            <a:ext cx="8266627" cy="5368877"/>
          </a:xfrm>
          <a:prstGeom prst="rect">
            <a:avLst/>
          </a:prstGeom>
        </p:spPr>
        <p:txBody>
          <a:bodyPr lIns="0" tIns="0" rIns="0" bIns="0" anchor="ctr"/>
          <a:lstStyle/>
          <a:p>
            <a:pPr marL="571500" indent="-571500" algn="just" fontAlgn="auto">
              <a:lnSpc>
                <a:spcPct val="95000"/>
              </a:lnSpc>
              <a:spcBef>
                <a:spcPts val="0"/>
              </a:spcBef>
              <a:spcAft>
                <a:spcPts val="800"/>
              </a:spcAft>
              <a:buAutoNum type="romanUcPeriod"/>
              <a:defRPr/>
            </a:pP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Hoạt</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động</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giám</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sát</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a:t>
            </a:r>
          </a:p>
          <a:p>
            <a:pPr marL="514350" indent="-514350" algn="just" fontAlgn="auto">
              <a:lnSpc>
                <a:spcPct val="95000"/>
              </a:lnSpc>
              <a:spcBef>
                <a:spcPts val="0"/>
              </a:spcBef>
              <a:spcAft>
                <a:spcPts val="800"/>
              </a:spcAft>
              <a:buAutoNum type="arabicPeriod"/>
              <a:defRPr/>
            </a:pPr>
            <a:r>
              <a:rPr lang="en-US" sz="3000" b="1" noProof="1">
                <a:solidFill>
                  <a:schemeClr val="tx1">
                    <a:lumMod val="85000"/>
                    <a:lumOff val="15000"/>
                  </a:schemeClr>
                </a:solidFill>
                <a:latin typeface="Times New Roman" panose="02020603050405020304" pitchFamily="18" charset="0"/>
                <a:cs typeface="Times New Roman" panose="02020603050405020304" pitchFamily="18" charset="0"/>
              </a:rPr>
              <a:t>Khái niệm giám sát:</a:t>
            </a:r>
          </a:p>
          <a:p>
            <a:pPr marL="457200" indent="-457200" algn="just" fontAlgn="auto">
              <a:lnSpc>
                <a:spcPct val="95000"/>
              </a:lnSpc>
              <a:spcBef>
                <a:spcPts val="0"/>
              </a:spcBef>
              <a:spcAft>
                <a:spcPts val="800"/>
              </a:spcAft>
              <a:buFontTx/>
              <a:buChar char="-"/>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Giám sát của HĐND là việc theo dõi, xem xét, đánh giá hoạt động của cơ quan, tổ chức, cá nhân trong việc tuân theo Hiến pháp, pháp luật và kiến nghị xử lý;</a:t>
            </a:r>
          </a:p>
          <a:p>
            <a:pPr marL="457200" indent="-457200" algn="just" fontAlgn="auto">
              <a:lnSpc>
                <a:spcPct val="95000"/>
              </a:lnSpc>
              <a:spcBef>
                <a:spcPts val="0"/>
              </a:spcBef>
              <a:spcAft>
                <a:spcPts val="800"/>
              </a:spcAft>
              <a:buFontTx/>
              <a:buChar char="-"/>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Giám sát chuyên đề là giám sát chuyên sâu về      một lĩnh vực chuyên môn nào đó.</a:t>
            </a:r>
            <a:endParaRPr lang="en-US" sz="2600" noProof="1">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90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53878" y="1052736"/>
            <a:ext cx="8338635" cy="1425575"/>
          </a:xfrm>
          <a:prstGeom prst="rect">
            <a:avLst/>
          </a:prstGeom>
        </p:spPr>
        <p:txBody>
          <a:bodyPr lIns="0" tIns="0" rIns="0" bIns="0" anchor="ctr"/>
          <a:lstStyle/>
          <a:p>
            <a:pPr algn="just" fontAlgn="auto">
              <a:lnSpc>
                <a:spcPct val="95000"/>
              </a:lnSpc>
              <a:spcBef>
                <a:spcPts val="0"/>
              </a:spcBef>
              <a:spcAft>
                <a:spcPts val="800"/>
              </a:spcAft>
              <a:defRPr/>
            </a:pPr>
            <a:endParaRPr lang="en-US" sz="3000" i="1" noProof="1">
              <a:solidFill>
                <a:prstClr val="black"/>
              </a:solidFill>
              <a:latin typeface="+mj-lt"/>
              <a:ea typeface="+mn-ea"/>
              <a:cs typeface="Times New Roman"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353878" y="476672"/>
            <a:ext cx="8338635" cy="5544616"/>
          </a:xfrm>
          <a:prstGeom prst="rect">
            <a:avLst/>
          </a:prstGeom>
        </p:spPr>
        <p:txBody>
          <a:bodyPr lIns="0" tIns="0" rIns="0" bIns="0" anchor="ctr"/>
          <a:lstStyle/>
          <a:p>
            <a:pPr marL="571500" indent="-571500" algn="just" fontAlgn="auto">
              <a:lnSpc>
                <a:spcPct val="95000"/>
              </a:lnSpc>
              <a:spcBef>
                <a:spcPts val="0"/>
              </a:spcBef>
              <a:spcAft>
                <a:spcPts val="800"/>
              </a:spcAft>
              <a:buAutoNum type="romanUcPeriod"/>
              <a:defRPr/>
            </a:pP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Hoạt</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động</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giám</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dirty="0" err="1">
                <a:solidFill>
                  <a:schemeClr val="tx1">
                    <a:lumMod val="85000"/>
                    <a:lumOff val="15000"/>
                  </a:schemeClr>
                </a:solidFill>
                <a:latin typeface="Times New Roman" panose="02020603050405020304" pitchFamily="18" charset="0"/>
                <a:cs typeface="Times New Roman" panose="02020603050405020304" pitchFamily="18" charset="0"/>
              </a:rPr>
              <a:t>sát</a:t>
            </a: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b="1" err="1">
                <a:solidFill>
                  <a:schemeClr val="tx1">
                    <a:lumMod val="85000"/>
                    <a:lumOff val="15000"/>
                  </a:schemeClr>
                </a:solidFill>
                <a:latin typeface="Times New Roman" panose="02020603050405020304" pitchFamily="18" charset="0"/>
                <a:cs typeface="Times New Roman" panose="02020603050405020304" pitchFamily="18" charset="0"/>
              </a:rPr>
              <a:t>tt</a:t>
            </a:r>
            <a:r>
              <a:rPr lang="en-US" sz="3000" b="1">
                <a:solidFill>
                  <a:schemeClr val="tx1">
                    <a:lumMod val="85000"/>
                    <a:lumOff val="15000"/>
                  </a:schemeClr>
                </a:solidFill>
                <a:latin typeface="Times New Roman" panose="02020603050405020304" pitchFamily="18" charset="0"/>
                <a:cs typeface="Times New Roman" panose="02020603050405020304" pitchFamily="18" charset="0"/>
              </a:rPr>
              <a:t>)</a:t>
            </a:r>
            <a:r>
              <a:rPr lang="en-US" sz="3000" b="1" noProof="1">
                <a:solidFill>
                  <a:schemeClr val="tx1">
                    <a:lumMod val="85000"/>
                    <a:lumOff val="15000"/>
                  </a:schemeClr>
                </a:solidFill>
                <a:latin typeface="Times New Roman" panose="02020603050405020304" pitchFamily="18" charset="0"/>
                <a:cs typeface="Times New Roman" panose="02020603050405020304" pitchFamily="18" charset="0"/>
              </a:rPr>
              <a:t>:</a:t>
            </a:r>
          </a:p>
          <a:p>
            <a:pPr algn="just" fontAlgn="auto">
              <a:lnSpc>
                <a:spcPct val="95000"/>
              </a:lnSpc>
              <a:spcBef>
                <a:spcPts val="0"/>
              </a:spcBef>
              <a:spcAft>
                <a:spcPts val="800"/>
              </a:spcAft>
              <a:defRPr/>
            </a:pPr>
            <a:r>
              <a:rPr lang="en-US" sz="3000" b="1" noProof="1">
                <a:solidFill>
                  <a:schemeClr val="tx1">
                    <a:lumMod val="85000"/>
                    <a:lumOff val="15000"/>
                  </a:schemeClr>
                </a:solidFill>
                <a:latin typeface="Times New Roman" panose="02020603050405020304" pitchFamily="18" charset="0"/>
                <a:cs typeface="Times New Roman" panose="02020603050405020304" pitchFamily="18" charset="0"/>
              </a:rPr>
              <a:t>2. Nguyên tắc giám sát:</a:t>
            </a:r>
          </a:p>
          <a:p>
            <a:pPr marL="457200" indent="-457200" algn="just" fontAlgn="auto">
              <a:lnSpc>
                <a:spcPct val="95000"/>
              </a:lnSpc>
              <a:spcBef>
                <a:spcPts val="0"/>
              </a:spcBef>
              <a:spcAft>
                <a:spcPts val="800"/>
              </a:spcAft>
              <a:buFontTx/>
              <a:buChar char="-"/>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Tuân thủ Hiến pháp và pháp luật;</a:t>
            </a:r>
          </a:p>
          <a:p>
            <a:pPr marL="457200" indent="-457200" algn="just" fontAlgn="auto">
              <a:lnSpc>
                <a:spcPct val="95000"/>
              </a:lnSpc>
              <a:spcBef>
                <a:spcPts val="0"/>
              </a:spcBef>
              <a:spcAft>
                <a:spcPts val="800"/>
              </a:spcAft>
              <a:buFontTx/>
              <a:buChar char="-"/>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Khách quan, công khai, minh bạch, hiệu quả;</a:t>
            </a:r>
          </a:p>
          <a:p>
            <a:pPr marL="457200" indent="-457200" algn="just" fontAlgn="auto">
              <a:lnSpc>
                <a:spcPct val="95000"/>
              </a:lnSpc>
              <a:spcBef>
                <a:spcPts val="0"/>
              </a:spcBef>
              <a:spcAft>
                <a:spcPts val="800"/>
              </a:spcAft>
              <a:buFontTx/>
              <a:buChar char="-"/>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Không cản trở đến hoạt động của cơ quan, đơn vị được giám sát.</a:t>
            </a:r>
          </a:p>
          <a:p>
            <a:pPr algn="just" fontAlgn="auto">
              <a:lnSpc>
                <a:spcPct val="95000"/>
              </a:lnSpc>
              <a:spcBef>
                <a:spcPts val="0"/>
              </a:spcBef>
              <a:spcAft>
                <a:spcPts val="800"/>
              </a:spcAft>
              <a:defRPr/>
            </a:pPr>
            <a:r>
              <a:rPr lang="en-US" sz="3000" b="1" noProof="1">
                <a:solidFill>
                  <a:schemeClr val="tx1">
                    <a:lumMod val="85000"/>
                    <a:lumOff val="15000"/>
                  </a:schemeClr>
                </a:solidFill>
                <a:latin typeface="Times New Roman" panose="02020603050405020304" pitchFamily="18" charset="0"/>
                <a:cs typeface="Times New Roman" panose="02020603050405020304" pitchFamily="18" charset="0"/>
              </a:rPr>
              <a:t>3. Mục đích giám sát:</a:t>
            </a:r>
          </a:p>
          <a:p>
            <a:pPr marL="457200" indent="-457200" algn="just" fontAlgn="auto">
              <a:lnSpc>
                <a:spcPct val="95000"/>
              </a:lnSpc>
              <a:spcBef>
                <a:spcPts val="0"/>
              </a:spcBef>
              <a:spcAft>
                <a:spcPts val="800"/>
              </a:spcAft>
              <a:defRPr/>
            </a:pPr>
            <a:r>
              <a:rPr lang="en-US" sz="3000" noProof="1">
                <a:solidFill>
                  <a:schemeClr val="tx1">
                    <a:lumMod val="85000"/>
                    <a:lumOff val="15000"/>
                  </a:schemeClr>
                </a:solidFill>
                <a:latin typeface="Times New Roman" panose="02020603050405020304" pitchFamily="18" charset="0"/>
                <a:cs typeface="Times New Roman" panose="02020603050405020304" pitchFamily="18" charset="0"/>
              </a:rPr>
              <a:t>- 	Đánh giá việc thi hành Hiến pháp, pháp luật, nghị quyết của HĐND ở đơn vị chịu sự GS; </a:t>
            </a:r>
          </a:p>
        </p:txBody>
      </p:sp>
    </p:spTree>
    <p:extLst>
      <p:ext uri="{BB962C8B-B14F-4D97-AF65-F5344CB8AC3E}">
        <p14:creationId xmlns:p14="http://schemas.microsoft.com/office/powerpoint/2010/main" val="990586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53878" y="1052736"/>
            <a:ext cx="8338635" cy="1425575"/>
          </a:xfrm>
          <a:prstGeom prst="rect">
            <a:avLst/>
          </a:prstGeom>
        </p:spPr>
        <p:txBody>
          <a:bodyPr lIns="0" tIns="0" rIns="0" bIns="0" anchor="ctr"/>
          <a:lstStyle/>
          <a:p>
            <a:pPr algn="just" fontAlgn="auto">
              <a:lnSpc>
                <a:spcPct val="95000"/>
              </a:lnSpc>
              <a:spcBef>
                <a:spcPts val="0"/>
              </a:spcBef>
              <a:spcAft>
                <a:spcPts val="800"/>
              </a:spcAft>
              <a:defRPr/>
            </a:pPr>
            <a:endParaRPr lang="en-US" sz="3000" i="1" noProof="1">
              <a:solidFill>
                <a:prstClr val="black"/>
              </a:solidFill>
              <a:latin typeface="+mj-lt"/>
              <a:ea typeface="+mn-ea"/>
              <a:cs typeface="Times New Roman"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353878" y="476672"/>
            <a:ext cx="8106553" cy="1034628"/>
          </a:xfrm>
          <a:prstGeom prst="rect">
            <a:avLst/>
          </a:prstGeom>
        </p:spPr>
        <p:txBody>
          <a:bodyPr lIns="0" tIns="0" rIns="0" bIns="0" anchor="ctr"/>
          <a:lstStyle/>
          <a:p>
            <a:pPr marL="514350" indent="-514350" algn="just" fontAlgn="auto">
              <a:lnSpc>
                <a:spcPct val="95000"/>
              </a:lnSpc>
              <a:spcBef>
                <a:spcPts val="0"/>
              </a:spcBef>
              <a:spcAft>
                <a:spcPts val="800"/>
              </a:spcAft>
              <a:buAutoNum type="arabicPeriod"/>
              <a:defRPr/>
            </a:pPr>
            <a:endParaRPr lang="en-US" sz="2600" b="1" noProof="1">
              <a:solidFill>
                <a:schemeClr val="tx1">
                  <a:lumMod val="85000"/>
                  <a:lumOff val="15000"/>
                </a:schemeClr>
              </a:solidFill>
              <a:latin typeface="+mj-lt"/>
              <a:ea typeface="+mn-ea"/>
              <a:cs typeface="Times New Roman" pitchFamily="18" charset="0"/>
            </a:endParaRPr>
          </a:p>
        </p:txBody>
      </p:sp>
      <p:sp>
        <p:nvSpPr>
          <p:cNvPr id="3" name="Rectangle 2"/>
          <p:cNvSpPr/>
          <p:nvPr/>
        </p:nvSpPr>
        <p:spPr>
          <a:xfrm rot="10800000" flipH="1" flipV="1">
            <a:off x="683569" y="359991"/>
            <a:ext cx="7947764" cy="6234527"/>
          </a:xfrm>
          <a:prstGeom prst="rect">
            <a:avLst/>
          </a:prstGeom>
        </p:spPr>
        <p:txBody>
          <a:bodyPr wrap="square">
            <a:spAutoFit/>
          </a:bodyPr>
          <a:lstStyle/>
          <a:p>
            <a:pPr marL="571500" lvl="0" indent="-571500" algn="just" fontAlgn="auto">
              <a:lnSpc>
                <a:spcPct val="95000"/>
              </a:lnSpc>
              <a:spcBef>
                <a:spcPts val="0"/>
              </a:spcBef>
              <a:spcAft>
                <a:spcPts val="800"/>
              </a:spcAft>
              <a:buAutoNum type="romanUcPeriod"/>
              <a:defRPr/>
            </a:pPr>
            <a:endParaRPr lang="en-US" sz="2800" b="1" noProof="1">
              <a:latin typeface="Times New Roman" panose="02020603050405020304" pitchFamily="18" charset="0"/>
              <a:ea typeface="Microsoft YaHei"/>
              <a:cs typeface="Times New Roman" panose="02020603050405020304" pitchFamily="18" charset="0"/>
            </a:endParaRPr>
          </a:p>
          <a:p>
            <a:pPr marL="396875" lvl="0" indent="-396875" algn="just" fontAlgn="auto">
              <a:lnSpc>
                <a:spcPct val="95000"/>
              </a:lnSpc>
              <a:spcBef>
                <a:spcPts val="0"/>
              </a:spcBef>
              <a:spcAft>
                <a:spcPts val="800"/>
              </a:spcAft>
              <a:buAutoNum type="romanUcPeriod"/>
              <a:defRPr/>
            </a:pPr>
            <a:r>
              <a:rPr lang="en-US" sz="2800" b="1" noProof="1">
                <a:latin typeface="Times New Roman" panose="02020603050405020304" pitchFamily="18" charset="0"/>
                <a:ea typeface="Microsoft YaHei"/>
                <a:cs typeface="Times New Roman" panose="02020603050405020304" pitchFamily="18" charset="0"/>
              </a:rPr>
              <a:t>Hoạt động giám sát (tt):</a:t>
            </a:r>
          </a:p>
          <a:p>
            <a:pPr lvl="0" algn="just" fontAlgn="auto">
              <a:lnSpc>
                <a:spcPct val="95000"/>
              </a:lnSpc>
              <a:spcBef>
                <a:spcPts val="0"/>
              </a:spcBef>
              <a:spcAft>
                <a:spcPts val="800"/>
              </a:spcAft>
              <a:defRPr/>
            </a:pPr>
            <a:r>
              <a:rPr lang="en-US" sz="2800" b="1" noProof="1">
                <a:latin typeface="Times New Roman" panose="02020603050405020304" pitchFamily="18" charset="0"/>
                <a:ea typeface="Microsoft YaHei"/>
                <a:cs typeface="Times New Roman" panose="02020603050405020304" pitchFamily="18" charset="0"/>
              </a:rPr>
              <a:t>3. Mục đích giám sát (tt):</a:t>
            </a:r>
          </a:p>
          <a:p>
            <a:pPr marL="457200" lvl="0" indent="-457200" algn="just" fontAlgn="auto">
              <a:lnSpc>
                <a:spcPct val="95000"/>
              </a:lnSpc>
              <a:spcBef>
                <a:spcPts val="0"/>
              </a:spcBef>
              <a:spcAft>
                <a:spcPts val="800"/>
              </a:spcAft>
              <a:buFontTx/>
              <a:buChar char="-"/>
              <a:defRPr/>
            </a:pPr>
            <a:r>
              <a:rPr lang="en-US" sz="2800" noProof="1">
                <a:latin typeface="Times New Roman" panose="02020603050405020304" pitchFamily="18" charset="0"/>
                <a:ea typeface="Microsoft YaHei"/>
                <a:cs typeface="Times New Roman" panose="02020603050405020304" pitchFamily="18" charset="0"/>
              </a:rPr>
              <a:t>Làm cơ sở để thẩm tra báo cáo, dự thảo nghị quyết, tham mưu ban hành những quyết sách khả thi;</a:t>
            </a:r>
          </a:p>
          <a:p>
            <a:pPr marL="457200" lvl="0" indent="-457200" algn="just" fontAlgn="auto">
              <a:lnSpc>
                <a:spcPct val="95000"/>
              </a:lnSpc>
              <a:spcBef>
                <a:spcPts val="0"/>
              </a:spcBef>
              <a:spcAft>
                <a:spcPts val="800"/>
              </a:spcAft>
              <a:buFontTx/>
              <a:buChar char="-"/>
              <a:defRPr/>
            </a:pPr>
            <a:r>
              <a:rPr lang="en-US" sz="2800" noProof="1">
                <a:latin typeface="Times New Roman" panose="02020603050405020304" pitchFamily="18" charset="0"/>
                <a:ea typeface="Microsoft YaHei"/>
                <a:cs typeface="Times New Roman" panose="02020603050405020304" pitchFamily="18" charset="0"/>
              </a:rPr>
              <a:t>Góp phần tháo gỡ khó khăn của đơn vị chịu sự giám sát.</a:t>
            </a:r>
          </a:p>
          <a:p>
            <a:pPr lvl="0" algn="just" fontAlgn="auto">
              <a:lnSpc>
                <a:spcPct val="95000"/>
              </a:lnSpc>
              <a:spcBef>
                <a:spcPts val="0"/>
              </a:spcBef>
              <a:spcAft>
                <a:spcPts val="800"/>
              </a:spcAft>
              <a:defRPr/>
            </a:pPr>
            <a:r>
              <a:rPr lang="en-US" sz="2800" b="1" noProof="1">
                <a:latin typeface="Times New Roman" panose="02020603050405020304" pitchFamily="18" charset="0"/>
                <a:ea typeface="Microsoft YaHei"/>
                <a:cs typeface="Times New Roman" panose="02020603050405020304" pitchFamily="18" charset="0"/>
              </a:rPr>
              <a:t>4.  Giám sát chuyên đề của HĐND:</a:t>
            </a:r>
          </a:p>
          <a:p>
            <a:pPr lvl="0" algn="just" fontAlgn="auto">
              <a:lnSpc>
                <a:spcPct val="95000"/>
              </a:lnSpc>
              <a:spcBef>
                <a:spcPts val="0"/>
              </a:spcBef>
              <a:spcAft>
                <a:spcPts val="800"/>
              </a:spcAft>
              <a:defRPr/>
            </a:pPr>
            <a:r>
              <a:rPr lang="en-US" sz="2800" i="1" noProof="1">
                <a:latin typeface="Times New Roman" panose="02020603050405020304" pitchFamily="18" charset="0"/>
                <a:ea typeface="Microsoft YaHei"/>
                <a:cs typeface="Times New Roman" panose="02020603050405020304" pitchFamily="18" charset="0"/>
              </a:rPr>
              <a:t>4.1. Về căn cứ:</a:t>
            </a:r>
          </a:p>
          <a:p>
            <a:pPr lvl="0" algn="just" fontAlgn="auto">
              <a:lnSpc>
                <a:spcPct val="95000"/>
              </a:lnSpc>
              <a:spcBef>
                <a:spcPts val="0"/>
              </a:spcBef>
              <a:spcAft>
                <a:spcPts val="800"/>
              </a:spcAft>
              <a:defRPr/>
            </a:pPr>
            <a:r>
              <a:rPr lang="en-US" sz="2800" noProof="1">
                <a:latin typeface="Times New Roman" panose="02020603050405020304" pitchFamily="18" charset="0"/>
                <a:ea typeface="Microsoft YaHei"/>
                <a:cs typeface="Times New Roman" panose="02020603050405020304" pitchFamily="18" charset="0"/>
              </a:rPr>
              <a:t>Căn cứ vào chương trình GS của HĐND, HĐND ra NQ thành lập Đoàn GS chuyên đề, xác định rõ đối tượng, phạm vi giám sát.</a:t>
            </a:r>
          </a:p>
          <a:p>
            <a:pPr lvl="0" algn="just" fontAlgn="auto">
              <a:lnSpc>
                <a:spcPct val="95000"/>
              </a:lnSpc>
              <a:spcBef>
                <a:spcPts val="0"/>
              </a:spcBef>
              <a:spcAft>
                <a:spcPts val="800"/>
              </a:spcAft>
              <a:defRPr/>
            </a:pPr>
            <a:endParaRPr lang="en-US" sz="2800" noProof="1">
              <a:latin typeface="Times New Roman" panose="02020603050405020304" pitchFamily="18" charset="0"/>
              <a:ea typeface="Microsoft YaHei"/>
              <a:cs typeface="Times New Roman" panose="02020603050405020304" pitchFamily="18" charset="0"/>
            </a:endParaRPr>
          </a:p>
        </p:txBody>
      </p:sp>
    </p:spTree>
    <p:extLst>
      <p:ext uri="{BB962C8B-B14F-4D97-AF65-F5344CB8AC3E}">
        <p14:creationId xmlns:p14="http://schemas.microsoft.com/office/powerpoint/2010/main" val="1846978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395536" y="404664"/>
            <a:ext cx="8352928" cy="6048672"/>
          </a:xfrm>
          <a:prstGeom prst="rect">
            <a:avLst/>
          </a:prstGeom>
        </p:spPr>
        <p:txBody>
          <a:bodyPr lIns="0" tIns="0" rIns="0" bIns="0" anchor="ctr"/>
          <a:lstStyle/>
          <a:p>
            <a:pPr marL="571500" indent="-571500" algn="just" fontAlgn="auto">
              <a:lnSpc>
                <a:spcPct val="95000"/>
              </a:lnSpc>
              <a:spcBef>
                <a:spcPts val="0"/>
              </a:spcBef>
              <a:spcAft>
                <a:spcPts val="800"/>
              </a:spcAft>
              <a:buAutoNum type="romanUcPeriod"/>
              <a:defRPr/>
            </a:pP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giám</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sát</a:t>
            </a:r>
            <a:r>
              <a:rPr lang="en-US" sz="3000" b="1" dirty="0">
                <a:latin typeface="Times New Roman" panose="02020603050405020304" pitchFamily="18" charset="0"/>
                <a:cs typeface="Times New Roman" panose="02020603050405020304" pitchFamily="18" charset="0"/>
              </a:rPr>
              <a:t> (</a:t>
            </a:r>
            <a:r>
              <a:rPr lang="en-US" sz="3000" b="1">
                <a:latin typeface="Times New Roman" panose="02020603050405020304" pitchFamily="18" charset="0"/>
                <a:cs typeface="Times New Roman" panose="02020603050405020304" pitchFamily="18" charset="0"/>
              </a:rPr>
              <a:t>tt):</a:t>
            </a:r>
            <a:endParaRPr lang="en-US" sz="3000" b="1" dirty="0">
              <a:latin typeface="Times New Roman" panose="02020603050405020304" pitchFamily="18" charset="0"/>
              <a:cs typeface="Times New Roman" panose="02020603050405020304" pitchFamily="18" charset="0"/>
            </a:endParaRPr>
          </a:p>
          <a:p>
            <a:pPr algn="just" fontAlgn="auto">
              <a:lnSpc>
                <a:spcPct val="95000"/>
              </a:lnSpc>
              <a:spcBef>
                <a:spcPts val="0"/>
              </a:spcBef>
              <a:spcAft>
                <a:spcPts val="800"/>
              </a:spcAft>
              <a:defRPr/>
            </a:pPr>
            <a:r>
              <a:rPr lang="en-US" sz="3000" i="1" dirty="0">
                <a:latin typeface="Times New Roman" panose="02020603050405020304" pitchFamily="18" charset="0"/>
                <a:cs typeface="Times New Roman" panose="02020603050405020304" pitchFamily="18" charset="0"/>
              </a:rPr>
              <a:t>4.2. </a:t>
            </a:r>
            <a:r>
              <a:rPr lang="en-US" sz="3000" i="1" dirty="0" err="1">
                <a:latin typeface="Times New Roman" panose="02020603050405020304" pitchFamily="18" charset="0"/>
                <a:cs typeface="Times New Roman" panose="02020603050405020304" pitchFamily="18" charset="0"/>
              </a:rPr>
              <a:t>Về</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thành</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phần</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Đoàn</a:t>
            </a:r>
            <a:r>
              <a:rPr lang="en-US" sz="3000" i="1" dirty="0">
                <a:latin typeface="Times New Roman" panose="02020603050405020304" pitchFamily="18" charset="0"/>
                <a:cs typeface="Times New Roman" panose="02020603050405020304" pitchFamily="18" charset="0"/>
              </a:rPr>
              <a:t> GS:</a:t>
            </a:r>
          </a:p>
          <a:p>
            <a:pPr marL="457200" indent="-457200" algn="just" fontAlgn="auto">
              <a:lnSpc>
                <a:spcPct val="95000"/>
              </a:lnSpc>
              <a:spcBef>
                <a:spcPts val="0"/>
              </a:spcBef>
              <a:spcAft>
                <a:spcPts val="800"/>
              </a:spcAft>
              <a:buFontTx/>
              <a:buChar char="-"/>
              <a:defRPr/>
            </a:pP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GS do CT.HĐND </a:t>
            </a:r>
            <a:r>
              <a:rPr lang="en-US" sz="3000" dirty="0" err="1">
                <a:latin typeface="Times New Roman" panose="02020603050405020304" pitchFamily="18" charset="0"/>
                <a:cs typeface="Times New Roman" panose="02020603050405020304" pitchFamily="18" charset="0"/>
              </a:rPr>
              <a:t>hoặc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Phó</a:t>
            </a:r>
            <a:r>
              <a:rPr lang="en-US" sz="3000" dirty="0">
                <a:latin typeface="Times New Roman" panose="02020603050405020304" pitchFamily="18" charset="0"/>
                <a:cs typeface="Times New Roman" panose="02020603050405020304" pitchFamily="18" charset="0"/>
              </a:rPr>
              <a:t> CT.HĐND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Trưởng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a:t>
            </a:r>
          </a:p>
          <a:p>
            <a:pPr marL="457200" indent="-457200" algn="just" fontAlgn="auto">
              <a:lnSpc>
                <a:spcPct val="95000"/>
              </a:lnSpc>
              <a:spcBef>
                <a:spcPts val="0"/>
              </a:spcBef>
              <a:spcAft>
                <a:spcPts val="800"/>
              </a:spcAft>
              <a:buFontTx/>
              <a:buChar char="-"/>
              <a:defRPr/>
            </a:pPr>
            <a:r>
              <a:rPr lang="en-US" sz="3000" dirty="0" err="1">
                <a:latin typeface="Times New Roman" panose="02020603050405020304" pitchFamily="18" charset="0"/>
                <a:cs typeface="Times New Roman" panose="02020603050405020304" pitchFamily="18" charset="0"/>
              </a:rPr>
              <a:t>Thành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mời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tham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Thành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TT.HĐND, </a:t>
            </a:r>
            <a:r>
              <a:rPr lang="en-US" sz="3000" dirty="0" err="1">
                <a:latin typeface="Times New Roman" panose="02020603050405020304" pitchFamily="18" charset="0"/>
                <a:cs typeface="Times New Roman" panose="02020603050405020304" pitchFamily="18" charset="0"/>
              </a:rPr>
              <a:t>đại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diện</a:t>
            </a:r>
            <a:r>
              <a:rPr lang="en-US" sz="3000" dirty="0">
                <a:latin typeface="Times New Roman" panose="02020603050405020304" pitchFamily="18" charset="0"/>
                <a:cs typeface="Times New Roman" panose="02020603050405020304" pitchFamily="18" charset="0"/>
              </a:rPr>
              <a:t> Ban HĐND,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số</a:t>
            </a:r>
            <a:r>
              <a:rPr lang="en-US" sz="3000" dirty="0">
                <a:latin typeface="Times New Roman" panose="02020603050405020304" pitchFamily="18" charset="0"/>
                <a:cs typeface="Times New Roman" panose="02020603050405020304" pitchFamily="18" charset="0"/>
              </a:rPr>
              <a:t> ĐB.HĐND, </a:t>
            </a:r>
            <a:r>
              <a:rPr lang="en-US" sz="3000" dirty="0" err="1">
                <a:latin typeface="Times New Roman" panose="02020603050405020304" pitchFamily="18" charset="0"/>
                <a:cs typeface="Times New Roman" panose="02020603050405020304" pitchFamily="18" charset="0"/>
              </a:rPr>
              <a:t>đại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diện</a:t>
            </a:r>
            <a:r>
              <a:rPr lang="en-US" sz="3000" dirty="0">
                <a:latin typeface="Times New Roman" panose="02020603050405020304" pitchFamily="18" charset="0"/>
                <a:cs typeface="Times New Roman" panose="02020603050405020304" pitchFamily="18" charset="0"/>
              </a:rPr>
              <a:t> UB MTTQ, </a:t>
            </a:r>
            <a:r>
              <a:rPr lang="en-US" sz="3000" dirty="0" err="1">
                <a:latin typeface="Times New Roman" panose="02020603050405020304" pitchFamily="18" charset="0"/>
                <a:cs typeface="Times New Roman" panose="02020603050405020304" pitchFamily="18" charset="0"/>
              </a:rPr>
              <a:t>các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tổ</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thành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Mặt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được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mời</a:t>
            </a:r>
            <a:r>
              <a:rPr lang="en-US" sz="3000" dirty="0">
                <a:latin typeface="Times New Roman" panose="02020603050405020304" pitchFamily="18" charset="0"/>
                <a:cs typeface="Times New Roman" panose="02020603050405020304" pitchFamily="18" charset="0"/>
              </a:rPr>
              <a:t>.</a:t>
            </a:r>
          </a:p>
          <a:p>
            <a:pPr algn="just" fontAlgn="auto">
              <a:lnSpc>
                <a:spcPct val="95000"/>
              </a:lnSpc>
              <a:spcBef>
                <a:spcPts val="0"/>
              </a:spcBef>
              <a:spcAft>
                <a:spcPts val="800"/>
              </a:spcAft>
              <a:defRPr/>
            </a:pPr>
            <a:r>
              <a:rPr lang="en-US" sz="3000" i="1" dirty="0">
                <a:latin typeface="Times New Roman" panose="02020603050405020304" pitchFamily="18" charset="0"/>
                <a:cs typeface="Times New Roman" panose="02020603050405020304" pitchFamily="18" charset="0"/>
              </a:rPr>
              <a:t>4.3. </a:t>
            </a:r>
            <a:r>
              <a:rPr lang="en-US" sz="3000" i="1" dirty="0" err="1">
                <a:latin typeface="Times New Roman" panose="02020603050405020304" pitchFamily="18" charset="0"/>
                <a:cs typeface="Times New Roman" panose="02020603050405020304" pitchFamily="18" charset="0"/>
              </a:rPr>
              <a:t>Nhiệm</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vụ</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quyền</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hạn</a:t>
            </a:r>
            <a:r>
              <a:rPr lang="en-US" sz="3000" i="1" dirty="0">
                <a:latin typeface="Times New Roman" panose="02020603050405020304" pitchFamily="18" charset="0"/>
                <a:cs typeface="Times New Roman" panose="02020603050405020304" pitchFamily="18" charset="0"/>
              </a:rPr>
              <a:t> </a:t>
            </a:r>
            <a:r>
              <a:rPr lang="en-US" sz="3000" i="1" err="1">
                <a:latin typeface="Times New Roman" panose="02020603050405020304" pitchFamily="18" charset="0"/>
                <a:cs typeface="Times New Roman" panose="02020603050405020304" pitchFamily="18" charset="0"/>
              </a:rPr>
              <a:t>Đoàn</a:t>
            </a:r>
            <a:r>
              <a:rPr lang="en-US" sz="3000" i="1">
                <a:latin typeface="Times New Roman" panose="02020603050405020304" pitchFamily="18" charset="0"/>
                <a:cs typeface="Times New Roman" panose="02020603050405020304" pitchFamily="18" charset="0"/>
              </a:rPr>
              <a:t> GS:</a:t>
            </a:r>
            <a:endParaRPr lang="en-US" sz="3000" i="1" dirty="0">
              <a:latin typeface="Times New Roman" panose="02020603050405020304" pitchFamily="18" charset="0"/>
              <a:cs typeface="Times New Roman" panose="02020603050405020304" pitchFamily="18" charset="0"/>
            </a:endParaRPr>
          </a:p>
          <a:p>
            <a:pPr marL="457200" indent="-457200" algn="just" fontAlgn="auto">
              <a:lnSpc>
                <a:spcPct val="95000"/>
              </a:lnSpc>
              <a:spcBef>
                <a:spcPts val="0"/>
              </a:spcBef>
              <a:spcAft>
                <a:spcPts val="800"/>
              </a:spcAft>
              <a:defRPr/>
            </a:pPr>
            <a:r>
              <a:rPr lang="en-US" sz="3000">
                <a:latin typeface="Times New Roman" panose="02020603050405020304" pitchFamily="18" charset="0"/>
                <a:cs typeface="Times New Roman" panose="02020603050405020304" pitchFamily="18" charset="0"/>
              </a:rPr>
              <a:t>- 	Xây </a:t>
            </a:r>
            <a:r>
              <a:rPr lang="en-US" sz="3000" dirty="0" err="1">
                <a:latin typeface="Times New Roman" panose="02020603050405020304" pitchFamily="18" charset="0"/>
                <a:cs typeface="Times New Roman" panose="02020603050405020304" pitchFamily="18" charset="0"/>
              </a:rPr>
              <a:t>dựng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cương</a:t>
            </a:r>
            <a:r>
              <a:rPr lang="en-US" sz="3000" dirty="0">
                <a:latin typeface="Times New Roman" panose="02020603050405020304" pitchFamily="18" charset="0"/>
                <a:cs typeface="Times New Roman" panose="02020603050405020304" pitchFamily="18" charset="0"/>
              </a:rPr>
              <a:t> b/c </a:t>
            </a:r>
            <a:r>
              <a:rPr lang="en-US" sz="3000" dirty="0" err="1">
                <a:latin typeface="Times New Roman" panose="02020603050405020304" pitchFamily="18" charset="0"/>
                <a:cs typeface="Times New Roman" panose="02020603050405020304" pitchFamily="18" charset="0"/>
              </a:rPr>
              <a:t>để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đơn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vị</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chịu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sự</a:t>
            </a:r>
            <a:r>
              <a:rPr lang="en-US" sz="3000" dirty="0">
                <a:latin typeface="Times New Roman" panose="02020603050405020304" pitchFamily="18" charset="0"/>
                <a:cs typeface="Times New Roman" panose="02020603050405020304" pitchFamily="18" charset="0"/>
              </a:rPr>
              <a:t> GS b/c;</a:t>
            </a: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80794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_text"/>
          <p:cNvSpPr txBox="1">
            <a:spLocks/>
          </p:cNvSpPr>
          <p:nvPr/>
        </p:nvSpPr>
        <p:spPr bwMode="gray">
          <a:xfrm>
            <a:off x="467544" y="620688"/>
            <a:ext cx="8352928" cy="5400600"/>
          </a:xfrm>
          <a:prstGeom prst="rect">
            <a:avLst/>
          </a:prstGeom>
        </p:spPr>
        <p:txBody>
          <a:bodyPr lIns="0" tIns="0" rIns="0" bIns="0" anchor="ctr"/>
          <a:lstStyle/>
          <a:p>
            <a:pPr algn="just" fontAlgn="auto">
              <a:spcBef>
                <a:spcPts val="600"/>
              </a:spcBef>
              <a:spcAft>
                <a:spcPts val="800"/>
              </a:spcAft>
              <a:defRPr/>
            </a:pPr>
            <a:r>
              <a:rPr lang="en-US" sz="2900" b="1" dirty="0">
                <a:latin typeface="Times New Roman" panose="02020603050405020304" pitchFamily="18" charset="0"/>
                <a:cs typeface="Times New Roman" panose="02020603050405020304" pitchFamily="18" charset="0"/>
              </a:rPr>
              <a:t>I</a:t>
            </a:r>
            <a:r>
              <a:rPr lang="en-US" sz="2900" b="1">
                <a:latin typeface="Times New Roman" panose="02020603050405020304" pitchFamily="18" charset="0"/>
                <a:cs typeface="Times New Roman" panose="02020603050405020304" pitchFamily="18" charset="0"/>
              </a:rPr>
              <a:t>. Hoạt động giám sát </a:t>
            </a:r>
            <a:r>
              <a:rPr lang="en-US" sz="2900" b="1" dirty="0">
                <a:latin typeface="Times New Roman" panose="02020603050405020304" pitchFamily="18" charset="0"/>
                <a:cs typeface="Times New Roman" panose="02020603050405020304" pitchFamily="18" charset="0"/>
              </a:rPr>
              <a:t>(</a:t>
            </a:r>
            <a:r>
              <a:rPr lang="en-US" sz="2900" b="1">
                <a:latin typeface="Times New Roman" panose="02020603050405020304" pitchFamily="18" charset="0"/>
                <a:cs typeface="Times New Roman" panose="02020603050405020304" pitchFamily="18" charset="0"/>
              </a:rPr>
              <a:t>tt):</a:t>
            </a:r>
            <a:endParaRPr lang="en-US" sz="2900" b="1" dirty="0">
              <a:latin typeface="Times New Roman" panose="02020603050405020304" pitchFamily="18" charset="0"/>
              <a:cs typeface="Times New Roman" panose="02020603050405020304" pitchFamily="18" charset="0"/>
            </a:endParaRPr>
          </a:p>
          <a:p>
            <a:pPr algn="just" fontAlgn="auto">
              <a:spcBef>
                <a:spcPts val="600"/>
              </a:spcBef>
              <a:spcAft>
                <a:spcPts val="800"/>
              </a:spcAft>
              <a:defRPr/>
            </a:pPr>
            <a:r>
              <a:rPr lang="en-US" sz="2900" i="1">
                <a:latin typeface="Times New Roman" panose="02020603050405020304" pitchFamily="18" charset="0"/>
                <a:cs typeface="Times New Roman" panose="02020603050405020304" pitchFamily="18" charset="0"/>
              </a:rPr>
              <a:t>4.3. Nhiệm vụ, quyền hạn Đoàn GS:</a:t>
            </a:r>
          </a:p>
          <a:p>
            <a:pPr marL="457200" indent="-457200" algn="just" fontAlgn="auto">
              <a:spcBef>
                <a:spcPts val="600"/>
              </a:spcBef>
              <a:spcAft>
                <a:spcPts val="800"/>
              </a:spcAft>
              <a:buFontTx/>
              <a:buChar char="-"/>
              <a:defRPr/>
            </a:pPr>
            <a:r>
              <a:rPr lang="en-US" sz="2900">
                <a:latin typeface="Times New Roman" panose="02020603050405020304" pitchFamily="18" charset="0"/>
                <a:cs typeface="Times New Roman" panose="02020603050405020304" pitchFamily="18" charset="0"/>
              </a:rPr>
              <a:t>Thông báo nội dung, kế hoạch đề cương b/c cho đơn vị chịu sự GS trước 15 ngày;</a:t>
            </a:r>
          </a:p>
          <a:p>
            <a:pPr marL="457200" indent="-457200" algn="just" fontAlgn="auto">
              <a:spcBef>
                <a:spcPts val="600"/>
              </a:spcBef>
              <a:spcAft>
                <a:spcPts val="800"/>
              </a:spcAft>
              <a:buFontTx/>
              <a:buChar char="-"/>
              <a:defRPr/>
            </a:pPr>
            <a:r>
              <a:rPr lang="en-US" sz="2900">
                <a:latin typeface="Times New Roman" panose="02020603050405020304" pitchFamily="18" charset="0"/>
                <a:cs typeface="Times New Roman" panose="02020603050405020304" pitchFamily="18" charset="0"/>
              </a:rPr>
              <a:t>Thông báo chương trình và thành phần Đoàn GS cho đơn vị chịu sự GS trước 10 ngày;</a:t>
            </a:r>
          </a:p>
          <a:p>
            <a:pPr marL="457200" indent="-457200" algn="just" fontAlgn="auto">
              <a:spcBef>
                <a:spcPts val="600"/>
              </a:spcBef>
              <a:spcAft>
                <a:spcPts val="800"/>
              </a:spcAft>
              <a:buFontTx/>
              <a:buChar char="-"/>
              <a:defRPr/>
            </a:pPr>
            <a:r>
              <a:rPr lang="en-US" sz="2900">
                <a:latin typeface="Times New Roman" panose="02020603050405020304" pitchFamily="18" charset="0"/>
                <a:cs typeface="Times New Roman" panose="02020603050405020304" pitchFamily="18" charset="0"/>
              </a:rPr>
              <a:t>Thực hiện đúng nội dung, kế hoạch GS;</a:t>
            </a:r>
          </a:p>
          <a:p>
            <a:pPr marL="457200" indent="-457200" algn="just" fontAlgn="auto">
              <a:spcBef>
                <a:spcPts val="600"/>
              </a:spcBef>
              <a:spcAft>
                <a:spcPts val="800"/>
              </a:spcAft>
              <a:buFontTx/>
              <a:buChar char="-"/>
              <a:defRPr/>
            </a:pPr>
            <a:r>
              <a:rPr lang="en-US" sz="2900">
                <a:latin typeface="Times New Roman" panose="02020603050405020304" pitchFamily="18" charset="0"/>
                <a:cs typeface="Times New Roman" panose="02020603050405020304" pitchFamily="18" charset="0"/>
              </a:rPr>
              <a:t>Cơ quan chịu sự GS b/c bằng văn bản, cung cấp thông tin, giải trình những vấn đề Đoàn GS quan tâm.</a:t>
            </a:r>
            <a:endParaRPr lang="en-US" sz="29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149515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539552" y="620688"/>
            <a:ext cx="8352928" cy="4724370"/>
          </a:xfrm>
          <a:prstGeom prst="rect">
            <a:avLst/>
          </a:prstGeom>
          <a:noFill/>
        </p:spPr>
        <p:txBody>
          <a:bodyPr wrap="square">
            <a:spAutoFit/>
          </a:bodyPr>
          <a:lstStyle/>
          <a:p>
            <a:pPr marL="571500" indent="-571500">
              <a:spcBef>
                <a:spcPts val="600"/>
              </a:spcBef>
              <a:spcAft>
                <a:spcPts val="600"/>
              </a:spcAft>
              <a:buAutoNum type="romanUcPeriod"/>
              <a:defRPr/>
            </a:pPr>
            <a:r>
              <a:rPr lang="en-US" sz="2900" b="1">
                <a:latin typeface="Times New Roman" panose="02020603050405020304" pitchFamily="18" charset="0"/>
                <a:cs typeface="Times New Roman" panose="02020603050405020304" pitchFamily="18" charset="0"/>
              </a:rPr>
              <a:t>Hoạt động giám sát (tt):</a:t>
            </a:r>
          </a:p>
          <a:p>
            <a:pPr>
              <a:spcBef>
                <a:spcPts val="600"/>
              </a:spcBef>
              <a:spcAft>
                <a:spcPts val="600"/>
              </a:spcAft>
              <a:defRPr/>
            </a:pPr>
            <a:r>
              <a:rPr lang="en-US" sz="2900" i="1">
                <a:latin typeface="Times New Roman" panose="02020603050405020304" pitchFamily="18" charset="0"/>
                <a:cs typeface="Times New Roman" panose="02020603050405020304" pitchFamily="18" charset="0"/>
              </a:rPr>
              <a:t>4.3. Nhiệm vụ, quyền hạn Đoàn GS (tt):</a:t>
            </a:r>
          </a:p>
          <a:p>
            <a:pPr marL="457200" indent="-457200">
              <a:spcBef>
                <a:spcPts val="600"/>
              </a:spcBef>
              <a:spcAft>
                <a:spcPts val="600"/>
              </a:spcAft>
              <a:buFontTx/>
              <a:buChar char="-"/>
              <a:defRPr/>
            </a:pPr>
            <a:r>
              <a:rPr lang="en-US" sz="2900">
                <a:latin typeface="Times New Roman" panose="02020603050405020304" pitchFamily="18" charset="0"/>
                <a:cs typeface="Times New Roman" panose="02020603050405020304" pitchFamily="18" charset="0"/>
              </a:rPr>
              <a:t>Xem xét, xác minh, mời chuyên gia tư vấn về vấn đề Đoàn GS thấy cần thiết;</a:t>
            </a:r>
          </a:p>
          <a:p>
            <a:pPr marL="457200" indent="-457200">
              <a:spcBef>
                <a:spcPts val="600"/>
              </a:spcBef>
              <a:spcAft>
                <a:spcPts val="600"/>
              </a:spcAft>
              <a:buFontTx/>
              <a:buChar char="-"/>
              <a:defRPr/>
            </a:pPr>
            <a:r>
              <a:rPr lang="en-US" sz="2900">
                <a:latin typeface="Times New Roman" panose="02020603050405020304" pitchFamily="18" charset="0"/>
                <a:cs typeface="Times New Roman" panose="02020603050405020304" pitchFamily="18" charset="0"/>
              </a:rPr>
              <a:t>Khi xét thấy có hành vi vi phạm, Đoàn GS yêu cầu kịp thời chấm dứt và đề nghị cơ quan có thẩm quyền xem xét, xử lý;</a:t>
            </a:r>
          </a:p>
          <a:p>
            <a:pPr marL="457200" indent="-457200">
              <a:spcBef>
                <a:spcPts val="600"/>
              </a:spcBef>
              <a:spcAft>
                <a:spcPts val="600"/>
              </a:spcAft>
              <a:buFontTx/>
              <a:buChar char="-"/>
              <a:defRPr/>
            </a:pPr>
            <a:r>
              <a:rPr lang="en-US" sz="2900">
                <a:latin typeface="Times New Roman" panose="02020603050405020304" pitchFamily="18" charset="0"/>
                <a:cs typeface="Times New Roman" panose="02020603050405020304" pitchFamily="18" charset="0"/>
              </a:rPr>
              <a:t>Kết thúc GS, Đoàn GS báo cáo kết quả GS với Thường trực HĐND và HĐND tại kỳ họp gần nhất.</a:t>
            </a:r>
            <a:endParaRPr lang="en-US" sz="29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396463" y="2204864"/>
            <a:ext cx="8821890" cy="1859869"/>
          </a:xfrm>
          <a:prstGeom prst="rect">
            <a:avLst/>
          </a:prstGeom>
        </p:spPr>
        <p:txBody>
          <a:bodyPr lIns="0" tIns="0" rIns="0" bIns="0" anchor="ctr"/>
          <a:lstStyle/>
          <a:p>
            <a:pPr algn="just" fontAlgn="auto">
              <a:lnSpc>
                <a:spcPct val="95000"/>
              </a:lnSpc>
              <a:spcBef>
                <a:spcPts val="0"/>
              </a:spcBef>
              <a:spcAft>
                <a:spcPts val="800"/>
              </a:spcAft>
              <a:defRPr/>
            </a:pPr>
            <a:endParaRPr lang="en-US" sz="20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7483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Hộp_Văn_Bản 24"/>
          <p:cNvSpPr txBox="1"/>
          <p:nvPr/>
        </p:nvSpPr>
        <p:spPr>
          <a:xfrm>
            <a:off x="398804" y="764704"/>
            <a:ext cx="8348734" cy="5586145"/>
          </a:xfrm>
          <a:prstGeom prst="rect">
            <a:avLst/>
          </a:prstGeom>
          <a:noFill/>
        </p:spPr>
        <p:txBody>
          <a:bodyPr wrap="square">
            <a:spAutoFit/>
          </a:bodyPr>
          <a:lstStyle/>
          <a:p>
            <a:pPr marL="571500" indent="-571500">
              <a:spcBef>
                <a:spcPts val="600"/>
              </a:spcBef>
              <a:spcAft>
                <a:spcPts val="600"/>
              </a:spcAft>
              <a:buAutoNum type="romanUcPeriod"/>
              <a:defRPr/>
            </a:pPr>
            <a:r>
              <a:rPr lang="en-US" sz="3000" b="1" dirty="0" err="1">
                <a:latin typeface="Times New Roman" panose="02020603050405020304" pitchFamily="18" charset="0"/>
                <a:cs typeface="Times New Roman" panose="02020603050405020304" pitchFamily="18" charset="0"/>
              </a:rPr>
              <a:t>Hoạt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động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giám</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tt</a:t>
            </a:r>
            <a:r>
              <a:rPr lang="en-US" sz="3000" b="1" dirty="0">
                <a:latin typeface="Times New Roman" panose="02020603050405020304" pitchFamily="18" charset="0"/>
                <a:cs typeface="Times New Roman" panose="02020603050405020304" pitchFamily="18" charset="0"/>
              </a:rPr>
              <a:t>):</a:t>
            </a:r>
          </a:p>
          <a:p>
            <a:pPr lvl="0" algn="just" fontAlgn="auto">
              <a:spcBef>
                <a:spcPts val="600"/>
              </a:spcBef>
              <a:spcAft>
                <a:spcPts val="600"/>
              </a:spcAft>
              <a:defRPr/>
            </a:pPr>
            <a:r>
              <a:rPr lang="en-US" sz="3000" b="1" dirty="0">
                <a:latin typeface="Times New Roman" panose="02020603050405020304" pitchFamily="18" charset="0"/>
                <a:cs typeface="Times New Roman" panose="02020603050405020304" pitchFamily="18" charset="0"/>
              </a:rPr>
              <a:t>5. </a:t>
            </a:r>
            <a:r>
              <a:rPr lang="en-US" sz="3000" b="1" dirty="0" err="1">
                <a:latin typeface="Times New Roman" panose="02020603050405020304" pitchFamily="18" charset="0"/>
                <a:cs typeface="Times New Roman" panose="02020603050405020304" pitchFamily="18" charset="0"/>
              </a:rPr>
              <a:t>Giám</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sát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chuyên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đề</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của</a:t>
            </a:r>
            <a:r>
              <a:rPr lang="en-US" sz="3000" b="1" dirty="0">
                <a:latin typeface="Times New Roman" panose="02020603050405020304" pitchFamily="18" charset="0"/>
                <a:cs typeface="Times New Roman" panose="02020603050405020304" pitchFamily="18" charset="0"/>
              </a:rPr>
              <a:t> TT. HĐND:</a:t>
            </a:r>
            <a:endParaRPr lang="en-US" sz="3000" b="1" noProof="1">
              <a:latin typeface="Times New Roman" panose="02020603050405020304" pitchFamily="18" charset="0"/>
              <a:ea typeface="Microsoft YaHei"/>
              <a:cs typeface="Times New Roman" panose="02020603050405020304" pitchFamily="18" charset="0"/>
            </a:endParaRPr>
          </a:p>
          <a:p>
            <a:pPr lvl="0" algn="just" fontAlgn="auto">
              <a:spcBef>
                <a:spcPts val="600"/>
              </a:spcBef>
              <a:spcAft>
                <a:spcPts val="600"/>
              </a:spcAft>
              <a:defRPr/>
            </a:pPr>
            <a:r>
              <a:rPr lang="en-US" sz="3000" i="1" noProof="1">
                <a:latin typeface="Times New Roman" panose="02020603050405020304" pitchFamily="18" charset="0"/>
                <a:ea typeface="Microsoft YaHei"/>
                <a:cs typeface="Times New Roman" panose="02020603050405020304" pitchFamily="18" charset="0"/>
              </a:rPr>
              <a:t>5.1. Về căn cứ:</a:t>
            </a:r>
          </a:p>
          <a:p>
            <a:pPr algn="just" fontAlgn="auto">
              <a:spcBef>
                <a:spcPts val="600"/>
              </a:spcBef>
              <a:spcAft>
                <a:spcPts val="600"/>
              </a:spcAft>
              <a:defRPr/>
            </a:pPr>
            <a:r>
              <a:rPr lang="en-US" sz="3000" noProof="1">
                <a:latin typeface="Times New Roman" panose="02020603050405020304" pitchFamily="18" charset="0"/>
                <a:ea typeface="Microsoft YaHei"/>
                <a:cs typeface="Times New Roman" panose="02020603050405020304" pitchFamily="18" charset="0"/>
              </a:rPr>
              <a:t>Căn cứ vào chương trình GS, Th</a:t>
            </a:r>
            <a:r>
              <a:rPr lang="vi-VN" sz="3000" noProof="1">
                <a:latin typeface="Times New Roman" panose="02020603050405020304" pitchFamily="18" charset="0"/>
                <a:ea typeface="Microsoft YaHei"/>
                <a:cs typeface="Times New Roman" panose="02020603050405020304" pitchFamily="18" charset="0"/>
              </a:rPr>
              <a:t>ường</a:t>
            </a:r>
            <a:r>
              <a:rPr lang="en-US" sz="3000" noProof="1">
                <a:latin typeface="Times New Roman" panose="02020603050405020304" pitchFamily="18" charset="0"/>
                <a:ea typeface="Microsoft YaHei"/>
                <a:cs typeface="Times New Roman" panose="02020603050405020304" pitchFamily="18" charset="0"/>
              </a:rPr>
              <a:t> trực HĐND  NQ thành lập Đoàn GS chuyên đề, xác định rõ đối tượng, phạm vi giám sát.</a:t>
            </a:r>
            <a:r>
              <a:rPr lang="en-US" sz="3000" dirty="0">
                <a:latin typeface="Times New Roman" panose="02020603050405020304" pitchFamily="18" charset="0"/>
                <a:cs typeface="Times New Roman" panose="02020603050405020304" pitchFamily="18" charset="0"/>
              </a:rPr>
              <a:t> </a:t>
            </a:r>
          </a:p>
          <a:p>
            <a:pPr algn="just" fontAlgn="auto">
              <a:spcBef>
                <a:spcPts val="600"/>
              </a:spcBef>
              <a:spcAft>
                <a:spcPts val="600"/>
              </a:spcAft>
              <a:defRPr/>
            </a:pPr>
            <a:r>
              <a:rPr lang="en-US" sz="3000" i="1" dirty="0">
                <a:latin typeface="Times New Roman" panose="02020603050405020304" pitchFamily="18" charset="0"/>
                <a:cs typeface="Times New Roman" panose="02020603050405020304" pitchFamily="18" charset="0"/>
              </a:rPr>
              <a:t>5.2. </a:t>
            </a:r>
            <a:r>
              <a:rPr lang="en-US" sz="3000" i="1" dirty="0" err="1">
                <a:latin typeface="Times New Roman" panose="02020603050405020304" pitchFamily="18" charset="0"/>
                <a:cs typeface="Times New Roman" panose="02020603050405020304" pitchFamily="18" charset="0"/>
              </a:rPr>
              <a:t>Về</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thành</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phần</a:t>
            </a:r>
            <a:r>
              <a:rPr lang="en-US" sz="3000" i="1" dirty="0">
                <a:latin typeface="Times New Roman" panose="02020603050405020304" pitchFamily="18" charset="0"/>
                <a:cs typeface="Times New Roman" panose="02020603050405020304" pitchFamily="18" charset="0"/>
              </a:rPr>
              <a:t> </a:t>
            </a:r>
            <a:r>
              <a:rPr lang="en-US" sz="3000" i="1" dirty="0" err="1">
                <a:latin typeface="Times New Roman" panose="02020603050405020304" pitchFamily="18" charset="0"/>
                <a:cs typeface="Times New Roman" panose="02020603050405020304" pitchFamily="18" charset="0"/>
              </a:rPr>
              <a:t>Đoàn</a:t>
            </a:r>
            <a:r>
              <a:rPr lang="en-US" sz="3000" i="1" dirty="0">
                <a:latin typeface="Times New Roman" panose="02020603050405020304" pitchFamily="18" charset="0"/>
                <a:cs typeface="Times New Roman" panose="02020603050405020304" pitchFamily="18" charset="0"/>
              </a:rPr>
              <a:t> GS:</a:t>
            </a:r>
          </a:p>
          <a:p>
            <a:pPr algn="just" fontAlgn="auto">
              <a:spcBef>
                <a:spcPts val="600"/>
              </a:spcBef>
              <a:spcAft>
                <a:spcPts val="600"/>
              </a:spcAft>
              <a:defRPr/>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GS do CT.HĐND </a:t>
            </a:r>
            <a:r>
              <a:rPr lang="en-US" sz="3000" dirty="0" err="1">
                <a:latin typeface="Times New Roman" panose="02020603050405020304" pitchFamily="18" charset="0"/>
                <a:cs typeface="Times New Roman" panose="02020603050405020304" pitchFamily="18" charset="0"/>
              </a:rPr>
              <a:t>hoặc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Phó</a:t>
            </a:r>
            <a:r>
              <a:rPr lang="en-US" sz="3000" dirty="0">
                <a:latin typeface="Times New Roman" panose="02020603050405020304" pitchFamily="18" charset="0"/>
                <a:cs typeface="Times New Roman" panose="02020603050405020304" pitchFamily="18" charset="0"/>
              </a:rPr>
              <a:t> CT.HĐND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Trưởng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đoàn</a:t>
            </a:r>
            <a:r>
              <a:rPr lang="en-US" sz="3000" dirty="0">
                <a:latin typeface="Times New Roman" panose="02020603050405020304" pitchFamily="18" charset="0"/>
                <a:cs typeface="Times New Roman" panose="02020603050405020304" pitchFamily="18" charset="0"/>
              </a:rPr>
              <a:t>; </a:t>
            </a:r>
            <a:endParaRPr lang="en-US" sz="3000" noProof="1">
              <a:latin typeface="Times New Roman" panose="02020603050405020304" pitchFamily="18" charset="0"/>
              <a:ea typeface="Microsoft YaHei"/>
              <a:cs typeface="Times New Roman" panose="02020603050405020304" pitchFamily="18" charset="0"/>
            </a:endParaRPr>
          </a:p>
          <a:p>
            <a:pPr>
              <a:defRPr/>
            </a:pP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21" name="_text"/>
          <p:cNvSpPr txBox="1">
            <a:spLocks/>
          </p:cNvSpPr>
          <p:nvPr/>
        </p:nvSpPr>
        <p:spPr bwMode="gray">
          <a:xfrm>
            <a:off x="1000125" y="908050"/>
            <a:ext cx="2592388" cy="603250"/>
          </a:xfrm>
          <a:prstGeom prst="rect">
            <a:avLst/>
          </a:prstGeom>
        </p:spPr>
        <p:txBody>
          <a:bodyPr lIns="0" tIns="0" rIns="0" bIns="0" anchor="ctr"/>
          <a:lstStyle/>
          <a:p>
            <a:pPr fontAlgn="auto">
              <a:lnSpc>
                <a:spcPct val="95000"/>
              </a:lnSpc>
              <a:spcBef>
                <a:spcPts val="0"/>
              </a:spcBef>
              <a:spcAft>
                <a:spcPts val="800"/>
              </a:spcAft>
              <a:defRPr/>
            </a:pPr>
            <a:endParaRPr lang="en-US" sz="2400" i="1" noProof="1">
              <a:solidFill>
                <a:prstClr val="black"/>
              </a:solidFill>
              <a:latin typeface="Times New Roman" pitchFamily="18" charset="0"/>
              <a:ea typeface="+mn-ea"/>
              <a:cs typeface="Times New Roman" pitchFamily="18" charset="0"/>
            </a:endParaRPr>
          </a:p>
        </p:txBody>
      </p:sp>
      <p:sp>
        <p:nvSpPr>
          <p:cNvPr id="22" name="_text"/>
          <p:cNvSpPr txBox="1">
            <a:spLocks/>
          </p:cNvSpPr>
          <p:nvPr/>
        </p:nvSpPr>
        <p:spPr bwMode="gray">
          <a:xfrm>
            <a:off x="396463" y="2204864"/>
            <a:ext cx="8821890" cy="1859869"/>
          </a:xfrm>
          <a:prstGeom prst="rect">
            <a:avLst/>
          </a:prstGeom>
        </p:spPr>
        <p:txBody>
          <a:bodyPr lIns="0" tIns="0" rIns="0" bIns="0" anchor="ctr"/>
          <a:lstStyle/>
          <a:p>
            <a:pPr algn="just" fontAlgn="auto">
              <a:lnSpc>
                <a:spcPct val="95000"/>
              </a:lnSpc>
              <a:spcBef>
                <a:spcPts val="0"/>
              </a:spcBef>
              <a:spcAft>
                <a:spcPts val="800"/>
              </a:spcAft>
              <a:defRPr/>
            </a:pPr>
            <a:endParaRPr lang="en-US" sz="2000" i="1" noProof="1">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67919217"/>
      </p:ext>
    </p:extLst>
  </p:cSld>
  <p:clrMapOvr>
    <a:masterClrMapping/>
  </p:clrMapOvr>
</p:sld>
</file>

<file path=ppt/theme/theme1.xml><?xml version="1.0" encoding="utf-8"?>
<a:theme xmlns:a="http://schemas.openxmlformats.org/drawingml/2006/main" name="Sl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157257057</TotalTime>
  <Pages>0</Pages>
  <Words>2169</Words>
  <Characters>0</Characters>
  <Application>Microsoft Office PowerPoint</Application>
  <DocSecurity>0</DocSecurity>
  <PresentationFormat>On-screen Show (4:3)</PresentationFormat>
  <Lines>0</Lines>
  <Paragraphs>194</Paragraphs>
  <Slides>28</Slides>
  <Notes>23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Microsoft YaHei</vt:lpstr>
      <vt:lpstr>宋体</vt:lpstr>
      <vt:lpstr>Arial</vt:lpstr>
      <vt:lpstr>Calibri</vt:lpstr>
      <vt:lpstr>Century Gothic</vt:lpstr>
      <vt:lpstr>Tahoma</vt:lpstr>
      <vt:lpstr>Times New Roman</vt:lpstr>
      <vt:lpstr>Wingdings 3</vt:lpstr>
      <vt:lpstr>幼圆</vt:lpstr>
      <vt:lpstr>Slice</vt:lpstr>
      <vt:lpstr>PowerPoint Presentation</vt:lpstr>
      <vt:lpstr>             NỘI DUNG CHUYÊN ĐỀ:  I. Hoạt động giám sát II. Qui trình tổ chức hoạt động giám sát chuyên đề III. Giải pháp nâng cao chất lượng giám sát chuyên đề IV. Một số kinh nghiệm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 trình bày của PowerPoint</dc:title>
  <dc:creator>Administrator</dc:creator>
  <cp:lastModifiedBy>ADMIN</cp:lastModifiedBy>
  <cp:revision>210</cp:revision>
  <cp:lastPrinted>2021-11-17T13:31:34Z</cp:lastPrinted>
  <dcterms:created xsi:type="dcterms:W3CDTF">2012-04-20T16:02:50Z</dcterms:created>
  <dcterms:modified xsi:type="dcterms:W3CDTF">2022-07-28T01:20:52Z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1033-8.1.0.3018</vt:lpwstr>
  </property>
</Properties>
</file>